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3"/>
  </p:notesMasterIdLst>
  <p:sldIdLst>
    <p:sldId id="284" r:id="rId2"/>
    <p:sldId id="283" r:id="rId3"/>
    <p:sldId id="260" r:id="rId4"/>
    <p:sldId id="270" r:id="rId5"/>
    <p:sldId id="282" r:id="rId6"/>
    <p:sldId id="274" r:id="rId7"/>
    <p:sldId id="275" r:id="rId8"/>
    <p:sldId id="276" r:id="rId9"/>
    <p:sldId id="261" r:id="rId10"/>
    <p:sldId id="280" r:id="rId11"/>
    <p:sldId id="281" r:id="rId12"/>
    <p:sldId id="272" r:id="rId13"/>
    <p:sldId id="273" r:id="rId14"/>
    <p:sldId id="285" r:id="rId15"/>
    <p:sldId id="293" r:id="rId16"/>
    <p:sldId id="292" r:id="rId17"/>
    <p:sldId id="286" r:id="rId18"/>
    <p:sldId id="289" r:id="rId19"/>
    <p:sldId id="288" r:id="rId20"/>
    <p:sldId id="290" r:id="rId21"/>
    <p:sldId id="291" r:id="rId22"/>
  </p:sldIdLst>
  <p:sldSz cx="12192000" cy="6858000"/>
  <p:notesSz cx="6858000" cy="9144000"/>
  <p:defaultTextStyle>
    <a:defPPr>
      <a:defRPr lang="en-US"/>
    </a:defPPr>
    <a:lvl1pPr algn="ctr" rtl="0" eaLnBrk="0" fontAlgn="base" hangingPunct="0">
      <a:spcBef>
        <a:spcPct val="0"/>
      </a:spcBef>
      <a:spcAft>
        <a:spcPct val="0"/>
      </a:spcAft>
      <a:defRPr sz="1200" kern="1200">
        <a:solidFill>
          <a:schemeClr val="tx1"/>
        </a:solidFill>
        <a:latin typeface="Times New Roman" charset="0"/>
        <a:ea typeface="ＭＳ Ｐゴシック" charset="0"/>
        <a:cs typeface="+mn-cs"/>
      </a:defRPr>
    </a:lvl1pPr>
    <a:lvl2pPr marL="457200" algn="ctr" rtl="0" eaLnBrk="0" fontAlgn="base" hangingPunct="0">
      <a:spcBef>
        <a:spcPct val="0"/>
      </a:spcBef>
      <a:spcAft>
        <a:spcPct val="0"/>
      </a:spcAft>
      <a:defRPr sz="1200" kern="1200">
        <a:solidFill>
          <a:schemeClr val="tx1"/>
        </a:solidFill>
        <a:latin typeface="Times New Roman" charset="0"/>
        <a:ea typeface="ＭＳ Ｐゴシック" charset="0"/>
        <a:cs typeface="+mn-cs"/>
      </a:defRPr>
    </a:lvl2pPr>
    <a:lvl3pPr marL="914400" algn="ctr" rtl="0" eaLnBrk="0" fontAlgn="base" hangingPunct="0">
      <a:spcBef>
        <a:spcPct val="0"/>
      </a:spcBef>
      <a:spcAft>
        <a:spcPct val="0"/>
      </a:spcAft>
      <a:defRPr sz="1200" kern="1200">
        <a:solidFill>
          <a:schemeClr val="tx1"/>
        </a:solidFill>
        <a:latin typeface="Times New Roman" charset="0"/>
        <a:ea typeface="ＭＳ Ｐゴシック" charset="0"/>
        <a:cs typeface="+mn-cs"/>
      </a:defRPr>
    </a:lvl3pPr>
    <a:lvl4pPr marL="1371600" algn="ctr" rtl="0" eaLnBrk="0" fontAlgn="base" hangingPunct="0">
      <a:spcBef>
        <a:spcPct val="0"/>
      </a:spcBef>
      <a:spcAft>
        <a:spcPct val="0"/>
      </a:spcAft>
      <a:defRPr sz="1200" kern="1200">
        <a:solidFill>
          <a:schemeClr val="tx1"/>
        </a:solidFill>
        <a:latin typeface="Times New Roman" charset="0"/>
        <a:ea typeface="ＭＳ Ｐゴシック" charset="0"/>
        <a:cs typeface="+mn-cs"/>
      </a:defRPr>
    </a:lvl4pPr>
    <a:lvl5pPr marL="1828800" algn="ctr" rtl="0" eaLnBrk="0" fontAlgn="base" hangingPunct="0">
      <a:spcBef>
        <a:spcPct val="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Times New Roman" charset="0"/>
        <a:ea typeface="ＭＳ Ｐゴシック" charset="0"/>
        <a:cs typeface="+mn-cs"/>
      </a:defRPr>
    </a:lvl6pPr>
    <a:lvl7pPr marL="2743200" algn="l" defTabSz="457200" rtl="0" eaLnBrk="1" latinLnBrk="0" hangingPunct="1">
      <a:defRPr sz="1200" kern="1200">
        <a:solidFill>
          <a:schemeClr val="tx1"/>
        </a:solidFill>
        <a:latin typeface="Times New Roman" charset="0"/>
        <a:ea typeface="ＭＳ Ｐゴシック" charset="0"/>
        <a:cs typeface="+mn-cs"/>
      </a:defRPr>
    </a:lvl7pPr>
    <a:lvl8pPr marL="3200400" algn="l" defTabSz="457200" rtl="0" eaLnBrk="1" latinLnBrk="0" hangingPunct="1">
      <a:defRPr sz="1200" kern="1200">
        <a:solidFill>
          <a:schemeClr val="tx1"/>
        </a:solidFill>
        <a:latin typeface="Times New Roman" charset="0"/>
        <a:ea typeface="ＭＳ Ｐゴシック" charset="0"/>
        <a:cs typeface="+mn-cs"/>
      </a:defRPr>
    </a:lvl8pPr>
    <a:lvl9pPr marL="3657600" algn="l" defTabSz="457200" rtl="0" eaLnBrk="1" latinLnBrk="0" hangingPunct="1">
      <a:defRPr sz="12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56"/>
    <p:restoredTop sz="94541"/>
  </p:normalViewPr>
  <p:slideViewPr>
    <p:cSldViewPr snapToGrid="0">
      <p:cViewPr varScale="1">
        <p:scale>
          <a:sx n="115" d="100"/>
          <a:sy n="115"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4B7AA-6846-7449-961A-E4A05546E110}"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CFA23-9D28-5846-8DA1-0BB7D92C2D34}" type="slidenum">
              <a:rPr lang="en-US" smtClean="0"/>
              <a:t>‹#›</a:t>
            </a:fld>
            <a:endParaRPr lang="en-US"/>
          </a:p>
        </p:txBody>
      </p:sp>
    </p:spTree>
    <p:extLst>
      <p:ext uri="{BB962C8B-B14F-4D97-AF65-F5344CB8AC3E}">
        <p14:creationId xmlns:p14="http://schemas.microsoft.com/office/powerpoint/2010/main" val="91129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BE27-F112-244C-8961-8F228256872B}"/>
              </a:ext>
            </a:extLst>
          </p:cNvPr>
          <p:cNvSpPr>
            <a:spLocks noGrp="1"/>
          </p:cNvSpPr>
          <p:nvPr>
            <p:ph type="ctrTitle"/>
          </p:nvPr>
        </p:nvSpPr>
        <p:spPr>
          <a:xfrm>
            <a:off x="1524000" y="1122363"/>
            <a:ext cx="9144000" cy="2387600"/>
          </a:xfrm>
        </p:spPr>
        <p:txBody>
          <a:bodyPr anchor="b">
            <a:normAutofit/>
          </a:bodyPr>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590D558B-3279-3D41-BFB2-9C54E9486A16}"/>
              </a:ext>
            </a:extLst>
          </p:cNvPr>
          <p:cNvSpPr>
            <a:spLocks noGrp="1"/>
          </p:cNvSpPr>
          <p:nvPr>
            <p:ph type="subTitle" idx="1"/>
          </p:nvPr>
        </p:nvSpPr>
        <p:spPr>
          <a:xfrm>
            <a:off x="1524000" y="3602038"/>
            <a:ext cx="9144000" cy="1655762"/>
          </a:xfr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F519730-9781-EC4C-B4B8-794611E27DF4}"/>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5" name="Footer Placeholder 4">
            <a:extLst>
              <a:ext uri="{FF2B5EF4-FFF2-40B4-BE49-F238E27FC236}">
                <a16:creationId xmlns:a16="http://schemas.microsoft.com/office/drawing/2014/main" id="{83709540-EBC0-9045-A84F-101FB12F0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0528B-246D-B04C-ADA9-AC53B4BC9D00}"/>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238953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56C-7E57-7849-8776-2339060D5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FEEEB3-91CC-664E-9D80-B5E01813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9486C-D035-7345-97E5-E62BA8A1FECB}"/>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5" name="Footer Placeholder 4">
            <a:extLst>
              <a:ext uri="{FF2B5EF4-FFF2-40B4-BE49-F238E27FC236}">
                <a16:creationId xmlns:a16="http://schemas.microsoft.com/office/drawing/2014/main" id="{0B41ABB8-0492-0841-A805-217222F0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D94B2-21BD-CF41-B58C-CCADACFD53E6}"/>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328009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D88F3-6A20-A24E-A325-E0386762BD0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D7FE09-5A12-4D4D-8542-2D841B05D0E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03BB9-D5D0-B247-9B7A-2814F4C08672}"/>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5" name="Footer Placeholder 4">
            <a:extLst>
              <a:ext uri="{FF2B5EF4-FFF2-40B4-BE49-F238E27FC236}">
                <a16:creationId xmlns:a16="http://schemas.microsoft.com/office/drawing/2014/main" id="{DFB00D7B-6C0D-8242-8512-10465B741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D858C-BA1D-4E49-9A36-BCDB7908A81F}"/>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165687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53C1-AB15-E241-9894-49F2D18E8F1B}"/>
              </a:ext>
            </a:extLst>
          </p:cNvPr>
          <p:cNvSpPr>
            <a:spLocks noGrp="1"/>
          </p:cNvSpPr>
          <p:nvPr>
            <p:ph type="title"/>
          </p:nvPr>
        </p:nvSpPr>
        <p:spPr>
          <a:xfrm>
            <a:off x="446371" y="139983"/>
            <a:ext cx="11299257" cy="82840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8ADCF7-F1D9-394C-82C4-F94025F24C03}"/>
              </a:ext>
            </a:extLst>
          </p:cNvPr>
          <p:cNvSpPr>
            <a:spLocks noGrp="1"/>
          </p:cNvSpPr>
          <p:nvPr>
            <p:ph idx="1"/>
          </p:nvPr>
        </p:nvSpPr>
        <p:spPr/>
        <p:txBody>
          <a:bodyPr/>
          <a:lstStyle>
            <a:lvl2pPr>
              <a:defRPr sz="2200"/>
            </a:lvl2pPr>
            <a:lvl4pPr>
              <a:defRPr sz="19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EF9098-1381-194C-9F11-73CC6DEE53E3}"/>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5" name="Footer Placeholder 4">
            <a:extLst>
              <a:ext uri="{FF2B5EF4-FFF2-40B4-BE49-F238E27FC236}">
                <a16:creationId xmlns:a16="http://schemas.microsoft.com/office/drawing/2014/main" id="{9B960E9A-3A45-4743-AC46-18742C51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3E0D4-1D87-894D-A959-1C4A00637F5C}"/>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275983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B328-AF55-724F-8E42-E406FBEEE526}"/>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8F0316F-3009-FA4B-9413-641CA98A58FE}"/>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276F4-28D8-4E48-A9C6-83C00F138824}"/>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5" name="Footer Placeholder 4">
            <a:extLst>
              <a:ext uri="{FF2B5EF4-FFF2-40B4-BE49-F238E27FC236}">
                <a16:creationId xmlns:a16="http://schemas.microsoft.com/office/drawing/2014/main" id="{F1469F6B-5E74-534D-86F5-03CA1C7AB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E9B2E-D16C-B64B-966F-9ABFFF7B483E}"/>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59193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2BDA-38D2-874C-947C-A9D1AD47E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CD0FC-33C7-D846-8D84-76DC5C07D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D3429A-963F-FD47-99C4-3BD55D05C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070463-C854-8A4F-906E-6F8D7D5AA621}"/>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6" name="Footer Placeholder 5">
            <a:extLst>
              <a:ext uri="{FF2B5EF4-FFF2-40B4-BE49-F238E27FC236}">
                <a16:creationId xmlns:a16="http://schemas.microsoft.com/office/drawing/2014/main" id="{066C17E0-1BBB-E34D-9024-FAC890165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A2B21-3BA2-324B-B1D9-09A5ACED19F5}"/>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61174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BA5E-1CA9-534F-B3BB-18F63C7E1264}"/>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EE7421-418B-2F4D-B8E5-1E275B3E2344}"/>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1650A-FE80-724C-95DE-BF1F85DBF44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A00AEA-8B7C-2D47-967D-A83FADAB9789}"/>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55AC2-CBFE-5242-9B79-6CB452E0D0D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1DE3E4-1E96-A040-B8ED-D0DF5B385720}"/>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8" name="Footer Placeholder 7">
            <a:extLst>
              <a:ext uri="{FF2B5EF4-FFF2-40B4-BE49-F238E27FC236}">
                <a16:creationId xmlns:a16="http://schemas.microsoft.com/office/drawing/2014/main" id="{D28A2653-6C30-804C-8504-B68F14321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E6F174-DF95-A94C-805D-86789E0BEAC7}"/>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41999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4EFD-0986-9946-BEC9-E5710BCF0D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B50A9-BA4C-434D-BABF-FA749E4C7582}"/>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4" name="Footer Placeholder 3">
            <a:extLst>
              <a:ext uri="{FF2B5EF4-FFF2-40B4-BE49-F238E27FC236}">
                <a16:creationId xmlns:a16="http://schemas.microsoft.com/office/drawing/2014/main" id="{312B4691-1E9C-7544-BEED-8D25662BA6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F8225E-F9DD-5543-A835-DB964061A1C5}"/>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425139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5CDF9-0370-FE41-A095-DBC14D3B7A9E}"/>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3" name="Footer Placeholder 2">
            <a:extLst>
              <a:ext uri="{FF2B5EF4-FFF2-40B4-BE49-F238E27FC236}">
                <a16:creationId xmlns:a16="http://schemas.microsoft.com/office/drawing/2014/main" id="{BAE372BE-BB69-3C48-8273-FE089D25D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130507-B6B4-D046-A854-C8D53CEEA0B2}"/>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279116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AEFA-850F-E24B-AB93-A79107F0BF18}"/>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9B7CCB0-A3D3-124F-9FA4-6DACAACF0024}"/>
              </a:ext>
            </a:extLst>
          </p:cNvPr>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7F410-8ED3-5D48-9C67-03F7DBBBF9D2}"/>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15CBE08-9A82-464F-9C16-19AC8C586EC7}"/>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6" name="Footer Placeholder 5">
            <a:extLst>
              <a:ext uri="{FF2B5EF4-FFF2-40B4-BE49-F238E27FC236}">
                <a16:creationId xmlns:a16="http://schemas.microsoft.com/office/drawing/2014/main" id="{F2992363-9BB9-3B47-A9EA-3890C6B13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50E41-0BCB-304F-82BC-BD45C0517FE7}"/>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225810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1ED9-48CB-7E4E-B423-69F4C2F1E84D}"/>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E18E01C-8075-134A-A809-8DCDAC471833}"/>
              </a:ext>
            </a:extLst>
          </p:cNvPr>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6F9EB098-9819-6A41-B679-B9A3225EFE3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A3DC97C-1DAD-C245-A9BD-B3CD306341BD}"/>
              </a:ext>
            </a:extLst>
          </p:cNvPr>
          <p:cNvSpPr>
            <a:spLocks noGrp="1"/>
          </p:cNvSpPr>
          <p:nvPr>
            <p:ph type="dt" sz="half" idx="10"/>
          </p:nvPr>
        </p:nvSpPr>
        <p:spPr/>
        <p:txBody>
          <a:bodyPr/>
          <a:lstStyle/>
          <a:p>
            <a:fld id="{C27BE46A-ECAA-8344-9243-1EDB37860163}" type="datetimeFigureOut">
              <a:rPr lang="en-US" smtClean="0"/>
              <a:t>11/20/24</a:t>
            </a:fld>
            <a:endParaRPr lang="en-US"/>
          </a:p>
        </p:txBody>
      </p:sp>
      <p:sp>
        <p:nvSpPr>
          <p:cNvPr id="6" name="Footer Placeholder 5">
            <a:extLst>
              <a:ext uri="{FF2B5EF4-FFF2-40B4-BE49-F238E27FC236}">
                <a16:creationId xmlns:a16="http://schemas.microsoft.com/office/drawing/2014/main" id="{3678F5D2-47D8-0D45-99AB-FF8B1C9E1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9A63F-9CCA-2D40-99E7-938AB2F34C97}"/>
              </a:ext>
            </a:extLst>
          </p:cNvPr>
          <p:cNvSpPr>
            <a:spLocks noGrp="1"/>
          </p:cNvSpPr>
          <p:nvPr>
            <p:ph type="sldNum" sz="quarter" idx="12"/>
          </p:nvPr>
        </p:nvSpPr>
        <p:spPr/>
        <p:txBody>
          <a:bodyPr/>
          <a:lstStyle/>
          <a:p>
            <a:fld id="{980EEA80-1F59-8B4A-B8D8-97A138480024}" type="slidenum">
              <a:rPr lang="en-US" smtClean="0"/>
              <a:t>‹#›</a:t>
            </a:fld>
            <a:endParaRPr lang="en-US"/>
          </a:p>
        </p:txBody>
      </p:sp>
    </p:spTree>
    <p:extLst>
      <p:ext uri="{BB962C8B-B14F-4D97-AF65-F5344CB8AC3E}">
        <p14:creationId xmlns:p14="http://schemas.microsoft.com/office/powerpoint/2010/main" val="237592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019E-E614-5548-8365-C20F6DA2708B}"/>
              </a:ext>
            </a:extLst>
          </p:cNvPr>
          <p:cNvSpPr>
            <a:spLocks noGrp="1"/>
          </p:cNvSpPr>
          <p:nvPr>
            <p:ph type="title"/>
          </p:nvPr>
        </p:nvSpPr>
        <p:spPr>
          <a:xfrm>
            <a:off x="446373" y="192506"/>
            <a:ext cx="11299257" cy="82840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63CEAC7-F53B-D046-B9BF-62E13694E2E6}"/>
              </a:ext>
            </a:extLst>
          </p:cNvPr>
          <p:cNvSpPr>
            <a:spLocks noGrp="1"/>
          </p:cNvSpPr>
          <p:nvPr>
            <p:ph type="body" idx="1"/>
          </p:nvPr>
        </p:nvSpPr>
        <p:spPr>
          <a:xfrm>
            <a:off x="446372" y="1122980"/>
            <a:ext cx="11299257" cy="523336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B0EA738-7026-704E-8BE3-A3F8E1AD30D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27BE46A-ECAA-8344-9243-1EDB37860163}" type="datetimeFigureOut">
              <a:rPr lang="en-US" smtClean="0"/>
              <a:t>11/20/24</a:t>
            </a:fld>
            <a:endParaRPr lang="en-US"/>
          </a:p>
        </p:txBody>
      </p:sp>
      <p:sp>
        <p:nvSpPr>
          <p:cNvPr id="5" name="Footer Placeholder 4">
            <a:extLst>
              <a:ext uri="{FF2B5EF4-FFF2-40B4-BE49-F238E27FC236}">
                <a16:creationId xmlns:a16="http://schemas.microsoft.com/office/drawing/2014/main" id="{2D474C36-7D2E-484E-8414-889C3BA817E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16CD17-A088-FF4E-9DB1-3D817A24E22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0EEA80-1F59-8B4A-B8D8-97A138480024}" type="slidenum">
              <a:rPr lang="en-US" smtClean="0"/>
              <a:t>‹#›</a:t>
            </a:fld>
            <a:endParaRPr lang="en-US"/>
          </a:p>
        </p:txBody>
      </p:sp>
    </p:spTree>
    <p:extLst>
      <p:ext uri="{BB962C8B-B14F-4D97-AF65-F5344CB8AC3E}">
        <p14:creationId xmlns:p14="http://schemas.microsoft.com/office/powerpoint/2010/main" val="14135237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600" b="1" kern="1200">
          <a:solidFill>
            <a:srgbClr val="0432FF"/>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com/search?client=firefox-b-d&amp;q=bayesian+brain#ip=1"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creativecommons.org/licenses/by-sa/4.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D2CC-D277-322D-4657-6A39FC9C6E28}"/>
              </a:ext>
            </a:extLst>
          </p:cNvPr>
          <p:cNvSpPr>
            <a:spLocks noGrp="1"/>
          </p:cNvSpPr>
          <p:nvPr>
            <p:ph type="title"/>
          </p:nvPr>
        </p:nvSpPr>
        <p:spPr/>
        <p:txBody>
          <a:bodyPr/>
          <a:lstStyle/>
          <a:p>
            <a:r>
              <a:rPr lang="en-US" dirty="0"/>
              <a:t>Announcements (Mon, Nov 18)</a:t>
            </a:r>
          </a:p>
        </p:txBody>
      </p:sp>
      <p:sp>
        <p:nvSpPr>
          <p:cNvPr id="3" name="Content Placeholder 2">
            <a:extLst>
              <a:ext uri="{FF2B5EF4-FFF2-40B4-BE49-F238E27FC236}">
                <a16:creationId xmlns:a16="http://schemas.microsoft.com/office/drawing/2014/main" id="{D62C7283-8C2E-A7EA-1C23-FC1DE2CD1C8D}"/>
              </a:ext>
            </a:extLst>
          </p:cNvPr>
          <p:cNvSpPr>
            <a:spLocks noGrp="1"/>
          </p:cNvSpPr>
          <p:nvPr>
            <p:ph idx="1"/>
          </p:nvPr>
        </p:nvSpPr>
        <p:spPr/>
        <p:txBody>
          <a:bodyPr/>
          <a:lstStyle/>
          <a:p>
            <a:r>
              <a:rPr lang="en-US" dirty="0"/>
              <a:t>A6:</a:t>
            </a:r>
          </a:p>
          <a:p>
            <a:pPr lvl="1"/>
            <a:r>
              <a:rPr lang="en-US" dirty="0"/>
              <a:t>About one-third of you received a 0.5/1 because you either didn’t write a proper function or you made a mistake in one of the bootstrapping steps</a:t>
            </a:r>
          </a:p>
          <a:p>
            <a:pPr lvl="1"/>
            <a:r>
              <a:rPr lang="en-US" dirty="0"/>
              <a:t>Remember: a function should be flexible; if you hard code in something that is supposed to be a parameter (e.g., the # of bootstrap samples, the confidence level, etc.), then the function no longer serves its original purpose AND it’s incorrect because the user thinks they can set the value of something they actually cannot</a:t>
            </a:r>
          </a:p>
          <a:p>
            <a:pPr lvl="1"/>
            <a:r>
              <a:rPr lang="en-US" dirty="0"/>
              <a:t>For each bootstrap sample, how many observations should you be (re)sampling from?</a:t>
            </a:r>
          </a:p>
        </p:txBody>
      </p:sp>
    </p:spTree>
    <p:extLst>
      <p:ext uri="{BB962C8B-B14F-4D97-AF65-F5344CB8AC3E}">
        <p14:creationId xmlns:p14="http://schemas.microsoft.com/office/powerpoint/2010/main" val="166962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E85B-3A56-1FCC-1A23-58906745CF02}"/>
              </a:ext>
            </a:extLst>
          </p:cNvPr>
          <p:cNvSpPr>
            <a:spLocks noGrp="1"/>
          </p:cNvSpPr>
          <p:nvPr>
            <p:ph type="title"/>
          </p:nvPr>
        </p:nvSpPr>
        <p:spPr/>
        <p:txBody>
          <a:bodyPr>
            <a:normAutofit/>
          </a:bodyPr>
          <a:lstStyle/>
          <a:p>
            <a:r>
              <a:rPr lang="en-US" dirty="0"/>
              <a:t>Motivating examples: sensorimotor learning </a:t>
            </a:r>
          </a:p>
        </p:txBody>
      </p:sp>
      <p:sp>
        <p:nvSpPr>
          <p:cNvPr id="3" name="Content Placeholder 2">
            <a:extLst>
              <a:ext uri="{FF2B5EF4-FFF2-40B4-BE49-F238E27FC236}">
                <a16:creationId xmlns:a16="http://schemas.microsoft.com/office/drawing/2014/main" id="{4CAFC931-ABE8-62EA-F9D9-F808DF47E7B2}"/>
              </a:ext>
            </a:extLst>
          </p:cNvPr>
          <p:cNvSpPr>
            <a:spLocks noGrp="1"/>
          </p:cNvSpPr>
          <p:nvPr>
            <p:ph idx="1"/>
          </p:nvPr>
        </p:nvSpPr>
        <p:spPr>
          <a:xfrm>
            <a:off x="446373" y="1122980"/>
            <a:ext cx="6098266" cy="5233369"/>
          </a:xfrm>
        </p:spPr>
        <p:txBody>
          <a:bodyPr>
            <a:normAutofit/>
          </a:bodyPr>
          <a:lstStyle/>
          <a:p>
            <a:pPr marL="0" indent="0">
              <a:buNone/>
            </a:pPr>
            <a:r>
              <a:rPr lang="en-US" b="1" dirty="0"/>
              <a:t>Kalman filter model</a:t>
            </a:r>
          </a:p>
          <a:p>
            <a:r>
              <a:rPr lang="en-US" sz="2200" dirty="0"/>
              <a:t>Optimal combination of prior information with incoming measurements</a:t>
            </a:r>
          </a:p>
          <a:p>
            <a:r>
              <a:rPr lang="en-US" sz="2200" dirty="0"/>
              <a:t>Model of sensorimotor control and learning </a:t>
            </a:r>
          </a:p>
          <a:p>
            <a:pPr lvl="1"/>
            <a:r>
              <a:rPr lang="en-US" sz="2000" dirty="0"/>
              <a:t>Sensorimotor adaptation – recalibration of sensorimotor maps </a:t>
            </a:r>
          </a:p>
          <a:p>
            <a:endParaRPr lang="en-US" sz="2200" dirty="0"/>
          </a:p>
        </p:txBody>
      </p:sp>
      <p:sp>
        <p:nvSpPr>
          <p:cNvPr id="5" name="TextBox 4">
            <a:extLst>
              <a:ext uri="{FF2B5EF4-FFF2-40B4-BE49-F238E27FC236}">
                <a16:creationId xmlns:a16="http://schemas.microsoft.com/office/drawing/2014/main" id="{F139E53D-C864-594C-9453-062B91E8FED4}"/>
              </a:ext>
            </a:extLst>
          </p:cNvPr>
          <p:cNvSpPr txBox="1"/>
          <p:nvPr/>
        </p:nvSpPr>
        <p:spPr>
          <a:xfrm>
            <a:off x="10789814" y="6519446"/>
            <a:ext cx="132741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Kandel 5</a:t>
            </a:r>
            <a:r>
              <a:rPr lang="en-US" sz="1600" baseline="30000" dirty="0">
                <a:latin typeface="Calibri" panose="020F0502020204030204" pitchFamily="34" charset="0"/>
                <a:cs typeface="Calibri" panose="020F0502020204030204" pitchFamily="34" charset="0"/>
              </a:rPr>
              <a:t>th</a:t>
            </a:r>
            <a:r>
              <a:rPr lang="en-US" sz="1600" dirty="0">
                <a:latin typeface="Calibri" panose="020F0502020204030204" pitchFamily="34" charset="0"/>
                <a:cs typeface="Calibri" panose="020F0502020204030204" pitchFamily="34" charset="0"/>
              </a:rPr>
              <a:t> ed.</a:t>
            </a:r>
          </a:p>
        </p:txBody>
      </p:sp>
      <p:pic>
        <p:nvPicPr>
          <p:cNvPr id="4" name="Picture 3">
            <a:extLst>
              <a:ext uri="{FF2B5EF4-FFF2-40B4-BE49-F238E27FC236}">
                <a16:creationId xmlns:a16="http://schemas.microsoft.com/office/drawing/2014/main" id="{18ADAE30-AAF3-D5C4-A677-BEB08999B341}"/>
              </a:ext>
            </a:extLst>
          </p:cNvPr>
          <p:cNvPicPr>
            <a:picLocks noChangeAspect="1"/>
          </p:cNvPicPr>
          <p:nvPr/>
        </p:nvPicPr>
        <p:blipFill>
          <a:blip r:embed="rId2"/>
          <a:stretch>
            <a:fillRect/>
          </a:stretch>
        </p:blipFill>
        <p:spPr>
          <a:xfrm>
            <a:off x="6369265" y="1122980"/>
            <a:ext cx="5747965" cy="4048567"/>
          </a:xfrm>
          <a:prstGeom prst="rect">
            <a:avLst/>
          </a:prstGeom>
        </p:spPr>
      </p:pic>
    </p:spTree>
    <p:extLst>
      <p:ext uri="{BB962C8B-B14F-4D97-AF65-F5344CB8AC3E}">
        <p14:creationId xmlns:p14="http://schemas.microsoft.com/office/powerpoint/2010/main" val="156372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E85B-3A56-1FCC-1A23-58906745CF02}"/>
              </a:ext>
            </a:extLst>
          </p:cNvPr>
          <p:cNvSpPr>
            <a:spLocks noGrp="1"/>
          </p:cNvSpPr>
          <p:nvPr>
            <p:ph type="title"/>
          </p:nvPr>
        </p:nvSpPr>
        <p:spPr/>
        <p:txBody>
          <a:bodyPr>
            <a:normAutofit/>
          </a:bodyPr>
          <a:lstStyle/>
          <a:p>
            <a:r>
              <a:rPr lang="en-US" dirty="0"/>
              <a:t>Motivating examples: sensorimotor learning </a:t>
            </a:r>
          </a:p>
        </p:txBody>
      </p:sp>
      <p:sp>
        <p:nvSpPr>
          <p:cNvPr id="3" name="Content Placeholder 2">
            <a:extLst>
              <a:ext uri="{FF2B5EF4-FFF2-40B4-BE49-F238E27FC236}">
                <a16:creationId xmlns:a16="http://schemas.microsoft.com/office/drawing/2014/main" id="{4CAFC931-ABE8-62EA-F9D9-F808DF47E7B2}"/>
              </a:ext>
            </a:extLst>
          </p:cNvPr>
          <p:cNvSpPr>
            <a:spLocks noGrp="1"/>
          </p:cNvSpPr>
          <p:nvPr>
            <p:ph idx="1"/>
          </p:nvPr>
        </p:nvSpPr>
        <p:spPr>
          <a:xfrm>
            <a:off x="446373" y="1122980"/>
            <a:ext cx="6098266" cy="5233369"/>
          </a:xfrm>
        </p:spPr>
        <p:txBody>
          <a:bodyPr>
            <a:normAutofit/>
          </a:bodyPr>
          <a:lstStyle/>
          <a:p>
            <a:pPr marL="0" indent="0">
              <a:buNone/>
            </a:pPr>
            <a:r>
              <a:rPr lang="en-US" b="1" dirty="0"/>
              <a:t>Kalman filter model</a:t>
            </a:r>
          </a:p>
          <a:p>
            <a:r>
              <a:rPr lang="en-US" sz="2200" dirty="0"/>
              <a:t>Optimal combination of prior information with incoming measurements</a:t>
            </a:r>
          </a:p>
          <a:p>
            <a:r>
              <a:rPr lang="en-US" sz="2200" dirty="0"/>
              <a:t>Model of sensorimotor control and learning</a:t>
            </a:r>
          </a:p>
          <a:p>
            <a:pPr lvl="1"/>
            <a:r>
              <a:rPr lang="en-US" sz="2000" dirty="0"/>
              <a:t>Sensorimotor adaptation – recalibration of sensorimotor maps </a:t>
            </a:r>
          </a:p>
          <a:p>
            <a:r>
              <a:rPr lang="en-US" sz="2200" dirty="0"/>
              <a:t>More generally, extremely useful algorithm used in GPS, spacecraft, brain-machine interfaces, and many other applications</a:t>
            </a:r>
          </a:p>
          <a:p>
            <a:pPr marL="0" indent="0">
              <a:buNone/>
            </a:pPr>
            <a:endParaRPr lang="en-US" sz="2200" dirty="0"/>
          </a:p>
        </p:txBody>
      </p:sp>
      <p:sp>
        <p:nvSpPr>
          <p:cNvPr id="4" name="TextBox 3">
            <a:extLst>
              <a:ext uri="{FF2B5EF4-FFF2-40B4-BE49-F238E27FC236}">
                <a16:creationId xmlns:a16="http://schemas.microsoft.com/office/drawing/2014/main" id="{5C28DB6D-032A-67D7-5538-5BDDEFFA5F83}"/>
              </a:ext>
            </a:extLst>
          </p:cNvPr>
          <p:cNvSpPr txBox="1"/>
          <p:nvPr/>
        </p:nvSpPr>
        <p:spPr>
          <a:xfrm>
            <a:off x="10789814" y="6519446"/>
            <a:ext cx="132741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Kandel 5</a:t>
            </a:r>
            <a:r>
              <a:rPr lang="en-US" sz="1600" baseline="30000" dirty="0">
                <a:latin typeface="Calibri" panose="020F0502020204030204" pitchFamily="34" charset="0"/>
                <a:cs typeface="Calibri" panose="020F0502020204030204" pitchFamily="34" charset="0"/>
              </a:rPr>
              <a:t>th</a:t>
            </a:r>
            <a:r>
              <a:rPr lang="en-US" sz="1600" dirty="0">
                <a:latin typeface="Calibri" panose="020F0502020204030204" pitchFamily="34" charset="0"/>
                <a:cs typeface="Calibri" panose="020F0502020204030204" pitchFamily="34" charset="0"/>
              </a:rPr>
              <a:t> ed.</a:t>
            </a:r>
          </a:p>
        </p:txBody>
      </p:sp>
      <p:pic>
        <p:nvPicPr>
          <p:cNvPr id="5" name="Picture 4">
            <a:extLst>
              <a:ext uri="{FF2B5EF4-FFF2-40B4-BE49-F238E27FC236}">
                <a16:creationId xmlns:a16="http://schemas.microsoft.com/office/drawing/2014/main" id="{9421C943-848B-6A98-E70A-904C82A2B683}"/>
              </a:ext>
            </a:extLst>
          </p:cNvPr>
          <p:cNvPicPr>
            <a:picLocks noChangeAspect="1"/>
          </p:cNvPicPr>
          <p:nvPr/>
        </p:nvPicPr>
        <p:blipFill>
          <a:blip r:embed="rId2"/>
          <a:stretch>
            <a:fillRect/>
          </a:stretch>
        </p:blipFill>
        <p:spPr>
          <a:xfrm>
            <a:off x="6369265" y="1122980"/>
            <a:ext cx="5747965" cy="4048567"/>
          </a:xfrm>
          <a:prstGeom prst="rect">
            <a:avLst/>
          </a:prstGeom>
        </p:spPr>
      </p:pic>
    </p:spTree>
    <p:extLst>
      <p:ext uri="{BB962C8B-B14F-4D97-AF65-F5344CB8AC3E}">
        <p14:creationId xmlns:p14="http://schemas.microsoft.com/office/powerpoint/2010/main" val="291195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2C39-5C8F-5B83-1957-A93DBF7E6F20}"/>
              </a:ext>
            </a:extLst>
          </p:cNvPr>
          <p:cNvSpPr>
            <a:spLocks noGrp="1"/>
          </p:cNvSpPr>
          <p:nvPr>
            <p:ph type="title"/>
          </p:nvPr>
        </p:nvSpPr>
        <p:spPr/>
        <p:txBody>
          <a:bodyPr/>
          <a:lstStyle/>
          <a:p>
            <a:r>
              <a:rPr lang="en-US" dirty="0"/>
              <a:t>Why Bayesian models? </a:t>
            </a:r>
          </a:p>
        </p:txBody>
      </p:sp>
      <p:sp>
        <p:nvSpPr>
          <p:cNvPr id="3" name="Content Placeholder 2">
            <a:extLst>
              <a:ext uri="{FF2B5EF4-FFF2-40B4-BE49-F238E27FC236}">
                <a16:creationId xmlns:a16="http://schemas.microsoft.com/office/drawing/2014/main" id="{851E0A33-6A9F-6DD9-EBEC-FB02648FCCF4}"/>
              </a:ext>
            </a:extLst>
          </p:cNvPr>
          <p:cNvSpPr>
            <a:spLocks noGrp="1"/>
          </p:cNvSpPr>
          <p:nvPr>
            <p:ph idx="1"/>
          </p:nvPr>
        </p:nvSpPr>
        <p:spPr>
          <a:xfrm>
            <a:off x="446373" y="1122980"/>
            <a:ext cx="7793502" cy="5233369"/>
          </a:xfrm>
        </p:spPr>
        <p:txBody>
          <a:bodyPr>
            <a:normAutofit/>
          </a:bodyPr>
          <a:lstStyle/>
          <a:p>
            <a:r>
              <a:rPr lang="en-US" sz="2000" dirty="0"/>
              <a:t>Provides very principled framework for learning modeling, whether you’re interested in perception, motor control, learning, decision-making, etc.</a:t>
            </a:r>
          </a:p>
          <a:p>
            <a:pPr marL="0" indent="0">
              <a:buNone/>
            </a:pPr>
            <a:r>
              <a:rPr lang="en-US" sz="2000" dirty="0"/>
              <a:t> </a:t>
            </a:r>
          </a:p>
          <a:p>
            <a:r>
              <a:rPr lang="en-US" sz="2000" dirty="0"/>
              <a:t>Very successful track record (many examples throughout semester)</a:t>
            </a:r>
          </a:p>
          <a:p>
            <a:endParaRPr lang="en-US" sz="2000" dirty="0"/>
          </a:p>
          <a:p>
            <a:r>
              <a:rPr lang="en-US" sz="2000" dirty="0">
                <a:hlinkClick r:id="rId2"/>
              </a:rPr>
              <a:t>Our brains may be Bayesian! </a:t>
            </a:r>
            <a:endParaRPr lang="en-US" sz="2000" dirty="0"/>
          </a:p>
          <a:p>
            <a:pPr lvl="1"/>
            <a:r>
              <a:rPr lang="en-US" sz="1800" dirty="0"/>
              <a:t>We make perceptual, motor judgments by combining prior beliefs with incoming sensory information</a:t>
            </a:r>
          </a:p>
          <a:p>
            <a:pPr lvl="1"/>
            <a:r>
              <a:rPr lang="en-US" sz="1800" dirty="0"/>
              <a:t>Our brains appear to do this in a statistically optimal way for many tasks</a:t>
            </a:r>
          </a:p>
          <a:p>
            <a:pPr marL="342900" lvl="1" indent="0">
              <a:buNone/>
            </a:pPr>
            <a:endParaRPr lang="en-US" sz="1800" dirty="0"/>
          </a:p>
        </p:txBody>
      </p:sp>
      <p:pic>
        <p:nvPicPr>
          <p:cNvPr id="2050" name="Picture 2">
            <a:extLst>
              <a:ext uri="{FF2B5EF4-FFF2-40B4-BE49-F238E27FC236}">
                <a16:creationId xmlns:a16="http://schemas.microsoft.com/office/drawing/2014/main" id="{20567B75-FE19-3503-C50C-C2B3B1BA4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547" y="1122980"/>
            <a:ext cx="3380626" cy="40839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F7B322-6FEC-28F6-3AC0-A391F0209634}"/>
              </a:ext>
            </a:extLst>
          </p:cNvPr>
          <p:cNvSpPr txBox="1"/>
          <p:nvPr/>
        </p:nvSpPr>
        <p:spPr>
          <a:xfrm>
            <a:off x="9048191" y="5343711"/>
            <a:ext cx="2217338"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Rev. Thomas Bayes (1702-1761)</a:t>
            </a:r>
          </a:p>
          <a:p>
            <a:r>
              <a:rPr lang="en-US" i="1" dirty="0">
                <a:latin typeface="Calibri" panose="020F0502020204030204" pitchFamily="34" charset="0"/>
                <a:cs typeface="Calibri" panose="020F0502020204030204" pitchFamily="34" charset="0"/>
              </a:rPr>
              <a:t>Shared under </a:t>
            </a:r>
            <a:r>
              <a:rPr lang="en-US" i="1" dirty="0">
                <a:latin typeface="Calibri" panose="020F0502020204030204" pitchFamily="34" charset="0"/>
                <a:cs typeface="Calibri" panose="020F0502020204030204" pitchFamily="34" charset="0"/>
                <a:hlinkClick r:id="rId4"/>
              </a:rPr>
              <a:t>CCBY 4.0 license</a:t>
            </a:r>
            <a:endParaRPr lang="en-US" i="1" dirty="0">
              <a:latin typeface="Calibri" panose="020F0502020204030204" pitchFamily="34" charset="0"/>
              <a:cs typeface="Calibri" panose="020F0502020204030204" pitchFamily="34" charset="0"/>
            </a:endParaRPr>
          </a:p>
        </p:txBody>
      </p:sp>
      <p:pic>
        <p:nvPicPr>
          <p:cNvPr id="2052" name="Picture 4" descr="What is Bayes Rule?. Bayes rule provides us with a way to… | by Devin Soni  | Towards Data Science">
            <a:extLst>
              <a:ext uri="{FF2B5EF4-FFF2-40B4-BE49-F238E27FC236}">
                <a16:creationId xmlns:a16="http://schemas.microsoft.com/office/drawing/2014/main" id="{D394C75A-AEEF-B863-CF3A-4A9FB7A138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2823"/>
          <a:stretch/>
        </p:blipFill>
        <p:spPr bwMode="auto">
          <a:xfrm>
            <a:off x="1530991" y="5621310"/>
            <a:ext cx="4565008" cy="123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85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1666-B66F-7D4A-CE5A-69F596055F7D}"/>
              </a:ext>
            </a:extLst>
          </p:cNvPr>
          <p:cNvSpPr>
            <a:spLocks noGrp="1"/>
          </p:cNvSpPr>
          <p:nvPr>
            <p:ph type="title"/>
          </p:nvPr>
        </p:nvSpPr>
        <p:spPr/>
        <p:txBody>
          <a:bodyPr>
            <a:normAutofit/>
          </a:bodyPr>
          <a:lstStyle/>
          <a:p>
            <a:r>
              <a:rPr lang="en-US" dirty="0"/>
              <a:t>“Bayesian decision theory in sensorimotor control”</a:t>
            </a:r>
          </a:p>
        </p:txBody>
      </p:sp>
      <p:pic>
        <p:nvPicPr>
          <p:cNvPr id="4" name="Content Placeholder 3">
            <a:extLst>
              <a:ext uri="{FF2B5EF4-FFF2-40B4-BE49-F238E27FC236}">
                <a16:creationId xmlns:a16="http://schemas.microsoft.com/office/drawing/2014/main" id="{E01067AC-0EE2-CD94-0D00-772B9A5D26B7}"/>
              </a:ext>
            </a:extLst>
          </p:cNvPr>
          <p:cNvPicPr>
            <a:picLocks noGrp="1" noChangeAspect="1"/>
          </p:cNvPicPr>
          <p:nvPr>
            <p:ph idx="1"/>
          </p:nvPr>
        </p:nvPicPr>
        <p:blipFill>
          <a:blip r:embed="rId2"/>
          <a:stretch>
            <a:fillRect/>
          </a:stretch>
        </p:blipFill>
        <p:spPr>
          <a:xfrm>
            <a:off x="7001279" y="1220038"/>
            <a:ext cx="4343400" cy="4140200"/>
          </a:xfrm>
          <a:prstGeom prst="rect">
            <a:avLst/>
          </a:prstGeom>
        </p:spPr>
      </p:pic>
      <p:pic>
        <p:nvPicPr>
          <p:cNvPr id="5" name="Picture 4">
            <a:extLst>
              <a:ext uri="{FF2B5EF4-FFF2-40B4-BE49-F238E27FC236}">
                <a16:creationId xmlns:a16="http://schemas.microsoft.com/office/drawing/2014/main" id="{5BE89D0A-E070-89B4-B2DD-204DAE9BFA28}"/>
              </a:ext>
            </a:extLst>
          </p:cNvPr>
          <p:cNvPicPr>
            <a:picLocks noChangeAspect="1"/>
          </p:cNvPicPr>
          <p:nvPr/>
        </p:nvPicPr>
        <p:blipFill>
          <a:blip r:embed="rId3"/>
          <a:stretch>
            <a:fillRect/>
          </a:stretch>
        </p:blipFill>
        <p:spPr>
          <a:xfrm>
            <a:off x="847322" y="1467293"/>
            <a:ext cx="4866854" cy="3151584"/>
          </a:xfrm>
          <a:prstGeom prst="rect">
            <a:avLst/>
          </a:prstGeom>
        </p:spPr>
      </p:pic>
      <p:sp>
        <p:nvSpPr>
          <p:cNvPr id="3" name="TextBox 2">
            <a:extLst>
              <a:ext uri="{FF2B5EF4-FFF2-40B4-BE49-F238E27FC236}">
                <a16:creationId xmlns:a16="http://schemas.microsoft.com/office/drawing/2014/main" id="{952D5CBF-EC55-E6E9-9C14-24E4F9DBFDD6}"/>
              </a:ext>
            </a:extLst>
          </p:cNvPr>
          <p:cNvSpPr txBox="1"/>
          <p:nvPr/>
        </p:nvSpPr>
        <p:spPr>
          <a:xfrm>
            <a:off x="10254289" y="6579517"/>
            <a:ext cx="1937711" cy="276999"/>
          </a:xfrm>
          <a:prstGeom prst="rect">
            <a:avLst/>
          </a:prstGeom>
          <a:noFill/>
        </p:spPr>
        <p:txBody>
          <a:bodyPr wrap="none" rtlCol="0">
            <a:spAutoFit/>
          </a:bodyPr>
          <a:lstStyle/>
          <a:p>
            <a:r>
              <a:rPr lang="en-US" dirty="0" err="1">
                <a:latin typeface="Calibri" panose="020F0502020204030204" pitchFamily="34" charset="0"/>
                <a:cs typeface="Calibri" panose="020F0502020204030204" pitchFamily="34" charset="0"/>
              </a:rPr>
              <a:t>Kording</a:t>
            </a:r>
            <a:r>
              <a:rPr lang="en-US" dirty="0">
                <a:latin typeface="Calibri" panose="020F0502020204030204" pitchFamily="34" charset="0"/>
                <a:cs typeface="Calibri" panose="020F0502020204030204" pitchFamily="34" charset="0"/>
              </a:rPr>
              <a:t> and Wolpert (2006)</a:t>
            </a:r>
          </a:p>
        </p:txBody>
      </p:sp>
      <p:sp>
        <p:nvSpPr>
          <p:cNvPr id="6" name="TextBox 5">
            <a:extLst>
              <a:ext uri="{FF2B5EF4-FFF2-40B4-BE49-F238E27FC236}">
                <a16:creationId xmlns:a16="http://schemas.microsoft.com/office/drawing/2014/main" id="{46643B52-A11E-B08E-D584-6C8047BF6DCB}"/>
              </a:ext>
            </a:extLst>
          </p:cNvPr>
          <p:cNvSpPr txBox="1"/>
          <p:nvPr/>
        </p:nvSpPr>
        <p:spPr>
          <a:xfrm>
            <a:off x="1263919" y="5859140"/>
            <a:ext cx="8900513"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Bayesian inference is used for sensing, guiding, planning, and predicting movement.</a:t>
            </a:r>
          </a:p>
        </p:txBody>
      </p:sp>
    </p:spTree>
    <p:extLst>
      <p:ext uri="{BB962C8B-B14F-4D97-AF65-F5344CB8AC3E}">
        <p14:creationId xmlns:p14="http://schemas.microsoft.com/office/powerpoint/2010/main" val="126121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2F6C-5D02-2348-CFE8-C380DE6FBA8D}"/>
              </a:ext>
            </a:extLst>
          </p:cNvPr>
          <p:cNvSpPr>
            <a:spLocks noGrp="1"/>
          </p:cNvSpPr>
          <p:nvPr>
            <p:ph type="title"/>
          </p:nvPr>
        </p:nvSpPr>
        <p:spPr/>
        <p:txBody>
          <a:bodyPr/>
          <a:lstStyle/>
          <a:p>
            <a:r>
              <a:rPr lang="en-US" dirty="0"/>
              <a:t>Announcements (Wed, 11/20)</a:t>
            </a:r>
          </a:p>
        </p:txBody>
      </p:sp>
      <p:sp>
        <p:nvSpPr>
          <p:cNvPr id="3" name="Content Placeholder 2">
            <a:extLst>
              <a:ext uri="{FF2B5EF4-FFF2-40B4-BE49-F238E27FC236}">
                <a16:creationId xmlns:a16="http://schemas.microsoft.com/office/drawing/2014/main" id="{CACD698F-39A5-A90E-4F5F-CFB156A690EF}"/>
              </a:ext>
            </a:extLst>
          </p:cNvPr>
          <p:cNvSpPr>
            <a:spLocks noGrp="1"/>
          </p:cNvSpPr>
          <p:nvPr>
            <p:ph idx="1"/>
          </p:nvPr>
        </p:nvSpPr>
        <p:spPr/>
        <p:txBody>
          <a:bodyPr>
            <a:normAutofit/>
          </a:bodyPr>
          <a:lstStyle/>
          <a:p>
            <a:r>
              <a:rPr lang="en-US" sz="2000" dirty="0"/>
              <a:t>Final project rubric up on Canvas – 1 </a:t>
            </a:r>
            <a:r>
              <a:rPr lang="en-US" sz="2000" dirty="0" err="1"/>
              <a:t>pt</a:t>
            </a:r>
            <a:r>
              <a:rPr lang="en-US" sz="2000" dirty="0"/>
              <a:t> if you completed and turned in part 1 on time</a:t>
            </a:r>
          </a:p>
          <a:p>
            <a:r>
              <a:rPr lang="en-US" sz="2000" dirty="0"/>
              <a:t>A7 </a:t>
            </a:r>
          </a:p>
          <a:p>
            <a:pPr lvl="1"/>
            <a:r>
              <a:rPr lang="en-US" sz="2000" dirty="0"/>
              <a:t>(“Option” 1) For those who did not receive full marks on A6. Must resubmit </a:t>
            </a:r>
            <a:r>
              <a:rPr lang="en-US" sz="2000" b="1" dirty="0"/>
              <a:t>annotated </a:t>
            </a:r>
            <a:r>
              <a:rPr lang="en-US" sz="2000" dirty="0"/>
              <a:t>version of A6 </a:t>
            </a:r>
          </a:p>
          <a:p>
            <a:pPr lvl="2"/>
            <a:r>
              <a:rPr lang="en-US" dirty="0"/>
              <a:t>Fix your code AND create a new cell explaining where you originally went wrong and how you fixed it</a:t>
            </a:r>
          </a:p>
          <a:p>
            <a:pPr lvl="2"/>
            <a:r>
              <a:rPr lang="en-US" dirty="0"/>
              <a:t>Resubmit to A6 on Canvas</a:t>
            </a:r>
          </a:p>
          <a:p>
            <a:pPr lvl="1"/>
            <a:r>
              <a:rPr lang="en-US" sz="2000" dirty="0"/>
              <a:t>(Option 2) Provide a one-paragraph update on where you are at with final project.</a:t>
            </a:r>
          </a:p>
          <a:p>
            <a:pPr lvl="2"/>
            <a:r>
              <a:rPr lang="en-US" dirty="0"/>
              <a:t>What have you done so far? What has gone smoothly? What has been difficult? Be specific. </a:t>
            </a:r>
          </a:p>
          <a:p>
            <a:pPr lvl="2"/>
            <a:r>
              <a:rPr lang="en-US" dirty="0"/>
              <a:t>Feel free to prep me on anything you want me to know before I see your final submission. </a:t>
            </a:r>
          </a:p>
          <a:p>
            <a:pPr lvl="2"/>
            <a:r>
              <a:rPr lang="en-US" dirty="0"/>
              <a:t>If you haven’t made progress since part 1, provide clear roadmap with dates for completing the project </a:t>
            </a:r>
          </a:p>
          <a:p>
            <a:pPr lvl="2"/>
            <a:r>
              <a:rPr lang="en-US" dirty="0"/>
              <a:t>Submit A7 notebook to A7 on Canvas</a:t>
            </a:r>
          </a:p>
          <a:p>
            <a:pPr lvl="2"/>
            <a:endParaRPr lang="en-US" dirty="0"/>
          </a:p>
          <a:p>
            <a:r>
              <a:rPr lang="en-US" sz="2000" dirty="0"/>
              <a:t>Read version of Signal Processing chapter that is uploaded to </a:t>
            </a:r>
            <a:r>
              <a:rPr lang="en-US" sz="2000" dirty="0" err="1"/>
              <a:t>JupyterHub</a:t>
            </a:r>
            <a:r>
              <a:rPr lang="en-US" sz="2000" dirty="0"/>
              <a:t> – online textbook chapter is not rendering correctly</a:t>
            </a:r>
          </a:p>
          <a:p>
            <a:pPr marL="0"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5149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12B2-EBBF-29ED-C528-B473ACCC8D65}"/>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71D6F67C-B3FD-86FB-DFB2-D4BCBA40BF75}"/>
              </a:ext>
            </a:extLst>
          </p:cNvPr>
          <p:cNvSpPr>
            <a:spLocks noGrp="1"/>
          </p:cNvSpPr>
          <p:nvPr>
            <p:ph idx="1"/>
          </p:nvPr>
        </p:nvSpPr>
        <p:spPr/>
        <p:txBody>
          <a:bodyPr/>
          <a:lstStyle/>
          <a:p>
            <a:r>
              <a:rPr lang="en-US" dirty="0"/>
              <a:t>Review Monday’s material</a:t>
            </a:r>
          </a:p>
          <a:p>
            <a:endParaRPr lang="en-US" dirty="0"/>
          </a:p>
          <a:p>
            <a:r>
              <a:rPr lang="en-US" dirty="0"/>
              <a:t>Complete lecture 16 notebook</a:t>
            </a:r>
          </a:p>
          <a:p>
            <a:endParaRPr lang="en-US" dirty="0"/>
          </a:p>
          <a:p>
            <a:r>
              <a:rPr lang="en-US" dirty="0"/>
              <a:t>Time permitting, go through some examples of Bayesian modeling</a:t>
            </a:r>
          </a:p>
          <a:p>
            <a:endParaRPr lang="en-US" dirty="0"/>
          </a:p>
        </p:txBody>
      </p:sp>
    </p:spTree>
    <p:extLst>
      <p:ext uri="{BB962C8B-B14F-4D97-AF65-F5344CB8AC3E}">
        <p14:creationId xmlns:p14="http://schemas.microsoft.com/office/powerpoint/2010/main" val="126176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5478-6AB2-52B1-10F0-B146CAAF00D5}"/>
              </a:ext>
            </a:extLst>
          </p:cNvPr>
          <p:cNvSpPr>
            <a:spLocks noGrp="1"/>
          </p:cNvSpPr>
          <p:nvPr>
            <p:ph type="title"/>
          </p:nvPr>
        </p:nvSpPr>
        <p:spPr/>
        <p:txBody>
          <a:bodyPr/>
          <a:lstStyle/>
          <a:p>
            <a:r>
              <a:rPr lang="en-US" dirty="0"/>
              <a:t>Revisiting some ideas from Monday</a:t>
            </a:r>
          </a:p>
        </p:txBody>
      </p:sp>
      <p:sp>
        <p:nvSpPr>
          <p:cNvPr id="3" name="Content Placeholder 2">
            <a:extLst>
              <a:ext uri="{FF2B5EF4-FFF2-40B4-BE49-F238E27FC236}">
                <a16:creationId xmlns:a16="http://schemas.microsoft.com/office/drawing/2014/main" id="{E15DB7CB-68AB-3046-F452-330A13377AA0}"/>
              </a:ext>
            </a:extLst>
          </p:cNvPr>
          <p:cNvSpPr>
            <a:spLocks noGrp="1"/>
          </p:cNvSpPr>
          <p:nvPr>
            <p:ph idx="1"/>
          </p:nvPr>
        </p:nvSpPr>
        <p:spPr/>
        <p:txBody>
          <a:bodyPr/>
          <a:lstStyle/>
          <a:p>
            <a:r>
              <a:rPr lang="en-US" dirty="0"/>
              <a:t>I was NOT encouraging gambling </a:t>
            </a:r>
            <a:r>
              <a:rPr lang="en-US" dirty="0">
                <a:sym typeface="Wingdings" pitchFamily="2" charset="2"/>
              </a:rPr>
              <a:t> </a:t>
            </a:r>
          </a:p>
          <a:p>
            <a:pPr lvl="1"/>
            <a:r>
              <a:rPr lang="en-US" dirty="0">
                <a:sym typeface="Wingdings" pitchFamily="2" charset="2"/>
              </a:rPr>
              <a:t>However, it is true that understanding probability theory can help in games of chance</a:t>
            </a:r>
          </a:p>
          <a:p>
            <a:endParaRPr lang="en-US" dirty="0">
              <a:sym typeface="Wingdings" pitchFamily="2" charset="2"/>
            </a:endParaRPr>
          </a:p>
          <a:p>
            <a:r>
              <a:rPr lang="en-US" dirty="0">
                <a:sym typeface="Wingdings" pitchFamily="2" charset="2"/>
              </a:rPr>
              <a:t>Best to know how to formally (properly) deal with uncertainty</a:t>
            </a:r>
          </a:p>
          <a:p>
            <a:pPr lvl="1"/>
            <a:r>
              <a:rPr lang="en-US" dirty="0">
                <a:sym typeface="Wingdings" pitchFamily="2" charset="2"/>
              </a:rPr>
              <a:t>Clinical relevance</a:t>
            </a:r>
          </a:p>
          <a:p>
            <a:pPr lvl="1"/>
            <a:r>
              <a:rPr lang="en-US" dirty="0">
                <a:sym typeface="Wingdings" pitchFamily="2" charset="2"/>
              </a:rPr>
              <a:t>Sensorimotor control</a:t>
            </a:r>
          </a:p>
          <a:p>
            <a:pPr lvl="1"/>
            <a:r>
              <a:rPr lang="en-US" dirty="0">
                <a:sym typeface="Wingdings" pitchFamily="2" charset="2"/>
              </a:rPr>
              <a:t>Stock investments</a:t>
            </a:r>
          </a:p>
          <a:p>
            <a:pPr lvl="1"/>
            <a:r>
              <a:rPr lang="en-US" dirty="0">
                <a:sym typeface="Wingdings" pitchFamily="2" charset="2"/>
              </a:rPr>
              <a:t>Quantum phenomena</a:t>
            </a:r>
          </a:p>
          <a:p>
            <a:pPr marL="342900" lvl="1" indent="0">
              <a:buNone/>
            </a:pPr>
            <a:endParaRPr lang="en-US" dirty="0">
              <a:sym typeface="Wingdings" pitchFamily="2" charset="2"/>
            </a:endParaRPr>
          </a:p>
          <a:p>
            <a:pPr lvl="1"/>
            <a:endParaRPr lang="en-US" dirty="0">
              <a:sym typeface="Wingdings" pitchFamily="2" charset="2"/>
            </a:endParaRPr>
          </a:p>
          <a:p>
            <a:pPr lvl="1"/>
            <a:endParaRPr lang="en-US" dirty="0"/>
          </a:p>
        </p:txBody>
      </p:sp>
    </p:spTree>
    <p:extLst>
      <p:ext uri="{BB962C8B-B14F-4D97-AF65-F5344CB8AC3E}">
        <p14:creationId xmlns:p14="http://schemas.microsoft.com/office/powerpoint/2010/main" val="289251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940F-B3E5-FF36-3D22-99FA54D1ACC7}"/>
              </a:ext>
            </a:extLst>
          </p:cNvPr>
          <p:cNvSpPr>
            <a:spLocks noGrp="1"/>
          </p:cNvSpPr>
          <p:nvPr>
            <p:ph type="title"/>
          </p:nvPr>
        </p:nvSpPr>
        <p:spPr/>
        <p:txBody>
          <a:bodyPr/>
          <a:lstStyle/>
          <a:p>
            <a:r>
              <a:rPr lang="en-US" dirty="0"/>
              <a:t>Revisiting some ideas from Monday</a:t>
            </a:r>
          </a:p>
        </p:txBody>
      </p:sp>
      <p:sp>
        <p:nvSpPr>
          <p:cNvPr id="3" name="Content Placeholder 2">
            <a:extLst>
              <a:ext uri="{FF2B5EF4-FFF2-40B4-BE49-F238E27FC236}">
                <a16:creationId xmlns:a16="http://schemas.microsoft.com/office/drawing/2014/main" id="{59FA81F3-1D4C-9FD8-963F-0BD2BE09CBA4}"/>
              </a:ext>
            </a:extLst>
          </p:cNvPr>
          <p:cNvSpPr>
            <a:spLocks noGrp="1"/>
          </p:cNvSpPr>
          <p:nvPr>
            <p:ph idx="1"/>
          </p:nvPr>
        </p:nvSpPr>
        <p:spPr/>
        <p:txBody>
          <a:bodyPr/>
          <a:lstStyle/>
          <a:p>
            <a:r>
              <a:rPr lang="en-US" dirty="0"/>
              <a:t>The point of the diagnostic example is NOT that you shouldn’t trust medical tests – you absolutely should! BUT, interpretation is not always as straight forward as we may think.</a:t>
            </a:r>
          </a:p>
          <a:p>
            <a:pPr lvl="1"/>
            <a:r>
              <a:rPr lang="en-US" dirty="0"/>
              <a:t>Prior can play a very large role (e.g., signs and symptoms of a dx plus a positive diagnostic result is very different than a positive result during a random screening)</a:t>
            </a:r>
          </a:p>
          <a:p>
            <a:r>
              <a:rPr lang="en-US" dirty="0"/>
              <a:t>P(A|B) does NOT necessarily equal P(B|A)</a:t>
            </a:r>
          </a:p>
          <a:p>
            <a:pPr lvl="1"/>
            <a:r>
              <a:rPr lang="en-US" dirty="0"/>
              <a:t>The probability of testing positive given you have the disease is NOT necessarily equal to the probability of having the disease given that you test positive</a:t>
            </a:r>
          </a:p>
        </p:txBody>
      </p:sp>
      <p:pic>
        <p:nvPicPr>
          <p:cNvPr id="4" name="Picture 3">
            <a:extLst>
              <a:ext uri="{FF2B5EF4-FFF2-40B4-BE49-F238E27FC236}">
                <a16:creationId xmlns:a16="http://schemas.microsoft.com/office/drawing/2014/main" id="{F7A0A736-F830-CAC0-B0E9-DAFEEF501A63}"/>
              </a:ext>
            </a:extLst>
          </p:cNvPr>
          <p:cNvPicPr>
            <a:picLocks noChangeAspect="1"/>
          </p:cNvPicPr>
          <p:nvPr/>
        </p:nvPicPr>
        <p:blipFill>
          <a:blip r:embed="rId2"/>
          <a:stretch>
            <a:fillRect/>
          </a:stretch>
        </p:blipFill>
        <p:spPr>
          <a:xfrm>
            <a:off x="2527299" y="3636183"/>
            <a:ext cx="7772400" cy="3138498"/>
          </a:xfrm>
          <a:prstGeom prst="rect">
            <a:avLst/>
          </a:prstGeom>
        </p:spPr>
      </p:pic>
    </p:spTree>
    <p:extLst>
      <p:ext uri="{BB962C8B-B14F-4D97-AF65-F5344CB8AC3E}">
        <p14:creationId xmlns:p14="http://schemas.microsoft.com/office/powerpoint/2010/main" val="424220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8331-A750-F4E0-5902-E0B6EF09852C}"/>
              </a:ext>
            </a:extLst>
          </p:cNvPr>
          <p:cNvSpPr>
            <a:spLocks noGrp="1"/>
          </p:cNvSpPr>
          <p:nvPr>
            <p:ph type="title"/>
          </p:nvPr>
        </p:nvSpPr>
        <p:spPr/>
        <p:txBody>
          <a:bodyPr/>
          <a:lstStyle/>
          <a:p>
            <a:r>
              <a:rPr lang="en-US" dirty="0"/>
              <a:t>Revisiting some ideas from Monday</a:t>
            </a:r>
          </a:p>
        </p:txBody>
      </p:sp>
      <p:sp>
        <p:nvSpPr>
          <p:cNvPr id="3" name="Content Placeholder 2">
            <a:extLst>
              <a:ext uri="{FF2B5EF4-FFF2-40B4-BE49-F238E27FC236}">
                <a16:creationId xmlns:a16="http://schemas.microsoft.com/office/drawing/2014/main" id="{33FFE2A8-DECB-F351-574F-DBCB4F689092}"/>
              </a:ext>
            </a:extLst>
          </p:cNvPr>
          <p:cNvSpPr>
            <a:spLocks noGrp="1"/>
          </p:cNvSpPr>
          <p:nvPr>
            <p:ph idx="1"/>
          </p:nvPr>
        </p:nvSpPr>
        <p:spPr/>
        <p:txBody>
          <a:bodyPr/>
          <a:lstStyle/>
          <a:p>
            <a:r>
              <a:rPr lang="en-US" dirty="0"/>
              <a:t>Play with the prior (prevalence) in the diagnostic example to see how it changes your posterior </a:t>
            </a:r>
          </a:p>
          <a:p>
            <a:pPr marL="0" indent="0">
              <a:buNone/>
            </a:pPr>
            <a:endParaRPr lang="en-US" dirty="0"/>
          </a:p>
          <a:p>
            <a:r>
              <a:rPr lang="en-US" dirty="0"/>
              <a:t>Consider a prior of 0.8 (e.g., a person exhibits signs and symptoms consistent with the disease process) – now what is your posterior belief? </a:t>
            </a:r>
          </a:p>
          <a:p>
            <a:pPr lvl="1"/>
            <a:r>
              <a:rPr lang="en-US" dirty="0"/>
              <a:t>Bear in mind that the disease prevalence was serving as our prior in this example because we had no other information; however, if we were a medical professional examining a patient, our prior would incorporate signs and symptoms and not only prevalence</a:t>
            </a:r>
          </a:p>
          <a:p>
            <a:pPr lvl="1"/>
            <a:r>
              <a:rPr lang="en-US" dirty="0"/>
              <a:t>The point is that the prior incorporates our knowledge about the inferential question other than the measurement/observation/data</a:t>
            </a:r>
          </a:p>
          <a:p>
            <a:pPr lvl="1"/>
            <a:endParaRPr lang="en-US" dirty="0"/>
          </a:p>
          <a:p>
            <a:pPr lvl="1"/>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42912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C754-9710-C9C9-0823-6B9CF7911E6E}"/>
              </a:ext>
            </a:extLst>
          </p:cNvPr>
          <p:cNvSpPr>
            <a:spLocks noGrp="1"/>
          </p:cNvSpPr>
          <p:nvPr>
            <p:ph type="title"/>
          </p:nvPr>
        </p:nvSpPr>
        <p:spPr/>
        <p:txBody>
          <a:bodyPr/>
          <a:lstStyle/>
          <a:p>
            <a:r>
              <a:rPr lang="en-US" dirty="0"/>
              <a:t>Inference: Is that my friend?</a:t>
            </a:r>
          </a:p>
        </p:txBody>
      </p:sp>
      <p:sp>
        <p:nvSpPr>
          <p:cNvPr id="3" name="Content Placeholder 2">
            <a:extLst>
              <a:ext uri="{FF2B5EF4-FFF2-40B4-BE49-F238E27FC236}">
                <a16:creationId xmlns:a16="http://schemas.microsoft.com/office/drawing/2014/main" id="{C2A9A725-4BDD-A0F8-CBFA-6744EB310AA1}"/>
              </a:ext>
            </a:extLst>
          </p:cNvPr>
          <p:cNvSpPr>
            <a:spLocks noGrp="1"/>
          </p:cNvSpPr>
          <p:nvPr>
            <p:ph idx="1"/>
          </p:nvPr>
        </p:nvSpPr>
        <p:spPr>
          <a:xfrm>
            <a:off x="446373" y="1122980"/>
            <a:ext cx="3916906" cy="5430416"/>
          </a:xfrm>
        </p:spPr>
        <p:txBody>
          <a:bodyPr>
            <a:normAutofit lnSpcReduction="10000"/>
          </a:bodyPr>
          <a:lstStyle/>
          <a:p>
            <a:r>
              <a:rPr lang="en-US" dirty="0"/>
              <a:t>The </a:t>
            </a:r>
            <a:r>
              <a:rPr lang="en-US" b="1" dirty="0">
                <a:solidFill>
                  <a:srgbClr val="FF2F92"/>
                </a:solidFill>
              </a:rPr>
              <a:t>likelihood</a:t>
            </a:r>
            <a:r>
              <a:rPr lang="en-US" b="1" dirty="0"/>
              <a:t> </a:t>
            </a:r>
            <a:r>
              <a:rPr lang="en-US" dirty="0"/>
              <a:t>of a hypothesis is the probability of the observation </a:t>
            </a:r>
            <a:r>
              <a:rPr lang="en-US" i="1" dirty="0"/>
              <a:t>given </a:t>
            </a:r>
            <a:r>
              <a:rPr lang="en-US" dirty="0"/>
              <a:t>the hypothesized world state </a:t>
            </a:r>
          </a:p>
          <a:p>
            <a:r>
              <a:rPr lang="en-US" dirty="0"/>
              <a:t>The </a:t>
            </a:r>
            <a:r>
              <a:rPr lang="en-US" b="1" dirty="0">
                <a:solidFill>
                  <a:srgbClr val="FFB500"/>
                </a:solidFill>
              </a:rPr>
              <a:t>prior</a:t>
            </a:r>
            <a:r>
              <a:rPr lang="en-US" b="1" dirty="0"/>
              <a:t> </a:t>
            </a:r>
            <a:r>
              <a:rPr lang="en-US" dirty="0"/>
              <a:t>is the probability of the hypothesized world state based on all knowledge you have apart  from (</a:t>
            </a:r>
            <a:r>
              <a:rPr lang="en-US" i="1" dirty="0"/>
              <a:t>prior to</a:t>
            </a:r>
            <a:r>
              <a:rPr lang="en-US" dirty="0"/>
              <a:t>) the observation </a:t>
            </a:r>
          </a:p>
          <a:p>
            <a:r>
              <a:rPr lang="en-US" dirty="0"/>
              <a:t>The </a:t>
            </a:r>
            <a:r>
              <a:rPr lang="en-US" b="1" dirty="0">
                <a:solidFill>
                  <a:srgbClr val="009493"/>
                </a:solidFill>
              </a:rPr>
              <a:t>posterior</a:t>
            </a:r>
            <a:r>
              <a:rPr lang="en-US" dirty="0"/>
              <a:t> is the probability of the hypothesized world state given the observation</a:t>
            </a:r>
          </a:p>
          <a:p>
            <a:r>
              <a:rPr lang="en-US" dirty="0"/>
              <a:t>Write probability statements on board </a:t>
            </a:r>
          </a:p>
        </p:txBody>
      </p:sp>
      <p:pic>
        <p:nvPicPr>
          <p:cNvPr id="4" name="Picture 3">
            <a:extLst>
              <a:ext uri="{FF2B5EF4-FFF2-40B4-BE49-F238E27FC236}">
                <a16:creationId xmlns:a16="http://schemas.microsoft.com/office/drawing/2014/main" id="{AB599F0A-943B-24E7-FAD7-A7FA312252DD}"/>
              </a:ext>
            </a:extLst>
          </p:cNvPr>
          <p:cNvPicPr>
            <a:picLocks noChangeAspect="1"/>
          </p:cNvPicPr>
          <p:nvPr/>
        </p:nvPicPr>
        <p:blipFill>
          <a:blip r:embed="rId2"/>
          <a:stretch>
            <a:fillRect/>
          </a:stretch>
        </p:blipFill>
        <p:spPr>
          <a:xfrm>
            <a:off x="4237383" y="1122980"/>
            <a:ext cx="7772400" cy="5430416"/>
          </a:xfrm>
          <a:prstGeom prst="rect">
            <a:avLst/>
          </a:prstGeom>
        </p:spPr>
      </p:pic>
    </p:spTree>
    <p:extLst>
      <p:ext uri="{BB962C8B-B14F-4D97-AF65-F5344CB8AC3E}">
        <p14:creationId xmlns:p14="http://schemas.microsoft.com/office/powerpoint/2010/main" val="181822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446A-9E68-9C1B-916F-4407C779D41A}"/>
              </a:ext>
            </a:extLst>
          </p:cNvPr>
          <p:cNvSpPr>
            <a:spLocks noGrp="1"/>
          </p:cNvSpPr>
          <p:nvPr>
            <p:ph type="title"/>
          </p:nvPr>
        </p:nvSpPr>
        <p:spPr/>
        <p:txBody>
          <a:bodyPr/>
          <a:lstStyle/>
          <a:p>
            <a:r>
              <a:rPr lang="en-US" dirty="0"/>
              <a:t>Bayesian statistics </a:t>
            </a:r>
          </a:p>
        </p:txBody>
      </p:sp>
      <p:pic>
        <p:nvPicPr>
          <p:cNvPr id="1026" name="Picture 2" descr="The Theory That Would Not Die - Sharon Bertsch McGrayne - (ISBN:  9780300188226) | De Slegte">
            <a:extLst>
              <a:ext uri="{FF2B5EF4-FFF2-40B4-BE49-F238E27FC236}">
                <a16:creationId xmlns:a16="http://schemas.microsoft.com/office/drawing/2014/main" id="{39C4121D-B47D-0396-E819-CBF2C3E41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9981" y="1147477"/>
            <a:ext cx="3652035" cy="541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62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8FC8-CD52-DF8B-EAB3-09F3BEE329AD}"/>
              </a:ext>
            </a:extLst>
          </p:cNvPr>
          <p:cNvSpPr>
            <a:spLocks noGrp="1"/>
          </p:cNvSpPr>
          <p:nvPr>
            <p:ph type="title"/>
          </p:nvPr>
        </p:nvSpPr>
        <p:spPr/>
        <p:txBody>
          <a:bodyPr/>
          <a:lstStyle/>
          <a:p>
            <a:r>
              <a:rPr lang="en-US" dirty="0"/>
              <a:t>The denominator in Bayes’ Rule</a:t>
            </a:r>
          </a:p>
        </p:txBody>
      </p:sp>
      <p:graphicFrame>
        <p:nvGraphicFramePr>
          <p:cNvPr id="8" name="Table 7">
            <a:extLst>
              <a:ext uri="{FF2B5EF4-FFF2-40B4-BE49-F238E27FC236}">
                <a16:creationId xmlns:a16="http://schemas.microsoft.com/office/drawing/2014/main" id="{05FD18EC-07FC-68D6-FEB4-2CE90A4870A0}"/>
              </a:ext>
            </a:extLst>
          </p:cNvPr>
          <p:cNvGraphicFramePr>
            <a:graphicFrameLocks noGrp="1"/>
          </p:cNvGraphicFramePr>
          <p:nvPr>
            <p:extLst>
              <p:ext uri="{D42A27DB-BD31-4B8C-83A1-F6EECF244321}">
                <p14:modId xmlns:p14="http://schemas.microsoft.com/office/powerpoint/2010/main" val="1614167513"/>
              </p:ext>
            </p:extLst>
          </p:nvPr>
        </p:nvGraphicFramePr>
        <p:xfrm>
          <a:off x="3047999" y="1284744"/>
          <a:ext cx="6096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025902718"/>
                    </a:ext>
                  </a:extLst>
                </a:gridCol>
                <a:gridCol w="2032000">
                  <a:extLst>
                    <a:ext uri="{9D8B030D-6E8A-4147-A177-3AD203B41FA5}">
                      <a16:colId xmlns:a16="http://schemas.microsoft.com/office/drawing/2014/main" val="2412573560"/>
                    </a:ext>
                  </a:extLst>
                </a:gridCol>
                <a:gridCol w="2032000">
                  <a:extLst>
                    <a:ext uri="{9D8B030D-6E8A-4147-A177-3AD203B41FA5}">
                      <a16:colId xmlns:a16="http://schemas.microsoft.com/office/drawing/2014/main" val="1155767759"/>
                    </a:ext>
                  </a:extLst>
                </a:gridCol>
              </a:tblGrid>
              <a:tr h="370840">
                <a:tc>
                  <a:txBody>
                    <a:bodyPr/>
                    <a:lstStyle/>
                    <a:p>
                      <a:pPr algn="ctr"/>
                      <a:endParaRPr lang="en-US" dirty="0"/>
                    </a:p>
                  </a:txBody>
                  <a:tcPr>
                    <a:solidFill>
                      <a:schemeClr val="tx2"/>
                    </a:solidFill>
                  </a:tcPr>
                </a:tc>
                <a:tc>
                  <a:txBody>
                    <a:bodyPr/>
                    <a:lstStyle/>
                    <a:p>
                      <a:pPr algn="ctr"/>
                      <a:r>
                        <a:rPr lang="en-US" b="1" dirty="0"/>
                        <a:t>D</a:t>
                      </a:r>
                    </a:p>
                  </a:txBody>
                  <a:tcPr>
                    <a:solidFill>
                      <a:srgbClr val="00B0F0"/>
                    </a:solidFill>
                  </a:tcPr>
                </a:tc>
                <a:tc>
                  <a:txBody>
                    <a:bodyPr/>
                    <a:lstStyle/>
                    <a:p>
                      <a:pPr algn="ctr"/>
                      <a:r>
                        <a:rPr lang="en-US" b="1" dirty="0"/>
                        <a:t>ND</a:t>
                      </a:r>
                    </a:p>
                  </a:txBody>
                  <a:tcPr>
                    <a:solidFill>
                      <a:srgbClr val="00B0F0"/>
                    </a:solidFill>
                  </a:tcPr>
                </a:tc>
                <a:extLst>
                  <a:ext uri="{0D108BD9-81ED-4DB2-BD59-A6C34878D82A}">
                    <a16:rowId xmlns:a16="http://schemas.microsoft.com/office/drawing/2014/main" val="1656962891"/>
                  </a:ext>
                </a:extLst>
              </a:tr>
              <a:tr h="370840">
                <a:tc>
                  <a:txBody>
                    <a:bodyPr/>
                    <a:lstStyle/>
                    <a:p>
                      <a:pPr algn="ctr"/>
                      <a:r>
                        <a:rPr lang="en-US" b="1" dirty="0"/>
                        <a:t>+</a:t>
                      </a:r>
                    </a:p>
                  </a:txBody>
                  <a:tcPr>
                    <a:solidFill>
                      <a:srgbClr val="00B0F0"/>
                    </a:solidFill>
                  </a:tcPr>
                </a:tc>
                <a:tc>
                  <a:txBody>
                    <a:bodyPr/>
                    <a:lstStyle/>
                    <a:p>
                      <a:pPr algn="ctr"/>
                      <a:r>
                        <a:rPr lang="en-US" dirty="0"/>
                        <a:t>P(+, D)</a:t>
                      </a:r>
                    </a:p>
                  </a:txBody>
                  <a:tcPr/>
                </a:tc>
                <a:tc>
                  <a:txBody>
                    <a:bodyPr/>
                    <a:lstStyle/>
                    <a:p>
                      <a:pPr algn="ctr"/>
                      <a:r>
                        <a:rPr lang="en-US" dirty="0"/>
                        <a:t>P(+, ND)</a:t>
                      </a:r>
                    </a:p>
                  </a:txBody>
                  <a:tcPr/>
                </a:tc>
                <a:extLst>
                  <a:ext uri="{0D108BD9-81ED-4DB2-BD59-A6C34878D82A}">
                    <a16:rowId xmlns:a16="http://schemas.microsoft.com/office/drawing/2014/main" val="2126309496"/>
                  </a:ext>
                </a:extLst>
              </a:tr>
              <a:tr h="370840">
                <a:tc>
                  <a:txBody>
                    <a:bodyPr/>
                    <a:lstStyle/>
                    <a:p>
                      <a:pPr algn="ctr"/>
                      <a:r>
                        <a:rPr lang="en-US" b="1" dirty="0"/>
                        <a:t>-</a:t>
                      </a:r>
                    </a:p>
                  </a:txBody>
                  <a:tcPr>
                    <a:solidFill>
                      <a:srgbClr val="00B0F0"/>
                    </a:solidFill>
                  </a:tcPr>
                </a:tc>
                <a:tc>
                  <a:txBody>
                    <a:bodyPr/>
                    <a:lstStyle/>
                    <a:p>
                      <a:pPr algn="ctr"/>
                      <a:r>
                        <a:rPr lang="en-US" dirty="0"/>
                        <a:t>P(-, D)</a:t>
                      </a:r>
                    </a:p>
                  </a:txBody>
                  <a:tcPr/>
                </a:tc>
                <a:tc>
                  <a:txBody>
                    <a:bodyPr/>
                    <a:lstStyle/>
                    <a:p>
                      <a:pPr algn="ctr"/>
                      <a:r>
                        <a:rPr lang="en-US" dirty="0"/>
                        <a:t>P(-, ND)</a:t>
                      </a:r>
                    </a:p>
                  </a:txBody>
                  <a:tcPr/>
                </a:tc>
                <a:extLst>
                  <a:ext uri="{0D108BD9-81ED-4DB2-BD59-A6C34878D82A}">
                    <a16:rowId xmlns:a16="http://schemas.microsoft.com/office/drawing/2014/main" val="2996617483"/>
                  </a:ext>
                </a:extLst>
              </a:tr>
            </a:tbl>
          </a:graphicData>
        </a:graphic>
      </p:graphicFrame>
      <p:graphicFrame>
        <p:nvGraphicFramePr>
          <p:cNvPr id="9" name="Table 8">
            <a:extLst>
              <a:ext uri="{FF2B5EF4-FFF2-40B4-BE49-F238E27FC236}">
                <a16:creationId xmlns:a16="http://schemas.microsoft.com/office/drawing/2014/main" id="{C487DAFE-FE13-90BA-5FBA-15A055CBF381}"/>
              </a:ext>
            </a:extLst>
          </p:cNvPr>
          <p:cNvGraphicFramePr>
            <a:graphicFrameLocks noGrp="1"/>
          </p:cNvGraphicFramePr>
          <p:nvPr>
            <p:extLst>
              <p:ext uri="{D42A27DB-BD31-4B8C-83A1-F6EECF244321}">
                <p14:modId xmlns:p14="http://schemas.microsoft.com/office/powerpoint/2010/main" val="1181214230"/>
              </p:ext>
            </p:extLst>
          </p:nvPr>
        </p:nvGraphicFramePr>
        <p:xfrm>
          <a:off x="3047999" y="3015445"/>
          <a:ext cx="6096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025902718"/>
                    </a:ext>
                  </a:extLst>
                </a:gridCol>
                <a:gridCol w="2032000">
                  <a:extLst>
                    <a:ext uri="{9D8B030D-6E8A-4147-A177-3AD203B41FA5}">
                      <a16:colId xmlns:a16="http://schemas.microsoft.com/office/drawing/2014/main" val="2412573560"/>
                    </a:ext>
                  </a:extLst>
                </a:gridCol>
                <a:gridCol w="2032000">
                  <a:extLst>
                    <a:ext uri="{9D8B030D-6E8A-4147-A177-3AD203B41FA5}">
                      <a16:colId xmlns:a16="http://schemas.microsoft.com/office/drawing/2014/main" val="1155767759"/>
                    </a:ext>
                  </a:extLst>
                </a:gridCol>
              </a:tblGrid>
              <a:tr h="370840">
                <a:tc>
                  <a:txBody>
                    <a:bodyPr/>
                    <a:lstStyle/>
                    <a:p>
                      <a:endParaRPr lang="en-US" dirty="0"/>
                    </a:p>
                  </a:txBody>
                  <a:tcPr>
                    <a:solidFill>
                      <a:schemeClr val="tx2"/>
                    </a:solidFill>
                  </a:tcPr>
                </a:tc>
                <a:tc>
                  <a:txBody>
                    <a:bodyPr/>
                    <a:lstStyle/>
                    <a:p>
                      <a:pPr algn="ctr"/>
                      <a:r>
                        <a:rPr lang="en-US" b="1" dirty="0"/>
                        <a:t>D</a:t>
                      </a:r>
                    </a:p>
                  </a:txBody>
                  <a:tcPr>
                    <a:solidFill>
                      <a:srgbClr val="00B0F0"/>
                    </a:solidFill>
                  </a:tcPr>
                </a:tc>
                <a:tc>
                  <a:txBody>
                    <a:bodyPr/>
                    <a:lstStyle/>
                    <a:p>
                      <a:pPr algn="ctr"/>
                      <a:r>
                        <a:rPr lang="en-US" b="1" dirty="0"/>
                        <a:t>ND</a:t>
                      </a:r>
                    </a:p>
                  </a:txBody>
                  <a:tcPr>
                    <a:solidFill>
                      <a:srgbClr val="00B0F0"/>
                    </a:solidFill>
                  </a:tcPr>
                </a:tc>
                <a:extLst>
                  <a:ext uri="{0D108BD9-81ED-4DB2-BD59-A6C34878D82A}">
                    <a16:rowId xmlns:a16="http://schemas.microsoft.com/office/drawing/2014/main" val="1656962891"/>
                  </a:ext>
                </a:extLst>
              </a:tr>
              <a:tr h="370840">
                <a:tc>
                  <a:txBody>
                    <a:bodyPr/>
                    <a:lstStyle/>
                    <a:p>
                      <a:pPr algn="ctr"/>
                      <a:r>
                        <a:rPr lang="en-US" b="1" dirty="0"/>
                        <a:t>+</a:t>
                      </a:r>
                    </a:p>
                  </a:txBody>
                  <a:tcPr>
                    <a:solidFill>
                      <a:srgbClr val="00B0F0"/>
                    </a:solidFill>
                  </a:tcPr>
                </a:tc>
                <a:tc>
                  <a:txBody>
                    <a:bodyPr/>
                    <a:lstStyle/>
                    <a:p>
                      <a:pPr algn="ctr"/>
                      <a:r>
                        <a:rPr lang="en-US" dirty="0"/>
                        <a:t>P(+|D)P(D)</a:t>
                      </a:r>
                    </a:p>
                  </a:txBody>
                  <a:tcPr/>
                </a:tc>
                <a:tc>
                  <a:txBody>
                    <a:bodyPr/>
                    <a:lstStyle/>
                    <a:p>
                      <a:pPr algn="ctr"/>
                      <a:r>
                        <a:rPr lang="en-US" dirty="0"/>
                        <a:t>P(+|ND)P(ND)</a:t>
                      </a:r>
                    </a:p>
                  </a:txBody>
                  <a:tcPr/>
                </a:tc>
                <a:extLst>
                  <a:ext uri="{0D108BD9-81ED-4DB2-BD59-A6C34878D82A}">
                    <a16:rowId xmlns:a16="http://schemas.microsoft.com/office/drawing/2014/main" val="2126309496"/>
                  </a:ext>
                </a:extLst>
              </a:tr>
              <a:tr h="370840">
                <a:tc>
                  <a:txBody>
                    <a:bodyPr/>
                    <a:lstStyle/>
                    <a:p>
                      <a:pPr algn="ctr"/>
                      <a:r>
                        <a:rPr lang="en-US" b="1" dirty="0"/>
                        <a:t>-</a:t>
                      </a:r>
                    </a:p>
                  </a:txBody>
                  <a:tcPr>
                    <a:solidFill>
                      <a:srgbClr val="00B0F0"/>
                    </a:solidFill>
                  </a:tcPr>
                </a:tc>
                <a:tc>
                  <a:txBody>
                    <a:bodyPr/>
                    <a:lstStyle/>
                    <a:p>
                      <a:pPr algn="ctr"/>
                      <a:r>
                        <a:rPr lang="en-US" dirty="0"/>
                        <a:t>P(-|D)P(D)</a:t>
                      </a:r>
                    </a:p>
                  </a:txBody>
                  <a:tcPr/>
                </a:tc>
                <a:tc>
                  <a:txBody>
                    <a:bodyPr/>
                    <a:lstStyle/>
                    <a:p>
                      <a:pPr algn="ctr"/>
                      <a:r>
                        <a:rPr lang="en-US" dirty="0"/>
                        <a:t>P(-|ND)P(ND)</a:t>
                      </a:r>
                    </a:p>
                  </a:txBody>
                  <a:tcPr/>
                </a:tc>
                <a:extLst>
                  <a:ext uri="{0D108BD9-81ED-4DB2-BD59-A6C34878D82A}">
                    <a16:rowId xmlns:a16="http://schemas.microsoft.com/office/drawing/2014/main" val="2996617483"/>
                  </a:ext>
                </a:extLst>
              </a:tr>
            </a:tbl>
          </a:graphicData>
        </a:graphic>
      </p:graphicFrame>
      <p:graphicFrame>
        <p:nvGraphicFramePr>
          <p:cNvPr id="10" name="Table 9">
            <a:extLst>
              <a:ext uri="{FF2B5EF4-FFF2-40B4-BE49-F238E27FC236}">
                <a16:creationId xmlns:a16="http://schemas.microsoft.com/office/drawing/2014/main" id="{CF77E06E-6F6D-D377-BE48-31A9FDED9DC8}"/>
              </a:ext>
            </a:extLst>
          </p:cNvPr>
          <p:cNvGraphicFramePr>
            <a:graphicFrameLocks noGrp="1"/>
          </p:cNvGraphicFramePr>
          <p:nvPr>
            <p:extLst>
              <p:ext uri="{D42A27DB-BD31-4B8C-83A1-F6EECF244321}">
                <p14:modId xmlns:p14="http://schemas.microsoft.com/office/powerpoint/2010/main" val="3815259094"/>
              </p:ext>
            </p:extLst>
          </p:nvPr>
        </p:nvGraphicFramePr>
        <p:xfrm>
          <a:off x="3047999" y="4586812"/>
          <a:ext cx="7835901" cy="1483360"/>
        </p:xfrm>
        <a:graphic>
          <a:graphicData uri="http://schemas.openxmlformats.org/drawingml/2006/table">
            <a:tbl>
              <a:tblPr firstRow="1" bandRow="1">
                <a:tableStyleId>{5940675A-B579-460E-94D1-54222C63F5DA}</a:tableStyleId>
              </a:tblPr>
              <a:tblGrid>
                <a:gridCol w="2019301">
                  <a:extLst>
                    <a:ext uri="{9D8B030D-6E8A-4147-A177-3AD203B41FA5}">
                      <a16:colId xmlns:a16="http://schemas.microsoft.com/office/drawing/2014/main" val="1025902718"/>
                    </a:ext>
                  </a:extLst>
                </a:gridCol>
                <a:gridCol w="2032000">
                  <a:extLst>
                    <a:ext uri="{9D8B030D-6E8A-4147-A177-3AD203B41FA5}">
                      <a16:colId xmlns:a16="http://schemas.microsoft.com/office/drawing/2014/main" val="2412573560"/>
                    </a:ext>
                  </a:extLst>
                </a:gridCol>
                <a:gridCol w="2070100">
                  <a:extLst>
                    <a:ext uri="{9D8B030D-6E8A-4147-A177-3AD203B41FA5}">
                      <a16:colId xmlns:a16="http://schemas.microsoft.com/office/drawing/2014/main" val="1155767759"/>
                    </a:ext>
                  </a:extLst>
                </a:gridCol>
                <a:gridCol w="1714500">
                  <a:extLst>
                    <a:ext uri="{9D8B030D-6E8A-4147-A177-3AD203B41FA5}">
                      <a16:colId xmlns:a16="http://schemas.microsoft.com/office/drawing/2014/main" val="2261011572"/>
                    </a:ext>
                  </a:extLst>
                </a:gridCol>
              </a:tblGrid>
              <a:tr h="370840">
                <a:tc>
                  <a:txBody>
                    <a:bodyPr/>
                    <a:lstStyle/>
                    <a:p>
                      <a:pPr algn="ctr"/>
                      <a:endParaRPr lang="en-US" dirty="0"/>
                    </a:p>
                  </a:txBody>
                  <a:tcPr>
                    <a:solidFill>
                      <a:schemeClr val="tx2"/>
                    </a:solidFill>
                  </a:tcPr>
                </a:tc>
                <a:tc>
                  <a:txBody>
                    <a:bodyPr/>
                    <a:lstStyle/>
                    <a:p>
                      <a:pPr algn="ctr"/>
                      <a:r>
                        <a:rPr lang="en-US" b="1" dirty="0"/>
                        <a:t>D</a:t>
                      </a:r>
                    </a:p>
                  </a:txBody>
                  <a:tcPr>
                    <a:solidFill>
                      <a:srgbClr val="00B0F0"/>
                    </a:solidFill>
                  </a:tcPr>
                </a:tc>
                <a:tc>
                  <a:txBody>
                    <a:bodyPr/>
                    <a:lstStyle/>
                    <a:p>
                      <a:pPr algn="ctr"/>
                      <a:r>
                        <a:rPr lang="en-US" b="1" dirty="0"/>
                        <a:t>ND</a:t>
                      </a:r>
                    </a:p>
                  </a:txBody>
                  <a:tcPr>
                    <a:solidFill>
                      <a:srgbClr val="00B0F0"/>
                    </a:solidFill>
                  </a:tcPr>
                </a:tc>
                <a:tc>
                  <a:txBody>
                    <a:bodyPr/>
                    <a:lstStyle/>
                    <a:p>
                      <a:pPr algn="ctr"/>
                      <a:endParaRPr lang="en-US" b="1" dirty="0"/>
                    </a:p>
                  </a:txBody>
                  <a:tcPr>
                    <a:solidFill>
                      <a:srgbClr val="00B0F0"/>
                    </a:solidFill>
                  </a:tcPr>
                </a:tc>
                <a:extLst>
                  <a:ext uri="{0D108BD9-81ED-4DB2-BD59-A6C34878D82A}">
                    <a16:rowId xmlns:a16="http://schemas.microsoft.com/office/drawing/2014/main" val="1656962891"/>
                  </a:ext>
                </a:extLst>
              </a:tr>
              <a:tr h="370840">
                <a:tc>
                  <a:txBody>
                    <a:bodyPr/>
                    <a:lstStyle/>
                    <a:p>
                      <a:pPr algn="ctr"/>
                      <a:r>
                        <a:rPr lang="en-US" b="1" dirty="0"/>
                        <a:t>+</a:t>
                      </a:r>
                    </a:p>
                  </a:txBody>
                  <a:tcPr>
                    <a:solidFill>
                      <a:srgbClr val="00B0F0"/>
                    </a:solidFill>
                  </a:tcPr>
                </a:tc>
                <a:tc>
                  <a:txBody>
                    <a:bodyPr/>
                    <a:lstStyle/>
                    <a:p>
                      <a:pPr algn="ctr"/>
                      <a:r>
                        <a:rPr lang="en-US" dirty="0"/>
                        <a:t>0.99 * 0.01</a:t>
                      </a:r>
                    </a:p>
                  </a:txBody>
                  <a:tcPr/>
                </a:tc>
                <a:tc>
                  <a:txBody>
                    <a:bodyPr/>
                    <a:lstStyle/>
                    <a:p>
                      <a:pPr algn="ctr"/>
                      <a:r>
                        <a:rPr lang="en-US" dirty="0"/>
                        <a:t>0.05 * 0.99</a:t>
                      </a:r>
                    </a:p>
                  </a:txBody>
                  <a:tcPr/>
                </a:tc>
                <a:tc>
                  <a:txBody>
                    <a:bodyPr/>
                    <a:lstStyle/>
                    <a:p>
                      <a:pPr algn="ctr"/>
                      <a:r>
                        <a:rPr lang="en-US" dirty="0"/>
                        <a:t>0.0594</a:t>
                      </a:r>
                    </a:p>
                  </a:txBody>
                  <a:tcPr/>
                </a:tc>
                <a:extLst>
                  <a:ext uri="{0D108BD9-81ED-4DB2-BD59-A6C34878D82A}">
                    <a16:rowId xmlns:a16="http://schemas.microsoft.com/office/drawing/2014/main" val="2126309496"/>
                  </a:ext>
                </a:extLst>
              </a:tr>
              <a:tr h="370840">
                <a:tc>
                  <a:txBody>
                    <a:bodyPr/>
                    <a:lstStyle/>
                    <a:p>
                      <a:pPr algn="ctr"/>
                      <a:r>
                        <a:rPr lang="en-US" b="1" dirty="0"/>
                        <a:t>-</a:t>
                      </a:r>
                    </a:p>
                  </a:txBody>
                  <a:tcPr>
                    <a:solidFill>
                      <a:srgbClr val="00B0F0"/>
                    </a:solidFill>
                  </a:tcPr>
                </a:tc>
                <a:tc>
                  <a:txBody>
                    <a:bodyPr/>
                    <a:lstStyle/>
                    <a:p>
                      <a:pPr algn="ctr"/>
                      <a:r>
                        <a:rPr lang="en-US" dirty="0"/>
                        <a:t>0.01 * 0.01</a:t>
                      </a:r>
                    </a:p>
                  </a:txBody>
                  <a:tcPr/>
                </a:tc>
                <a:tc>
                  <a:txBody>
                    <a:bodyPr/>
                    <a:lstStyle/>
                    <a:p>
                      <a:pPr algn="ctr"/>
                      <a:r>
                        <a:rPr lang="en-US" dirty="0"/>
                        <a:t>0.95 * 0.99</a:t>
                      </a:r>
                    </a:p>
                  </a:txBody>
                  <a:tcPr/>
                </a:tc>
                <a:tc>
                  <a:txBody>
                    <a:bodyPr/>
                    <a:lstStyle/>
                    <a:p>
                      <a:pPr algn="ctr"/>
                      <a:r>
                        <a:rPr lang="en-US" dirty="0"/>
                        <a:t>0.9406</a:t>
                      </a:r>
                    </a:p>
                  </a:txBody>
                  <a:tcPr/>
                </a:tc>
                <a:extLst>
                  <a:ext uri="{0D108BD9-81ED-4DB2-BD59-A6C34878D82A}">
                    <a16:rowId xmlns:a16="http://schemas.microsoft.com/office/drawing/2014/main" val="2996617483"/>
                  </a:ext>
                </a:extLst>
              </a:tr>
              <a:tr h="370840">
                <a:tc>
                  <a:txBody>
                    <a:bodyPr/>
                    <a:lstStyle/>
                    <a:p>
                      <a:pPr algn="ctr"/>
                      <a:endParaRPr lang="en-US" b="1" dirty="0"/>
                    </a:p>
                  </a:txBody>
                  <a:tcPr>
                    <a:solidFill>
                      <a:srgbClr val="00B0F0"/>
                    </a:solidFill>
                  </a:tcPr>
                </a:tc>
                <a:tc>
                  <a:txBody>
                    <a:bodyPr/>
                    <a:lstStyle/>
                    <a:p>
                      <a:pPr algn="ctr"/>
                      <a:r>
                        <a:rPr lang="en-US" dirty="0"/>
                        <a:t>0.01</a:t>
                      </a:r>
                    </a:p>
                  </a:txBody>
                  <a:tcPr/>
                </a:tc>
                <a:tc>
                  <a:txBody>
                    <a:bodyPr/>
                    <a:lstStyle/>
                    <a:p>
                      <a:pPr algn="ctr"/>
                      <a:r>
                        <a:rPr lang="en-US" dirty="0"/>
                        <a:t>0.99</a:t>
                      </a:r>
                    </a:p>
                  </a:txBody>
                  <a:tcPr/>
                </a:tc>
                <a:tc>
                  <a:txBody>
                    <a:bodyPr/>
                    <a:lstStyle/>
                    <a:p>
                      <a:pPr algn="ctr"/>
                      <a:endParaRPr lang="en-US" dirty="0"/>
                    </a:p>
                  </a:txBody>
                  <a:tcPr/>
                </a:tc>
                <a:extLst>
                  <a:ext uri="{0D108BD9-81ED-4DB2-BD59-A6C34878D82A}">
                    <a16:rowId xmlns:a16="http://schemas.microsoft.com/office/drawing/2014/main" val="828017429"/>
                  </a:ext>
                </a:extLst>
              </a:tr>
            </a:tbl>
          </a:graphicData>
        </a:graphic>
      </p:graphicFrame>
      <p:sp>
        <p:nvSpPr>
          <p:cNvPr id="11" name="TextBox 10">
            <a:extLst>
              <a:ext uri="{FF2B5EF4-FFF2-40B4-BE49-F238E27FC236}">
                <a16:creationId xmlns:a16="http://schemas.microsoft.com/office/drawing/2014/main" id="{A17DFD09-0517-8FCE-7C17-274C043C0D55}"/>
              </a:ext>
            </a:extLst>
          </p:cNvPr>
          <p:cNvSpPr txBox="1"/>
          <p:nvPr/>
        </p:nvSpPr>
        <p:spPr>
          <a:xfrm>
            <a:off x="520851" y="1720510"/>
            <a:ext cx="2008691" cy="400110"/>
          </a:xfrm>
          <a:prstGeom prst="rect">
            <a:avLst/>
          </a:prstGeom>
          <a:noFill/>
        </p:spPr>
        <p:txBody>
          <a:bodyPr wrap="none" rtlCol="0">
            <a:spAutoFit/>
          </a:bodyPr>
          <a:lstStyle/>
          <a:p>
            <a:pPr algn="l"/>
            <a:r>
              <a:rPr lang="en-US" sz="2000" dirty="0">
                <a:solidFill>
                  <a:srgbClr val="FF0000"/>
                </a:solidFill>
                <a:latin typeface="Calibri" panose="020F0502020204030204" pitchFamily="34" charset="0"/>
                <a:cs typeface="Calibri" panose="020F0502020204030204" pitchFamily="34" charset="0"/>
              </a:rPr>
              <a:t>(joint probability)</a:t>
            </a:r>
          </a:p>
        </p:txBody>
      </p:sp>
      <p:sp>
        <p:nvSpPr>
          <p:cNvPr id="12" name="TextBox 11">
            <a:extLst>
              <a:ext uri="{FF2B5EF4-FFF2-40B4-BE49-F238E27FC236}">
                <a16:creationId xmlns:a16="http://schemas.microsoft.com/office/drawing/2014/main" id="{6D92D5DA-1E67-F518-B61D-EA3705DD8B41}"/>
              </a:ext>
            </a:extLst>
          </p:cNvPr>
          <p:cNvSpPr txBox="1"/>
          <p:nvPr/>
        </p:nvSpPr>
        <p:spPr>
          <a:xfrm>
            <a:off x="470051" y="3371650"/>
            <a:ext cx="2199898" cy="400110"/>
          </a:xfrm>
          <a:prstGeom prst="rect">
            <a:avLst/>
          </a:prstGeom>
          <a:noFill/>
        </p:spPr>
        <p:txBody>
          <a:bodyPr wrap="none" rtlCol="0">
            <a:spAutoFit/>
          </a:bodyPr>
          <a:lstStyle/>
          <a:p>
            <a:pPr algn="l"/>
            <a:r>
              <a:rPr lang="en-US" sz="2000" dirty="0">
                <a:solidFill>
                  <a:srgbClr val="FF0000"/>
                </a:solidFill>
                <a:latin typeface="Calibri" panose="020F0502020204030204" pitchFamily="34" charset="0"/>
                <a:cs typeface="Calibri" panose="020F0502020204030204" pitchFamily="34" charset="0"/>
              </a:rPr>
              <a:t>P(A,B) = P(A|B)P(B)</a:t>
            </a:r>
          </a:p>
        </p:txBody>
      </p:sp>
      <p:sp>
        <p:nvSpPr>
          <p:cNvPr id="13" name="TextBox 12">
            <a:extLst>
              <a:ext uri="{FF2B5EF4-FFF2-40B4-BE49-F238E27FC236}">
                <a16:creationId xmlns:a16="http://schemas.microsoft.com/office/drawing/2014/main" id="{E96B79A6-D704-C907-8899-AF855C9B7B77}"/>
              </a:ext>
            </a:extLst>
          </p:cNvPr>
          <p:cNvSpPr txBox="1"/>
          <p:nvPr/>
        </p:nvSpPr>
        <p:spPr>
          <a:xfrm>
            <a:off x="290531" y="5259484"/>
            <a:ext cx="2469330" cy="400110"/>
          </a:xfrm>
          <a:prstGeom prst="rect">
            <a:avLst/>
          </a:prstGeom>
          <a:noFill/>
        </p:spPr>
        <p:txBody>
          <a:bodyPr wrap="none" rtlCol="0">
            <a:spAutoFit/>
          </a:bodyPr>
          <a:lstStyle/>
          <a:p>
            <a:pPr algn="l"/>
            <a:r>
              <a:rPr lang="en-US" sz="2000" dirty="0">
                <a:solidFill>
                  <a:srgbClr val="FF0000"/>
                </a:solidFill>
                <a:latin typeface="Calibri" panose="020F0502020204030204" pitchFamily="34" charset="0"/>
                <a:cs typeface="Calibri" panose="020F0502020204030204" pitchFamily="34" charset="0"/>
              </a:rPr>
              <a:t>Marginal probabilities</a:t>
            </a:r>
          </a:p>
        </p:txBody>
      </p:sp>
    </p:spTree>
    <p:extLst>
      <p:ext uri="{BB962C8B-B14F-4D97-AF65-F5344CB8AC3E}">
        <p14:creationId xmlns:p14="http://schemas.microsoft.com/office/powerpoint/2010/main" val="1691749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C76FB-077C-E1A7-CDE9-0B143B07F15D}"/>
              </a:ext>
            </a:extLst>
          </p:cNvPr>
          <p:cNvSpPr>
            <a:spLocks noGrp="1"/>
          </p:cNvSpPr>
          <p:nvPr>
            <p:ph idx="1"/>
          </p:nvPr>
        </p:nvSpPr>
        <p:spPr/>
        <p:txBody>
          <a:bodyPr/>
          <a:lstStyle/>
          <a:p>
            <a:r>
              <a:rPr lang="en-US" dirty="0"/>
              <a:t>Don’t sweat too much for this class – much more important to understand prior, likelihood, and posterior</a:t>
            </a:r>
          </a:p>
          <a:p>
            <a:endParaRPr lang="en-US" dirty="0"/>
          </a:p>
          <a:p>
            <a:r>
              <a:rPr lang="en-US" dirty="0"/>
              <a:t>Oftentimes, you don’t need to compute the denominator (lecture notebook has examples)</a:t>
            </a:r>
          </a:p>
          <a:p>
            <a:endParaRPr lang="en-US" dirty="0"/>
          </a:p>
          <a:p>
            <a:r>
              <a:rPr lang="en-US" dirty="0"/>
              <a:t>In diagnostic example, you do </a:t>
            </a:r>
            <a:r>
              <a:rPr lang="en-US" dirty="0" err="1"/>
              <a:t>neet</a:t>
            </a:r>
            <a:r>
              <a:rPr lang="en-US" dirty="0"/>
              <a:t> compute because we’re NOT dealing with probability distributions (which can be normalized)</a:t>
            </a:r>
          </a:p>
          <a:p>
            <a:endParaRPr lang="en-US" dirty="0"/>
          </a:p>
          <a:p>
            <a:pPr marL="0" indent="0">
              <a:buNone/>
            </a:pPr>
            <a:endParaRPr lang="en-US" dirty="0"/>
          </a:p>
          <a:p>
            <a:pPr marL="0" indent="0">
              <a:buNone/>
            </a:pPr>
            <a:endParaRPr lang="en-US" dirty="0"/>
          </a:p>
          <a:p>
            <a:endParaRPr lang="en-US" dirty="0"/>
          </a:p>
        </p:txBody>
      </p:sp>
      <p:sp>
        <p:nvSpPr>
          <p:cNvPr id="4" name="Title 1">
            <a:extLst>
              <a:ext uri="{FF2B5EF4-FFF2-40B4-BE49-F238E27FC236}">
                <a16:creationId xmlns:a16="http://schemas.microsoft.com/office/drawing/2014/main" id="{B9EDF6F4-943A-80CD-99F2-35A7B7F9CA97}"/>
              </a:ext>
            </a:extLst>
          </p:cNvPr>
          <p:cNvSpPr>
            <a:spLocks noGrp="1"/>
          </p:cNvSpPr>
          <p:nvPr>
            <p:ph type="title"/>
          </p:nvPr>
        </p:nvSpPr>
        <p:spPr/>
        <p:txBody>
          <a:bodyPr/>
          <a:lstStyle/>
          <a:p>
            <a:r>
              <a:rPr lang="en-US" dirty="0"/>
              <a:t>The denominator in Bayes’ Rule</a:t>
            </a:r>
          </a:p>
        </p:txBody>
      </p:sp>
    </p:spTree>
    <p:extLst>
      <p:ext uri="{BB962C8B-B14F-4D97-AF65-F5344CB8AC3E}">
        <p14:creationId xmlns:p14="http://schemas.microsoft.com/office/powerpoint/2010/main" val="202540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6F87-AFB1-8F1F-8A89-5A8679E810BC}"/>
              </a:ext>
            </a:extLst>
          </p:cNvPr>
          <p:cNvSpPr>
            <a:spLocks noGrp="1"/>
          </p:cNvSpPr>
          <p:nvPr>
            <p:ph type="title"/>
          </p:nvPr>
        </p:nvSpPr>
        <p:spPr/>
        <p:txBody>
          <a:bodyPr/>
          <a:lstStyle/>
          <a:p>
            <a:r>
              <a:rPr lang="en-US" dirty="0"/>
              <a:t>(From KIN 482D) What sort of modelling will you learn? </a:t>
            </a:r>
          </a:p>
        </p:txBody>
      </p:sp>
      <p:sp>
        <p:nvSpPr>
          <p:cNvPr id="3" name="Content Placeholder 2">
            <a:extLst>
              <a:ext uri="{FF2B5EF4-FFF2-40B4-BE49-F238E27FC236}">
                <a16:creationId xmlns:a16="http://schemas.microsoft.com/office/drawing/2014/main" id="{D3674569-F79E-DA98-9A2A-10FF0695CBCC}"/>
              </a:ext>
            </a:extLst>
          </p:cNvPr>
          <p:cNvSpPr>
            <a:spLocks noGrp="1"/>
          </p:cNvSpPr>
          <p:nvPr>
            <p:ph idx="1"/>
          </p:nvPr>
        </p:nvSpPr>
        <p:spPr/>
        <p:txBody>
          <a:bodyPr/>
          <a:lstStyle/>
          <a:p>
            <a:r>
              <a:rPr lang="en-US" sz="2000" dirty="0"/>
              <a:t>We will be modeling the human sensorimotor system, specifically with regard to perception, motor planning, and motor learning</a:t>
            </a:r>
          </a:p>
          <a:p>
            <a:r>
              <a:rPr lang="en-US" sz="2000" dirty="0"/>
              <a:t>One of the great mysteries of sensorimotor control, and neuroscience, is how the nervous system deals with uncertainty</a:t>
            </a:r>
          </a:p>
          <a:p>
            <a:r>
              <a:rPr lang="en-US" sz="2000" b="1" dirty="0"/>
              <a:t>Bayesian modelling (inference) </a:t>
            </a:r>
            <a:r>
              <a:rPr lang="en-US" sz="2000" dirty="0"/>
              <a:t>is one of the most successful approaches to this problem – also happens to be one of the best foundations for all other types of modelling</a:t>
            </a:r>
          </a:p>
          <a:p>
            <a:endParaRPr lang="en-US" sz="2000" dirty="0"/>
          </a:p>
          <a:p>
            <a:pPr marL="0" indent="0">
              <a:buNone/>
            </a:pPr>
            <a:endParaRPr lang="en-US" dirty="0"/>
          </a:p>
        </p:txBody>
      </p:sp>
      <p:pic>
        <p:nvPicPr>
          <p:cNvPr id="4" name="Picture 3">
            <a:extLst>
              <a:ext uri="{FF2B5EF4-FFF2-40B4-BE49-F238E27FC236}">
                <a16:creationId xmlns:a16="http://schemas.microsoft.com/office/drawing/2014/main" id="{EFD01F5E-2774-21CD-EB4A-D5E2D2437DC2}"/>
              </a:ext>
            </a:extLst>
          </p:cNvPr>
          <p:cNvPicPr>
            <a:picLocks noChangeAspect="1"/>
          </p:cNvPicPr>
          <p:nvPr/>
        </p:nvPicPr>
        <p:blipFill>
          <a:blip r:embed="rId2"/>
          <a:stretch>
            <a:fillRect/>
          </a:stretch>
        </p:blipFill>
        <p:spPr>
          <a:xfrm>
            <a:off x="3392045" y="3216068"/>
            <a:ext cx="5407907" cy="3501949"/>
          </a:xfrm>
          <a:prstGeom prst="rect">
            <a:avLst/>
          </a:prstGeom>
        </p:spPr>
      </p:pic>
      <p:sp>
        <p:nvSpPr>
          <p:cNvPr id="7" name="TextBox 6">
            <a:extLst>
              <a:ext uri="{FF2B5EF4-FFF2-40B4-BE49-F238E27FC236}">
                <a16:creationId xmlns:a16="http://schemas.microsoft.com/office/drawing/2014/main" id="{1A7ED72B-9CFF-3BAF-6AF9-84E1EA0D55E5}"/>
              </a:ext>
            </a:extLst>
          </p:cNvPr>
          <p:cNvSpPr txBox="1"/>
          <p:nvPr/>
        </p:nvSpPr>
        <p:spPr>
          <a:xfrm>
            <a:off x="9959337" y="6567849"/>
            <a:ext cx="2232663" cy="276999"/>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Kording</a:t>
            </a:r>
            <a:r>
              <a:rPr lang="en-US" dirty="0">
                <a:latin typeface="Calibri" panose="020F0502020204030204" pitchFamily="34" charset="0"/>
                <a:cs typeface="Calibri" panose="020F0502020204030204" pitchFamily="34" charset="0"/>
              </a:rPr>
              <a:t> &amp; Wolpert (2006)</a:t>
            </a:r>
          </a:p>
        </p:txBody>
      </p:sp>
    </p:spTree>
    <p:extLst>
      <p:ext uri="{BB962C8B-B14F-4D97-AF65-F5344CB8AC3E}">
        <p14:creationId xmlns:p14="http://schemas.microsoft.com/office/powerpoint/2010/main" val="130161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E85B-3A56-1FCC-1A23-58906745CF02}"/>
              </a:ext>
            </a:extLst>
          </p:cNvPr>
          <p:cNvSpPr>
            <a:spLocks noGrp="1"/>
          </p:cNvSpPr>
          <p:nvPr>
            <p:ph type="title"/>
          </p:nvPr>
        </p:nvSpPr>
        <p:spPr/>
        <p:txBody>
          <a:bodyPr>
            <a:noAutofit/>
          </a:bodyPr>
          <a:lstStyle/>
          <a:p>
            <a:r>
              <a:rPr lang="en-US" sz="2800" dirty="0"/>
              <a:t>Motivating examples: Multi-sensory integration (“cue combination”)</a:t>
            </a:r>
          </a:p>
        </p:txBody>
      </p:sp>
      <p:sp>
        <p:nvSpPr>
          <p:cNvPr id="3" name="Content Placeholder 2">
            <a:extLst>
              <a:ext uri="{FF2B5EF4-FFF2-40B4-BE49-F238E27FC236}">
                <a16:creationId xmlns:a16="http://schemas.microsoft.com/office/drawing/2014/main" id="{1060FF69-0FF4-1F2E-8B90-84325FE4B8C6}"/>
              </a:ext>
            </a:extLst>
          </p:cNvPr>
          <p:cNvSpPr>
            <a:spLocks noGrp="1"/>
          </p:cNvSpPr>
          <p:nvPr>
            <p:ph idx="1"/>
          </p:nvPr>
        </p:nvSpPr>
        <p:spPr/>
        <p:txBody>
          <a:bodyPr/>
          <a:lstStyle/>
          <a:p>
            <a:r>
              <a:rPr lang="en-US" dirty="0"/>
              <a:t>What do I mean by multisensory integration?</a:t>
            </a:r>
          </a:p>
          <a:p>
            <a:pPr marL="0" indent="0">
              <a:buNone/>
            </a:pPr>
            <a:endParaRPr lang="en-US" dirty="0"/>
          </a:p>
          <a:p>
            <a:r>
              <a:rPr lang="en-US" dirty="0"/>
              <a:t>What are some examples? </a:t>
            </a:r>
          </a:p>
        </p:txBody>
      </p:sp>
    </p:spTree>
    <p:extLst>
      <p:ext uri="{BB962C8B-B14F-4D97-AF65-F5344CB8AC3E}">
        <p14:creationId xmlns:p14="http://schemas.microsoft.com/office/powerpoint/2010/main" val="182608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lobe-trotting ventriloquist returns to N.S. | CTV News">
            <a:extLst>
              <a:ext uri="{FF2B5EF4-FFF2-40B4-BE49-F238E27FC236}">
                <a16:creationId xmlns:a16="http://schemas.microsoft.com/office/drawing/2014/main" id="{EE10D6D9-6579-C3AC-7151-389351BAA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531" y="1795907"/>
            <a:ext cx="3489165" cy="1963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73BFFC-B4DC-B74C-5E1C-101FDBC62141}"/>
              </a:ext>
            </a:extLst>
          </p:cNvPr>
          <p:cNvSpPr txBox="1"/>
          <p:nvPr/>
        </p:nvSpPr>
        <p:spPr>
          <a:xfrm>
            <a:off x="1923124" y="3811164"/>
            <a:ext cx="211397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The ventriloquist effect</a:t>
            </a:r>
          </a:p>
        </p:txBody>
      </p:sp>
      <p:sp>
        <p:nvSpPr>
          <p:cNvPr id="7" name="Title 1">
            <a:extLst>
              <a:ext uri="{FF2B5EF4-FFF2-40B4-BE49-F238E27FC236}">
                <a16:creationId xmlns:a16="http://schemas.microsoft.com/office/drawing/2014/main" id="{24769422-651F-F8B4-0398-8A97ABB06F1C}"/>
              </a:ext>
            </a:extLst>
          </p:cNvPr>
          <p:cNvSpPr>
            <a:spLocks noGrp="1"/>
          </p:cNvSpPr>
          <p:nvPr>
            <p:ph type="title"/>
          </p:nvPr>
        </p:nvSpPr>
        <p:spPr>
          <a:xfrm>
            <a:off x="446371" y="139983"/>
            <a:ext cx="11299257" cy="828408"/>
          </a:xfrm>
        </p:spPr>
        <p:txBody>
          <a:bodyPr>
            <a:noAutofit/>
          </a:bodyPr>
          <a:lstStyle/>
          <a:p>
            <a:r>
              <a:rPr lang="en-US" sz="2800" dirty="0"/>
              <a:t>Motivating examples: Multi-sensory integration (“cue combination”)</a:t>
            </a:r>
          </a:p>
        </p:txBody>
      </p:sp>
    </p:spTree>
    <p:extLst>
      <p:ext uri="{BB962C8B-B14F-4D97-AF65-F5344CB8AC3E}">
        <p14:creationId xmlns:p14="http://schemas.microsoft.com/office/powerpoint/2010/main" val="414040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lobe-trotting ventriloquist returns to N.S. | CTV News">
            <a:extLst>
              <a:ext uri="{FF2B5EF4-FFF2-40B4-BE49-F238E27FC236}">
                <a16:creationId xmlns:a16="http://schemas.microsoft.com/office/drawing/2014/main" id="{EE10D6D9-6579-C3AC-7151-389351BAA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531" y="1795907"/>
            <a:ext cx="3489165" cy="1963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73BFFC-B4DC-B74C-5E1C-101FDBC62141}"/>
              </a:ext>
            </a:extLst>
          </p:cNvPr>
          <p:cNvSpPr txBox="1"/>
          <p:nvPr/>
        </p:nvSpPr>
        <p:spPr>
          <a:xfrm>
            <a:off x="1923124" y="3811164"/>
            <a:ext cx="211397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The ventriloquist effect</a:t>
            </a:r>
          </a:p>
        </p:txBody>
      </p:sp>
      <p:pic>
        <p:nvPicPr>
          <p:cNvPr id="2052" name="Picture 4" descr="PDF] Integration of proprioceptive and visual position-information: An  experimentally supported model. | Semantic Scholar">
            <a:extLst>
              <a:ext uri="{FF2B5EF4-FFF2-40B4-BE49-F238E27FC236}">
                <a16:creationId xmlns:a16="http://schemas.microsoft.com/office/drawing/2014/main" id="{FEB3C5C5-83F9-FAF8-079A-B03136A108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934"/>
          <a:stretch/>
        </p:blipFill>
        <p:spPr bwMode="auto">
          <a:xfrm>
            <a:off x="7301707" y="1502723"/>
            <a:ext cx="2859215" cy="23084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9C3926-622E-6869-A9BB-CCE210678FA4}"/>
              </a:ext>
            </a:extLst>
          </p:cNvPr>
          <p:cNvSpPr txBox="1"/>
          <p:nvPr/>
        </p:nvSpPr>
        <p:spPr>
          <a:xfrm>
            <a:off x="6596938" y="3811164"/>
            <a:ext cx="4170693"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Vision and proprioception (van Beers et al 1999)</a:t>
            </a:r>
          </a:p>
        </p:txBody>
      </p:sp>
      <p:sp>
        <p:nvSpPr>
          <p:cNvPr id="4" name="Title 1">
            <a:extLst>
              <a:ext uri="{FF2B5EF4-FFF2-40B4-BE49-F238E27FC236}">
                <a16:creationId xmlns:a16="http://schemas.microsoft.com/office/drawing/2014/main" id="{7E506BA7-5518-3F7C-BEA3-41D785546E67}"/>
              </a:ext>
            </a:extLst>
          </p:cNvPr>
          <p:cNvSpPr>
            <a:spLocks noGrp="1"/>
          </p:cNvSpPr>
          <p:nvPr>
            <p:ph type="title"/>
          </p:nvPr>
        </p:nvSpPr>
        <p:spPr>
          <a:xfrm>
            <a:off x="446371" y="139983"/>
            <a:ext cx="11299257" cy="828408"/>
          </a:xfrm>
        </p:spPr>
        <p:txBody>
          <a:bodyPr>
            <a:noAutofit/>
          </a:bodyPr>
          <a:lstStyle/>
          <a:p>
            <a:r>
              <a:rPr lang="en-US" sz="2800" dirty="0"/>
              <a:t>Motivating examples: Multi-sensory integration (“cue combination”)</a:t>
            </a:r>
          </a:p>
        </p:txBody>
      </p:sp>
    </p:spTree>
    <p:extLst>
      <p:ext uri="{BB962C8B-B14F-4D97-AF65-F5344CB8AC3E}">
        <p14:creationId xmlns:p14="http://schemas.microsoft.com/office/powerpoint/2010/main" val="218363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1CD4A9-468C-C7AA-47A6-7ED19626601D}"/>
              </a:ext>
            </a:extLst>
          </p:cNvPr>
          <p:cNvPicPr>
            <a:picLocks noChangeAspect="1"/>
          </p:cNvPicPr>
          <p:nvPr/>
        </p:nvPicPr>
        <p:blipFill>
          <a:blip r:embed="rId2"/>
          <a:stretch>
            <a:fillRect/>
          </a:stretch>
        </p:blipFill>
        <p:spPr>
          <a:xfrm>
            <a:off x="2007017" y="4484310"/>
            <a:ext cx="1946189" cy="1920240"/>
          </a:xfrm>
          <a:prstGeom prst="rect">
            <a:avLst/>
          </a:prstGeom>
        </p:spPr>
      </p:pic>
      <p:pic>
        <p:nvPicPr>
          <p:cNvPr id="2050" name="Picture 2" descr="Globe-trotting ventriloquist returns to N.S. | CTV News">
            <a:extLst>
              <a:ext uri="{FF2B5EF4-FFF2-40B4-BE49-F238E27FC236}">
                <a16:creationId xmlns:a16="http://schemas.microsoft.com/office/drawing/2014/main" id="{EE10D6D9-6579-C3AC-7151-389351BAA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531" y="1795907"/>
            <a:ext cx="3489165" cy="1963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73BFFC-B4DC-B74C-5E1C-101FDBC62141}"/>
              </a:ext>
            </a:extLst>
          </p:cNvPr>
          <p:cNvSpPr txBox="1"/>
          <p:nvPr/>
        </p:nvSpPr>
        <p:spPr>
          <a:xfrm>
            <a:off x="1923124" y="3811164"/>
            <a:ext cx="211397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The ventriloquist effect</a:t>
            </a:r>
          </a:p>
        </p:txBody>
      </p:sp>
      <p:pic>
        <p:nvPicPr>
          <p:cNvPr id="2052" name="Picture 4" descr="PDF] Integration of proprioceptive and visual position-information: An  experimentally supported model. | Semantic Scholar">
            <a:extLst>
              <a:ext uri="{FF2B5EF4-FFF2-40B4-BE49-F238E27FC236}">
                <a16:creationId xmlns:a16="http://schemas.microsoft.com/office/drawing/2014/main" id="{FEB3C5C5-83F9-FAF8-079A-B03136A108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934"/>
          <a:stretch/>
        </p:blipFill>
        <p:spPr bwMode="auto">
          <a:xfrm>
            <a:off x="7301707" y="1502723"/>
            <a:ext cx="2859215" cy="23084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9C3926-622E-6869-A9BB-CCE210678FA4}"/>
              </a:ext>
            </a:extLst>
          </p:cNvPr>
          <p:cNvSpPr txBox="1"/>
          <p:nvPr/>
        </p:nvSpPr>
        <p:spPr>
          <a:xfrm>
            <a:off x="6596938" y="3811164"/>
            <a:ext cx="4170693"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Vision and proprioception (van Beers et al 1999)</a:t>
            </a:r>
          </a:p>
        </p:txBody>
      </p:sp>
      <p:sp>
        <p:nvSpPr>
          <p:cNvPr id="2" name="TextBox 1">
            <a:extLst>
              <a:ext uri="{FF2B5EF4-FFF2-40B4-BE49-F238E27FC236}">
                <a16:creationId xmlns:a16="http://schemas.microsoft.com/office/drawing/2014/main" id="{47687FB5-A987-E6F3-BA8B-C4DAB7ADE4BA}"/>
              </a:ext>
            </a:extLst>
          </p:cNvPr>
          <p:cNvSpPr txBox="1"/>
          <p:nvPr/>
        </p:nvSpPr>
        <p:spPr>
          <a:xfrm>
            <a:off x="1883111" y="6449036"/>
            <a:ext cx="2193999" cy="307777"/>
          </a:xfrm>
          <a:prstGeom prst="rect">
            <a:avLst/>
          </a:prstGeom>
          <a:noFill/>
        </p:spPr>
        <p:txBody>
          <a:bodyPr wrap="none" rtlCol="0">
            <a:spAutoFit/>
          </a:bodyPr>
          <a:lstStyle/>
          <a:p>
            <a:pPr algn="l"/>
            <a:r>
              <a:rPr lang="en-US" sz="1400" dirty="0">
                <a:latin typeface="Calibri" panose="020F0502020204030204" pitchFamily="34" charset="0"/>
                <a:cs typeface="Calibri" panose="020F0502020204030204" pitchFamily="34" charset="0"/>
              </a:rPr>
              <a:t>Graphical generative model</a:t>
            </a:r>
          </a:p>
        </p:txBody>
      </p:sp>
      <p:sp>
        <p:nvSpPr>
          <p:cNvPr id="8" name="Title 1">
            <a:extLst>
              <a:ext uri="{FF2B5EF4-FFF2-40B4-BE49-F238E27FC236}">
                <a16:creationId xmlns:a16="http://schemas.microsoft.com/office/drawing/2014/main" id="{BF62E5AD-3DE6-8883-A081-9878F2F0592A}"/>
              </a:ext>
            </a:extLst>
          </p:cNvPr>
          <p:cNvSpPr>
            <a:spLocks noGrp="1"/>
          </p:cNvSpPr>
          <p:nvPr>
            <p:ph type="title"/>
          </p:nvPr>
        </p:nvSpPr>
        <p:spPr>
          <a:xfrm>
            <a:off x="446371" y="139983"/>
            <a:ext cx="11299257" cy="828408"/>
          </a:xfrm>
        </p:spPr>
        <p:txBody>
          <a:bodyPr>
            <a:noAutofit/>
          </a:bodyPr>
          <a:lstStyle/>
          <a:p>
            <a:r>
              <a:rPr lang="en-US" sz="2800" dirty="0"/>
              <a:t>Motivating examples: Multi-sensory integration (“cue combination”)</a:t>
            </a:r>
          </a:p>
        </p:txBody>
      </p:sp>
    </p:spTree>
    <p:extLst>
      <p:ext uri="{BB962C8B-B14F-4D97-AF65-F5344CB8AC3E}">
        <p14:creationId xmlns:p14="http://schemas.microsoft.com/office/powerpoint/2010/main" val="182718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A3F654-EFDA-23F0-37A8-51523349C349}"/>
              </a:ext>
            </a:extLst>
          </p:cNvPr>
          <p:cNvPicPr>
            <a:picLocks noChangeAspect="1"/>
          </p:cNvPicPr>
          <p:nvPr/>
        </p:nvPicPr>
        <p:blipFill>
          <a:blip r:embed="rId2"/>
          <a:stretch>
            <a:fillRect/>
          </a:stretch>
        </p:blipFill>
        <p:spPr>
          <a:xfrm>
            <a:off x="6471489" y="4377922"/>
            <a:ext cx="4519652" cy="2133016"/>
          </a:xfrm>
          <a:prstGeom prst="rect">
            <a:avLst/>
          </a:prstGeom>
        </p:spPr>
      </p:pic>
      <p:pic>
        <p:nvPicPr>
          <p:cNvPr id="5" name="Picture 4">
            <a:extLst>
              <a:ext uri="{FF2B5EF4-FFF2-40B4-BE49-F238E27FC236}">
                <a16:creationId xmlns:a16="http://schemas.microsoft.com/office/drawing/2014/main" id="{CC1CD4A9-468C-C7AA-47A6-7ED19626601D}"/>
              </a:ext>
            </a:extLst>
          </p:cNvPr>
          <p:cNvPicPr>
            <a:picLocks noChangeAspect="1"/>
          </p:cNvPicPr>
          <p:nvPr/>
        </p:nvPicPr>
        <p:blipFill>
          <a:blip r:embed="rId3"/>
          <a:stretch>
            <a:fillRect/>
          </a:stretch>
        </p:blipFill>
        <p:spPr>
          <a:xfrm>
            <a:off x="2007017" y="4484310"/>
            <a:ext cx="1946189" cy="1920240"/>
          </a:xfrm>
          <a:prstGeom prst="rect">
            <a:avLst/>
          </a:prstGeom>
        </p:spPr>
      </p:pic>
      <p:pic>
        <p:nvPicPr>
          <p:cNvPr id="2050" name="Picture 2" descr="Globe-trotting ventriloquist returns to N.S. | CTV News">
            <a:extLst>
              <a:ext uri="{FF2B5EF4-FFF2-40B4-BE49-F238E27FC236}">
                <a16:creationId xmlns:a16="http://schemas.microsoft.com/office/drawing/2014/main" id="{EE10D6D9-6579-C3AC-7151-389351BAA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5531" y="1795907"/>
            <a:ext cx="3489165" cy="1963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73BFFC-B4DC-B74C-5E1C-101FDBC62141}"/>
              </a:ext>
            </a:extLst>
          </p:cNvPr>
          <p:cNvSpPr txBox="1"/>
          <p:nvPr/>
        </p:nvSpPr>
        <p:spPr>
          <a:xfrm>
            <a:off x="1923124" y="3811164"/>
            <a:ext cx="211397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The ventriloquist effect</a:t>
            </a:r>
          </a:p>
        </p:txBody>
      </p:sp>
      <p:pic>
        <p:nvPicPr>
          <p:cNvPr id="2052" name="Picture 4" descr="PDF] Integration of proprioceptive and visual position-information: An  experimentally supported model. | Semantic Scholar">
            <a:extLst>
              <a:ext uri="{FF2B5EF4-FFF2-40B4-BE49-F238E27FC236}">
                <a16:creationId xmlns:a16="http://schemas.microsoft.com/office/drawing/2014/main" id="{FEB3C5C5-83F9-FAF8-079A-B03136A108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934"/>
          <a:stretch/>
        </p:blipFill>
        <p:spPr bwMode="auto">
          <a:xfrm>
            <a:off x="7301707" y="1502723"/>
            <a:ext cx="2859215" cy="23084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9C3926-622E-6869-A9BB-CCE210678FA4}"/>
              </a:ext>
            </a:extLst>
          </p:cNvPr>
          <p:cNvSpPr txBox="1"/>
          <p:nvPr/>
        </p:nvSpPr>
        <p:spPr>
          <a:xfrm>
            <a:off x="6596938" y="3811164"/>
            <a:ext cx="4170693"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Vision and proprioception (van Beers et al 1999)</a:t>
            </a:r>
          </a:p>
        </p:txBody>
      </p:sp>
      <p:sp>
        <p:nvSpPr>
          <p:cNvPr id="2" name="TextBox 1">
            <a:extLst>
              <a:ext uri="{FF2B5EF4-FFF2-40B4-BE49-F238E27FC236}">
                <a16:creationId xmlns:a16="http://schemas.microsoft.com/office/drawing/2014/main" id="{A6EAE809-D8B5-515C-7499-D29CCC7B2085}"/>
              </a:ext>
            </a:extLst>
          </p:cNvPr>
          <p:cNvSpPr txBox="1"/>
          <p:nvPr/>
        </p:nvSpPr>
        <p:spPr>
          <a:xfrm>
            <a:off x="1883111" y="6449036"/>
            <a:ext cx="2193999" cy="307777"/>
          </a:xfrm>
          <a:prstGeom prst="rect">
            <a:avLst/>
          </a:prstGeom>
          <a:noFill/>
        </p:spPr>
        <p:txBody>
          <a:bodyPr wrap="none" rtlCol="0">
            <a:spAutoFit/>
          </a:bodyPr>
          <a:lstStyle/>
          <a:p>
            <a:pPr algn="l"/>
            <a:r>
              <a:rPr lang="en-US" sz="1400" dirty="0">
                <a:latin typeface="Calibri" panose="020F0502020204030204" pitchFamily="34" charset="0"/>
                <a:cs typeface="Calibri" panose="020F0502020204030204" pitchFamily="34" charset="0"/>
              </a:rPr>
              <a:t>Graphical generative model</a:t>
            </a:r>
          </a:p>
        </p:txBody>
      </p:sp>
      <p:sp>
        <p:nvSpPr>
          <p:cNvPr id="10" name="Title 1">
            <a:extLst>
              <a:ext uri="{FF2B5EF4-FFF2-40B4-BE49-F238E27FC236}">
                <a16:creationId xmlns:a16="http://schemas.microsoft.com/office/drawing/2014/main" id="{A1A755B8-03FD-86A1-843C-9C9283CD6500}"/>
              </a:ext>
            </a:extLst>
          </p:cNvPr>
          <p:cNvSpPr>
            <a:spLocks noGrp="1"/>
          </p:cNvSpPr>
          <p:nvPr>
            <p:ph type="title"/>
          </p:nvPr>
        </p:nvSpPr>
        <p:spPr>
          <a:xfrm>
            <a:off x="446371" y="139983"/>
            <a:ext cx="11299257" cy="828408"/>
          </a:xfrm>
        </p:spPr>
        <p:txBody>
          <a:bodyPr>
            <a:noAutofit/>
          </a:bodyPr>
          <a:lstStyle/>
          <a:p>
            <a:r>
              <a:rPr lang="en-US" sz="2800" dirty="0"/>
              <a:t>Motivating examples: Multi-sensory integration (“cue combination”)</a:t>
            </a:r>
          </a:p>
        </p:txBody>
      </p:sp>
    </p:spTree>
    <p:extLst>
      <p:ext uri="{BB962C8B-B14F-4D97-AF65-F5344CB8AC3E}">
        <p14:creationId xmlns:p14="http://schemas.microsoft.com/office/powerpoint/2010/main" val="37608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E85B-3A56-1FCC-1A23-58906745CF02}"/>
              </a:ext>
            </a:extLst>
          </p:cNvPr>
          <p:cNvSpPr>
            <a:spLocks noGrp="1"/>
          </p:cNvSpPr>
          <p:nvPr>
            <p:ph type="title"/>
          </p:nvPr>
        </p:nvSpPr>
        <p:spPr/>
        <p:txBody>
          <a:bodyPr>
            <a:normAutofit/>
          </a:bodyPr>
          <a:lstStyle/>
          <a:p>
            <a:r>
              <a:rPr lang="en-US" dirty="0"/>
              <a:t>Motivating examples: sensorimotor learning </a:t>
            </a:r>
          </a:p>
        </p:txBody>
      </p:sp>
      <p:sp>
        <p:nvSpPr>
          <p:cNvPr id="3" name="Content Placeholder 2">
            <a:extLst>
              <a:ext uri="{FF2B5EF4-FFF2-40B4-BE49-F238E27FC236}">
                <a16:creationId xmlns:a16="http://schemas.microsoft.com/office/drawing/2014/main" id="{4CAFC931-ABE8-62EA-F9D9-F808DF47E7B2}"/>
              </a:ext>
            </a:extLst>
          </p:cNvPr>
          <p:cNvSpPr>
            <a:spLocks noGrp="1"/>
          </p:cNvSpPr>
          <p:nvPr>
            <p:ph idx="1"/>
          </p:nvPr>
        </p:nvSpPr>
        <p:spPr>
          <a:xfrm>
            <a:off x="446373" y="1122980"/>
            <a:ext cx="6098266" cy="5233369"/>
          </a:xfrm>
        </p:spPr>
        <p:txBody>
          <a:bodyPr>
            <a:normAutofit/>
          </a:bodyPr>
          <a:lstStyle/>
          <a:p>
            <a:pPr marL="0" indent="0">
              <a:buNone/>
            </a:pPr>
            <a:r>
              <a:rPr lang="en-US" b="1" dirty="0"/>
              <a:t>Kalman filter model</a:t>
            </a:r>
          </a:p>
          <a:p>
            <a:r>
              <a:rPr lang="en-US" sz="2200" dirty="0"/>
              <a:t>Optimal combination of prior information with incoming measurements</a:t>
            </a:r>
          </a:p>
          <a:p>
            <a:r>
              <a:rPr lang="en-US" sz="2200" dirty="0"/>
              <a:t>Model of sensorimotor control and learning</a:t>
            </a:r>
          </a:p>
        </p:txBody>
      </p:sp>
      <p:pic>
        <p:nvPicPr>
          <p:cNvPr id="4" name="Picture 3">
            <a:extLst>
              <a:ext uri="{FF2B5EF4-FFF2-40B4-BE49-F238E27FC236}">
                <a16:creationId xmlns:a16="http://schemas.microsoft.com/office/drawing/2014/main" id="{BF077186-7FA3-1922-D7A0-13D69CC72389}"/>
              </a:ext>
            </a:extLst>
          </p:cNvPr>
          <p:cNvPicPr>
            <a:picLocks noChangeAspect="1"/>
          </p:cNvPicPr>
          <p:nvPr/>
        </p:nvPicPr>
        <p:blipFill>
          <a:blip r:embed="rId2"/>
          <a:stretch>
            <a:fillRect/>
          </a:stretch>
        </p:blipFill>
        <p:spPr>
          <a:xfrm>
            <a:off x="6684951" y="991411"/>
            <a:ext cx="4698815" cy="4875178"/>
          </a:xfrm>
          <a:prstGeom prst="rect">
            <a:avLst/>
          </a:prstGeom>
        </p:spPr>
      </p:pic>
      <p:sp>
        <p:nvSpPr>
          <p:cNvPr id="5" name="TextBox 4">
            <a:extLst>
              <a:ext uri="{FF2B5EF4-FFF2-40B4-BE49-F238E27FC236}">
                <a16:creationId xmlns:a16="http://schemas.microsoft.com/office/drawing/2014/main" id="{F139E53D-C864-594C-9453-062B91E8FED4}"/>
              </a:ext>
            </a:extLst>
          </p:cNvPr>
          <p:cNvSpPr txBox="1"/>
          <p:nvPr/>
        </p:nvSpPr>
        <p:spPr>
          <a:xfrm>
            <a:off x="9251971" y="6519446"/>
            <a:ext cx="2882520"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Wolpert and </a:t>
            </a:r>
            <a:r>
              <a:rPr lang="en-US" sz="1600" dirty="0" err="1">
                <a:latin typeface="Calibri" panose="020F0502020204030204" pitchFamily="34" charset="0"/>
                <a:cs typeface="Calibri" panose="020F0502020204030204" pitchFamily="34" charset="0"/>
              </a:rPr>
              <a:t>Ghahramani</a:t>
            </a:r>
            <a:r>
              <a:rPr lang="en-US" sz="1600" dirty="0">
                <a:latin typeface="Calibri" panose="020F0502020204030204" pitchFamily="34" charset="0"/>
                <a:cs typeface="Calibri" panose="020F0502020204030204" pitchFamily="34" charset="0"/>
              </a:rPr>
              <a:t> (2000)</a:t>
            </a:r>
          </a:p>
        </p:txBody>
      </p:sp>
    </p:spTree>
    <p:extLst>
      <p:ext uri="{BB962C8B-B14F-4D97-AF65-F5344CB8AC3E}">
        <p14:creationId xmlns:p14="http://schemas.microsoft.com/office/powerpoint/2010/main" val="610343579"/>
      </p:ext>
    </p:extLst>
  </p:cSld>
  <p:clrMapOvr>
    <a:masterClrMapping/>
  </p:clrMapOvr>
</p:sld>
</file>

<file path=ppt/theme/theme1.xml><?xml version="1.0" encoding="utf-8"?>
<a:theme xmlns:a="http://schemas.openxmlformats.org/drawingml/2006/main" name="HyoPresentat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000" dirty="0" smtClean="0">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HyoPresentation" id="{166059D3-3CD9-6B48-AA4F-DB8986C97DA9}" vid="{B004A774-FDC1-A343-9051-197AF2A085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ubc</Template>
  <TotalTime>7432</TotalTime>
  <Words>1245</Words>
  <Application>Microsoft Macintosh PowerPoint</Application>
  <PresentationFormat>Widescreen</PresentationFormat>
  <Paragraphs>153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HyoPresentation</vt:lpstr>
      <vt:lpstr>Announcements (Mon, Nov 18)</vt:lpstr>
      <vt:lpstr>Bayesian statistics </vt:lpstr>
      <vt:lpstr>(From KIN 482D) What sort of modelling will you learn? </vt:lpstr>
      <vt:lpstr>Motivating examples: Multi-sensory integration (“cue combination”)</vt:lpstr>
      <vt:lpstr>Motivating examples: Multi-sensory integration (“cue combination”)</vt:lpstr>
      <vt:lpstr>Motivating examples: Multi-sensory integration (“cue combination”)</vt:lpstr>
      <vt:lpstr>Motivating examples: Multi-sensory integration (“cue combination”)</vt:lpstr>
      <vt:lpstr>Motivating examples: Multi-sensory integration (“cue combination”)</vt:lpstr>
      <vt:lpstr>Motivating examples: sensorimotor learning </vt:lpstr>
      <vt:lpstr>Motivating examples: sensorimotor learning </vt:lpstr>
      <vt:lpstr>Motivating examples: sensorimotor learning </vt:lpstr>
      <vt:lpstr>Why Bayesian models? </vt:lpstr>
      <vt:lpstr>“Bayesian decision theory in sensorimotor control”</vt:lpstr>
      <vt:lpstr>Announcements (Wed, 11/20)</vt:lpstr>
      <vt:lpstr>Plan for today</vt:lpstr>
      <vt:lpstr>Revisiting some ideas from Monday</vt:lpstr>
      <vt:lpstr>Revisiting some ideas from Monday</vt:lpstr>
      <vt:lpstr>Revisiting some ideas from Monday</vt:lpstr>
      <vt:lpstr>Inference: Is that my friend?</vt:lpstr>
      <vt:lpstr>The denominator in Bayes’ Rule</vt:lpstr>
      <vt:lpstr>The denominator in Bayes’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 482D: Computational modeling of human sensorimotor control and learning</dc:title>
  <dc:creator>Kim, Hyosub</dc:creator>
  <cp:lastModifiedBy>Kim, Hyosub</cp:lastModifiedBy>
  <cp:revision>38</cp:revision>
  <dcterms:created xsi:type="dcterms:W3CDTF">2023-12-09T20:41:21Z</dcterms:created>
  <dcterms:modified xsi:type="dcterms:W3CDTF">2024-11-20T17:22:29Z</dcterms:modified>
</cp:coreProperties>
</file>