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93" r:id="rId2"/>
    <p:sldId id="259" r:id="rId3"/>
    <p:sldId id="294" r:id="rId4"/>
    <p:sldId id="322" r:id="rId5"/>
    <p:sldId id="323" r:id="rId6"/>
    <p:sldId id="324" r:id="rId7"/>
    <p:sldId id="329" r:id="rId8"/>
    <p:sldId id="331" r:id="rId9"/>
    <p:sldId id="335" r:id="rId10"/>
    <p:sldId id="336" r:id="rId11"/>
    <p:sldId id="337" r:id="rId12"/>
    <p:sldId id="340" r:id="rId13"/>
    <p:sldId id="341" r:id="rId14"/>
    <p:sldId id="343" r:id="rId15"/>
    <p:sldId id="344" r:id="rId16"/>
    <p:sldId id="345" r:id="rId17"/>
    <p:sldId id="346" r:id="rId18"/>
    <p:sldId id="297" r:id="rId19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22"/>
      <p:bold r:id="rId23"/>
    </p:embeddedFont>
    <p:embeddedFont>
      <p:font typeface="페이퍼로지 5 Medium" pitchFamily="2" charset="-127"/>
      <p:regular r:id="rId24"/>
    </p:embeddedFont>
    <p:embeddedFont>
      <p:font typeface="페이퍼로지 7 Bold" pitchFamily="2" charset="-127"/>
      <p:bold r:id="rId25"/>
    </p:embeddedFont>
    <p:embeddedFont>
      <p:font typeface="페이퍼로지 9 Black" pitchFamily="2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CADC"/>
    <a:srgbClr val="A1DAE5"/>
    <a:srgbClr val="004C7F"/>
    <a:srgbClr val="006799"/>
    <a:srgbClr val="FFFFFF"/>
    <a:srgbClr val="003367"/>
    <a:srgbClr val="7DA7D9"/>
    <a:srgbClr val="2957E2"/>
    <a:srgbClr val="6A7538"/>
    <a:srgbClr val="59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1" autoAdjust="0"/>
    <p:restoredTop sz="94737" autoAdjust="0"/>
  </p:normalViewPr>
  <p:slideViewPr>
    <p:cSldViewPr>
      <p:cViewPr varScale="1">
        <p:scale>
          <a:sx n="69" d="100"/>
          <a:sy n="69" d="100"/>
        </p:scale>
        <p:origin x="52" y="8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09-23(Tue)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09-23(Tue)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07F8-8DB6-40C0-8B55-A1827E6DDC57}" type="datetime1">
              <a:rPr lang="ko-KR" altLang="en-US" smtClean="0"/>
              <a:t>09-23(Tue)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03848" y="2348880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58BF3-1120-4539-B46C-63ED9AC2CDD1}" type="datetime1">
              <a:rPr lang="ko-KR" altLang="en-US" smtClean="0"/>
              <a:t>09-23(Tue)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062B-F219-45EE-B459-412154978290}" type="datetime1">
              <a:rPr lang="ko-KR" altLang="en-US" smtClean="0"/>
              <a:t>09-23(Tue)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978FC6E4-3E4D-43FB-B978-D876AA44AC9E}" type="datetime1">
              <a:rPr lang="ko-KR" altLang="en-US" smtClean="0"/>
              <a:t>09-23(Tue)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336B166F-ADD8-40C1-85FA-9A5F94FBF906}" type="datetime1">
              <a:rPr lang="ko-KR" altLang="en-US" smtClean="0"/>
              <a:t>09-23(Tue)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34845-F040-4E20-9E27-18D364406D12}" type="datetime1">
              <a:rPr lang="ko-KR" altLang="en-US" smtClean="0"/>
              <a:t>09-23(Tue)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4399406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5D01C-143A-4F55-9405-C3B0F4FD3912}" type="datetime1">
              <a:rPr lang="ko-KR" altLang="en-US" smtClean="0"/>
              <a:t>09-23(Tue)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members.com/en_US/view/Free-Slides/gray-blue-hexagon-free-ppt-template-1983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5220072" y="2433192"/>
            <a:ext cx="3093960" cy="739571"/>
          </a:xfrm>
        </p:spPr>
        <p:txBody>
          <a:bodyPr/>
          <a:lstStyle/>
          <a:p>
            <a:pPr algn="r"/>
            <a:r>
              <a:rPr lang="en-US" altLang="ko-KR" sz="6400" b="1" dirty="0">
                <a:solidFill>
                  <a:srgbClr val="003367"/>
                </a:solidFill>
                <a:latin typeface="페이퍼로지 9 Black" pitchFamily="2" charset="-127"/>
                <a:ea typeface="페이퍼로지 9 Black" pitchFamily="2" charset="-127"/>
              </a:rPr>
              <a:t>S</a:t>
            </a:r>
            <a:r>
              <a:rPr lang="en-US" altLang="ko-KR" sz="6400" b="1" dirty="0">
                <a:solidFill>
                  <a:srgbClr val="004C7F"/>
                </a:solidFill>
                <a:latin typeface="페이퍼로지 9 Black" pitchFamily="2" charset="-127"/>
                <a:ea typeface="페이퍼로지 9 Black" pitchFamily="2" charset="-127"/>
              </a:rPr>
              <a:t>I</a:t>
            </a:r>
            <a:r>
              <a:rPr lang="en-US" altLang="ko-KR" sz="6400" b="1" dirty="0">
                <a:solidFill>
                  <a:srgbClr val="006799"/>
                </a:solidFill>
                <a:latin typeface="페이퍼로지 9 Black" pitchFamily="2" charset="-127"/>
                <a:ea typeface="페이퍼로지 9 Black" pitchFamily="2" charset="-127"/>
              </a:rPr>
              <a:t>G</a:t>
            </a:r>
            <a:r>
              <a:rPr lang="en-US" altLang="ko-KR" sz="6400" b="1" dirty="0">
                <a:solidFill>
                  <a:srgbClr val="004C7F"/>
                </a:solidFill>
                <a:latin typeface="페이퍼로지 9 Black" pitchFamily="2" charset="-127"/>
                <a:ea typeface="페이퍼로지 9 Black" pitchFamily="2" charset="-127"/>
              </a:rPr>
              <a:t>M</a:t>
            </a:r>
            <a:r>
              <a:rPr lang="en-US" altLang="ko-KR" sz="6400" b="1" dirty="0">
                <a:solidFill>
                  <a:srgbClr val="003367"/>
                </a:solidFill>
                <a:latin typeface="페이퍼로지 9 Black" pitchFamily="2" charset="-127"/>
                <a:ea typeface="페이퍼로지 9 Black" pitchFamily="2" charset="-127"/>
              </a:rPr>
              <a:t>A</a:t>
            </a:r>
            <a:endParaRPr lang="ko-KR" altLang="en-US" sz="6400" b="1" dirty="0">
              <a:solidFill>
                <a:srgbClr val="003367"/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099298-6D4B-FD47-3F2D-6F93B11AF7BD}"/>
              </a:ext>
            </a:extLst>
          </p:cNvPr>
          <p:cNvSpPr/>
          <p:nvPr/>
        </p:nvSpPr>
        <p:spPr>
          <a:xfrm>
            <a:off x="1619672" y="3284984"/>
            <a:ext cx="216024" cy="2232248"/>
          </a:xfrm>
          <a:prstGeom prst="rect">
            <a:avLst/>
          </a:prstGeom>
          <a:solidFill>
            <a:srgbClr val="7DA7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E1B2A-8399-A4CF-D5B3-73438A020A2D}"/>
              </a:ext>
            </a:extLst>
          </p:cNvPr>
          <p:cNvSpPr txBox="1"/>
          <p:nvPr/>
        </p:nvSpPr>
        <p:spPr>
          <a:xfrm>
            <a:off x="1907704" y="4581128"/>
            <a:ext cx="175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팀 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F0089-3C0C-AC5E-3441-9ADACD3581FD}"/>
              </a:ext>
            </a:extLst>
          </p:cNvPr>
          <p:cNvSpPr txBox="1"/>
          <p:nvPr/>
        </p:nvSpPr>
        <p:spPr>
          <a:xfrm>
            <a:off x="1907704" y="4941168"/>
            <a:ext cx="175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사사오입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9FEDE5-2601-34E9-A609-81E9D54BE004}"/>
              </a:ext>
            </a:extLst>
          </p:cNvPr>
          <p:cNvSpPr/>
          <p:nvPr/>
        </p:nvSpPr>
        <p:spPr>
          <a:xfrm>
            <a:off x="611560" y="4221088"/>
            <a:ext cx="216024" cy="2232248"/>
          </a:xfrm>
          <a:prstGeom prst="rect">
            <a:avLst/>
          </a:prstGeom>
          <a:solidFill>
            <a:srgbClr val="A1DA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EB96B8F-0482-1E2A-3660-97164A948BDB}"/>
              </a:ext>
            </a:extLst>
          </p:cNvPr>
          <p:cNvSpPr/>
          <p:nvPr/>
        </p:nvSpPr>
        <p:spPr>
          <a:xfrm rot="16200000">
            <a:off x="3670424" y="3322464"/>
            <a:ext cx="216024" cy="6045720"/>
          </a:xfrm>
          <a:prstGeom prst="rect">
            <a:avLst/>
          </a:prstGeom>
          <a:solidFill>
            <a:srgbClr val="A1DA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AA77F-966F-0792-4C77-A2409699AB63}"/>
              </a:ext>
            </a:extLst>
          </p:cNvPr>
          <p:cNvSpPr txBox="1"/>
          <p:nvPr/>
        </p:nvSpPr>
        <p:spPr>
          <a:xfrm>
            <a:off x="3707904" y="5651956"/>
            <a:ext cx="1003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20203313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김희영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F3A6B-B613-8C20-DA29-02955779F216}"/>
              </a:ext>
            </a:extLst>
          </p:cNvPr>
          <p:cNvSpPr txBox="1"/>
          <p:nvPr/>
        </p:nvSpPr>
        <p:spPr>
          <a:xfrm>
            <a:off x="2051720" y="5867980"/>
            <a:ext cx="101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구 성 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67137-F057-A0D5-1271-3792D027967B}"/>
              </a:ext>
            </a:extLst>
          </p:cNvPr>
          <p:cNvSpPr txBox="1"/>
          <p:nvPr/>
        </p:nvSpPr>
        <p:spPr>
          <a:xfrm>
            <a:off x="4753828" y="5651956"/>
            <a:ext cx="1003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20213324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algn="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이창석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20E3F1-61D6-62BD-E5FD-05A6F67F595C}"/>
              </a:ext>
            </a:extLst>
          </p:cNvPr>
          <p:cNvSpPr txBox="1"/>
          <p:nvPr/>
        </p:nvSpPr>
        <p:spPr>
          <a:xfrm>
            <a:off x="5791864" y="5651956"/>
            <a:ext cx="10039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20213326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algn="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임현성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pic>
        <p:nvPicPr>
          <p:cNvPr id="23" name="그림 22" descr="그래픽, 스크린샷, 일렉트릭 블루, 원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3C9685-DBFF-4044-80EA-60681C42D0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383015"/>
            <a:ext cx="839924" cy="8399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3" grpId="0"/>
      <p:bldP spid="4" grpId="0"/>
      <p:bldP spid="5" grpId="0" animBg="1"/>
      <p:bldP spid="6" grpId="0" animBg="1"/>
      <p:bldP spid="8" grpId="0"/>
      <p:bldP spid="9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5FF5-784B-795C-40B8-1EBFAFF2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FB5CE-3D90-CD0A-C769-6A7DE91E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주요 기능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교내 정보 제공</a:t>
            </a:r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23D4DCC8-F2EE-8F13-5F1C-7884C7F9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55" y="1268760"/>
            <a:ext cx="7772088" cy="48816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accent3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학사 일정 안내</a:t>
            </a:r>
            <a:endParaRPr lang="en-US" altLang="ko-KR" sz="2400" i="0" dirty="0">
              <a:solidFill>
                <a:schemeClr val="accent3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개강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수강 신청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성적 입력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/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조회 기간 등 학사 일정 제공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사용자의 관련 질문에 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정확한 일자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를 제공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스마트폰 캘린더에 일정 자동 등록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accent3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수업 및 강의 정보</a:t>
            </a:r>
            <a:endParaRPr lang="en-US" altLang="ko-KR" sz="2400" i="0" dirty="0">
              <a:solidFill>
                <a:schemeClr val="accent3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과목명 또는 </a:t>
            </a:r>
            <a:r>
              <a:rPr lang="ko-KR" altLang="en-US" sz="1800" i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교수명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 질문 시 강의실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시간표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연락처 등 상세 정보 제공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휴강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강의실 이동 시 교수님이 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간편하게 수정 가능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하도록 설정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학생 평가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연계 과목 등 부가 정보 확인 가능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150DD6B0-AC32-980B-DF74-D5AB3AD7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10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16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FD9F5-3415-FFFA-4A23-71E2ABAD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56212-A828-10BC-82C7-27136F6C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주요 기능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교내 생활 지원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·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개인화 서비스</a:t>
            </a:r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B777487B-66CE-90C7-BBD7-0F988AAB8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55" y="1552971"/>
            <a:ext cx="7772088" cy="4881686"/>
          </a:xfrm>
        </p:spPr>
        <p:txBody>
          <a:bodyPr anchor="t">
            <a:normAutofit/>
          </a:bodyPr>
          <a:lstStyle/>
          <a:p>
            <a:pPr marL="0" indent="0"/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accent3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도서관 등 시설 안내</a:t>
            </a:r>
            <a:endParaRPr lang="en-US" altLang="ko-KR" sz="2400" i="0" dirty="0">
              <a:solidFill>
                <a:schemeClr val="accent3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도서관 열람실 좌석 현황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도서 대출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/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반납 상태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학생 식당 메뉴 등 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실시간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 반영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accent3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FAQ </a:t>
            </a:r>
            <a:r>
              <a:rPr lang="ko-KR" altLang="en-US" sz="2400" i="0" dirty="0">
                <a:solidFill>
                  <a:schemeClr val="accent3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응답</a:t>
            </a:r>
            <a:endParaRPr lang="en-US" altLang="ko-KR" sz="2400" i="0" dirty="0">
              <a:solidFill>
                <a:schemeClr val="accent3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휴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·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복학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장학금 신청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동아리 가입 절차 등 자주 묻는 질문에 대응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지식 기반을 활용한 신속 정확한 답변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반복 민원 경감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 효과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marL="0" indent="0"/>
            <a:endParaRPr lang="en-US" altLang="ko-KR" sz="18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accent3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맞춤형 알림</a:t>
            </a:r>
            <a:endParaRPr lang="en-US" altLang="ko-KR" sz="2400" i="0" dirty="0">
              <a:solidFill>
                <a:schemeClr val="accent3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도서 반납 기한 임박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수강 신청 일정 알림 등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사용자 정보 및 관심사에 따른 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푸시 알림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 제공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dirty="0"/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09211857-B639-0604-3BF1-50B42B1E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11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99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DB9B-222C-1411-CF8C-7C750E0D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61B253F-A531-1B02-E528-14ECA08570C7}"/>
              </a:ext>
            </a:extLst>
          </p:cNvPr>
          <p:cNvGrpSpPr/>
          <p:nvPr/>
        </p:nvGrpSpPr>
        <p:grpSpPr>
          <a:xfrm>
            <a:off x="4384851" y="2492896"/>
            <a:ext cx="3737102" cy="919163"/>
            <a:chOff x="4312843" y="1727856"/>
            <a:chExt cx="3737102" cy="919163"/>
          </a:xfrm>
        </p:grpSpPr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94696B72-14DF-0176-7095-38937C08D3A2}"/>
                </a:ext>
              </a:extLst>
            </p:cNvPr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E0734070-2DFE-3F91-BD62-511E13CD5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633" y="1727856"/>
              <a:ext cx="280831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핵심 구현 기술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242A28F-5382-224C-5B33-F2100259C21D}"/>
                </a:ext>
              </a:extLst>
            </p:cNvPr>
            <p:cNvSpPr/>
            <p:nvPr/>
          </p:nvSpPr>
          <p:spPr>
            <a:xfrm>
              <a:off x="5292080" y="2273723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개발에 적용될 주요 기술 소개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2F86941-5716-38C9-3781-E4125BE9C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843" y="1895049"/>
              <a:ext cx="546945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6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굴림" pitchFamily="50" charset="-127"/>
                </a:rPr>
                <a:t>IV</a:t>
              </a:r>
              <a:endParaRPr kumimoji="1" lang="ko-KR" altLang="ko-KR" sz="26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굴림" pitchFamily="50" charset="-127"/>
              </a:endParaRPr>
            </a:p>
          </p:txBody>
        </p:sp>
      </p:grpSp>
      <p:sp>
        <p:nvSpPr>
          <p:cNvPr id="3" name="슬라이드 번호 개체 틀 8">
            <a:extLst>
              <a:ext uri="{FF2B5EF4-FFF2-40B4-BE49-F238E27FC236}">
                <a16:creationId xmlns:a16="http://schemas.microsoft.com/office/drawing/2014/main" id="{C81292DC-500A-5565-FE02-95F997E4863A}"/>
              </a:ext>
            </a:extLst>
          </p:cNvPr>
          <p:cNvSpPr txBox="1">
            <a:spLocks/>
          </p:cNvSpPr>
          <p:nvPr/>
        </p:nvSpPr>
        <p:spPr>
          <a:xfrm>
            <a:off x="107504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12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B60D3F-2908-696C-CBBE-29155279C4F8}"/>
              </a:ext>
            </a:extLst>
          </p:cNvPr>
          <p:cNvGrpSpPr/>
          <p:nvPr/>
        </p:nvGrpSpPr>
        <p:grpSpPr>
          <a:xfrm>
            <a:off x="4384852" y="3623538"/>
            <a:ext cx="3737101" cy="919163"/>
            <a:chOff x="4312844" y="1727856"/>
            <a:chExt cx="3737101" cy="919163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D9EC537C-26B8-36E9-A34A-1868AF7D3BA1}"/>
                </a:ext>
              </a:extLst>
            </p:cNvPr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633347B-0B9B-9BA5-2063-D36D03019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633" y="1727856"/>
              <a:ext cx="280831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시스템 구성도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3D74124-B4FD-61FB-92E4-4ED46091E47F}"/>
                </a:ext>
              </a:extLst>
            </p:cNvPr>
            <p:cNvSpPr/>
            <p:nvPr/>
          </p:nvSpPr>
          <p:spPr>
            <a:xfrm>
              <a:off x="5292080" y="2273723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전체 시스템 구조와 흐름 제시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71CA8BDE-4740-63D7-6ECD-10FCF65402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844" y="1895049"/>
              <a:ext cx="439544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6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굴림" pitchFamily="50" charset="-127"/>
                </a:rPr>
                <a:t>V</a:t>
              </a:r>
              <a:endParaRPr kumimoji="1" lang="ko-KR" altLang="ko-KR" sz="26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525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2EBAB-36B7-9B69-1092-3BBD9830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6" name="Picture 16" descr="FastAPI · GitHub">
            <a:extLst>
              <a:ext uri="{FF2B5EF4-FFF2-40B4-BE49-F238E27FC236}">
                <a16:creationId xmlns:a16="http://schemas.microsoft.com/office/drawing/2014/main" id="{098829B5-8F57-9DED-AD68-58CFDF88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563" y="1353307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ython (programming language) - Wikipedia">
            <a:extLst>
              <a:ext uri="{FF2B5EF4-FFF2-40B4-BE49-F238E27FC236}">
                <a16:creationId xmlns:a16="http://schemas.microsoft.com/office/drawing/2014/main" id="{FCDAEDB8-893D-4BC4-4885-FEF54D113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84" y="1353307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8C0EC5-E3F8-FE4E-C678-15EB1B81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핵심 구현 기술</a:t>
            </a: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C4858EAE-3363-15DE-616F-75004954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13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pic>
        <p:nvPicPr>
          <p:cNvPr id="5122" name="Picture 2" descr="리액트 네이티브 - 위키백과, 우리 모두의 백과사전">
            <a:extLst>
              <a:ext uri="{FF2B5EF4-FFF2-40B4-BE49-F238E27FC236}">
                <a16:creationId xmlns:a16="http://schemas.microsoft.com/office/drawing/2014/main" id="{A766B875-D054-D16A-DED8-590332CE1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720" y="1353307"/>
            <a:ext cx="6472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act Native App Development Company | React Native Development Services –  NCode Tech">
            <a:extLst>
              <a:ext uri="{FF2B5EF4-FFF2-40B4-BE49-F238E27FC236}">
                <a16:creationId xmlns:a16="http://schemas.microsoft.com/office/drawing/2014/main" id="{65A27724-F89B-CD97-9033-8BA863948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099" y="1353307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67EA44-DEC3-5D73-9E17-27B6F6661423}"/>
              </a:ext>
            </a:extLst>
          </p:cNvPr>
          <p:cNvSpPr/>
          <p:nvPr/>
        </p:nvSpPr>
        <p:spPr>
          <a:xfrm>
            <a:off x="539552" y="1268760"/>
            <a:ext cx="1904630" cy="7450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EC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프론트엔드</a:t>
            </a:r>
            <a:endParaRPr lang="en-US" altLang="ko-KR" sz="200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1ACC820-D9B6-50A6-D3B4-2041504C6A43}"/>
              </a:ext>
            </a:extLst>
          </p:cNvPr>
          <p:cNvSpPr/>
          <p:nvPr/>
        </p:nvSpPr>
        <p:spPr>
          <a:xfrm>
            <a:off x="4716016" y="1268760"/>
            <a:ext cx="1904630" cy="7450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EC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벡엔드</a:t>
            </a:r>
            <a:endParaRPr lang="en-US" altLang="ko-KR" sz="200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pic>
        <p:nvPicPr>
          <p:cNvPr id="5140" name="Picture 20" descr="Redis 일반 로고 - 소셜 미디어 및 로고 아이콘">
            <a:extLst>
              <a:ext uri="{FF2B5EF4-FFF2-40B4-BE49-F238E27FC236}">
                <a16:creationId xmlns:a16="http://schemas.microsoft.com/office/drawing/2014/main" id="{8DF7D56E-DEA4-6DEB-C256-5ADEF5413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84" y="2060912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4" name="Picture 24" descr="Rasa Developer Certification Exam">
            <a:extLst>
              <a:ext uri="{FF2B5EF4-FFF2-40B4-BE49-F238E27FC236}">
                <a16:creationId xmlns:a16="http://schemas.microsoft.com/office/drawing/2014/main" id="{1522D7ED-A20C-7C6B-33F5-A66A0390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20" y="3085955"/>
            <a:ext cx="576000" cy="27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BD89A9D-88CD-1B9E-FC23-255395D7FC47}"/>
              </a:ext>
            </a:extLst>
          </p:cNvPr>
          <p:cNvSpPr/>
          <p:nvPr/>
        </p:nvSpPr>
        <p:spPr>
          <a:xfrm>
            <a:off x="539552" y="2852936"/>
            <a:ext cx="1904630" cy="7450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EC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대화 관리</a:t>
            </a:r>
            <a:endParaRPr lang="en-US" altLang="ko-KR" sz="200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pic>
        <p:nvPicPr>
          <p:cNvPr id="5146" name="Picture 26" descr="PostgreSQL - Wikipedia">
            <a:extLst>
              <a:ext uri="{FF2B5EF4-FFF2-40B4-BE49-F238E27FC236}">
                <a16:creationId xmlns:a16="http://schemas.microsoft.com/office/drawing/2014/main" id="{D3EA6A06-B089-3D4C-2290-206A52D9E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84" y="2937483"/>
            <a:ext cx="55866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578B25F-BF5A-2369-CC24-58DEA5B9D17E}"/>
              </a:ext>
            </a:extLst>
          </p:cNvPr>
          <p:cNvSpPr/>
          <p:nvPr/>
        </p:nvSpPr>
        <p:spPr>
          <a:xfrm>
            <a:off x="4716016" y="2852936"/>
            <a:ext cx="1904630" cy="7450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EC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데이터</a:t>
            </a:r>
            <a:r>
              <a:rPr lang="en-US" altLang="ko-KR" sz="200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00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계층</a:t>
            </a:r>
            <a:endParaRPr lang="en-US" altLang="ko-KR" sz="200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pic>
        <p:nvPicPr>
          <p:cNvPr id="5148" name="Picture 28" descr="Cpu ">
            <a:extLst>
              <a:ext uri="{FF2B5EF4-FFF2-40B4-BE49-F238E27FC236}">
                <a16:creationId xmlns:a16="http://schemas.microsoft.com/office/drawing/2014/main" id="{F931D398-F5E6-DC8B-C3F4-48852A9A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732" y="2937483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FEDFFE6-F28F-A0F6-CFAB-58779300016D}"/>
              </a:ext>
            </a:extLst>
          </p:cNvPr>
          <p:cNvSpPr/>
          <p:nvPr/>
        </p:nvSpPr>
        <p:spPr>
          <a:xfrm>
            <a:off x="539552" y="4437112"/>
            <a:ext cx="1904630" cy="7450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EC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지능형 처리</a:t>
            </a:r>
            <a:endParaRPr lang="en-US" altLang="ko-KR" sz="200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pic>
        <p:nvPicPr>
          <p:cNvPr id="5150" name="Picture 30" descr="ChatGPT 플러그인 정리 | 블로그 | 모두의연구소">
            <a:extLst>
              <a:ext uri="{FF2B5EF4-FFF2-40B4-BE49-F238E27FC236}">
                <a16:creationId xmlns:a16="http://schemas.microsoft.com/office/drawing/2014/main" id="{2E069E12-385B-6E67-7F93-AA1B4F3F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91" y="4521659"/>
            <a:ext cx="566857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EEB51AF-E9A4-FECF-A308-CFC912550E58}"/>
              </a:ext>
            </a:extLst>
          </p:cNvPr>
          <p:cNvSpPr/>
          <p:nvPr/>
        </p:nvSpPr>
        <p:spPr>
          <a:xfrm>
            <a:off x="4716016" y="4439518"/>
            <a:ext cx="1904630" cy="745094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EC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부가 기능</a:t>
            </a:r>
            <a:endParaRPr lang="en-US" altLang="ko-KR" sz="200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pic>
        <p:nvPicPr>
          <p:cNvPr id="5154" name="Picture 34" descr="Firebase Cloud Messaging | Gửi thông báo trên nhiều nền tảng">
            <a:extLst>
              <a:ext uri="{FF2B5EF4-FFF2-40B4-BE49-F238E27FC236}">
                <a16:creationId xmlns:a16="http://schemas.microsoft.com/office/drawing/2014/main" id="{E4D9289F-0530-4DBA-2148-3157DF4DC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784" y="4521659"/>
            <a:ext cx="576000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5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ADB2-5B8D-55C7-638A-0E3670CDA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2DCF4-E34F-8207-67BF-82AB9648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시스템 구성도</a:t>
            </a: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2DBDB139-683D-2DBF-0BF6-12F1DB27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14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pic>
        <p:nvPicPr>
          <p:cNvPr id="6" name="그림 5" descr="텍스트, 도표, 평면도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13BD81-DF7D-18DC-A926-D8BBEEB71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99"/>
          <a:stretch>
            <a:fillRect/>
          </a:stretch>
        </p:blipFill>
        <p:spPr>
          <a:xfrm>
            <a:off x="325320" y="1196752"/>
            <a:ext cx="8493360" cy="4464496"/>
          </a:xfrm>
          <a:prstGeom prst="rect">
            <a:avLst/>
          </a:prstGeom>
          <a:ln w="76200">
            <a:solidFill>
              <a:srgbClr val="7ECADC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167994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79806-1889-4624-6147-D0A291BB0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2AF4B46-8101-5E3A-61BB-0684975E88FE}"/>
              </a:ext>
            </a:extLst>
          </p:cNvPr>
          <p:cNvGrpSpPr/>
          <p:nvPr/>
        </p:nvGrpSpPr>
        <p:grpSpPr>
          <a:xfrm>
            <a:off x="4384851" y="2492896"/>
            <a:ext cx="3737102" cy="919163"/>
            <a:chOff x="4312843" y="1727856"/>
            <a:chExt cx="3737102" cy="919163"/>
          </a:xfrm>
        </p:grpSpPr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583BC111-CF49-58D1-D97E-D3E379A771DE}"/>
                </a:ext>
              </a:extLst>
            </p:cNvPr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CB98B5B7-3F32-3329-92A0-A64FA79A9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633" y="1727856"/>
              <a:ext cx="280831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개발 일정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0B7B479-27B0-52B8-9C92-3B7363D17CFB}"/>
                </a:ext>
              </a:extLst>
            </p:cNvPr>
            <p:cNvSpPr/>
            <p:nvPr/>
          </p:nvSpPr>
          <p:spPr>
            <a:xfrm>
              <a:off x="5292080" y="2273723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단계별 개발 계획 및 일정 제시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AAC42F3C-7EA6-F941-E3FA-4DC4F4E9DE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843" y="1895049"/>
              <a:ext cx="546945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6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굴림" pitchFamily="50" charset="-127"/>
                </a:rPr>
                <a:t>VI</a:t>
              </a:r>
              <a:endParaRPr kumimoji="1" lang="ko-KR" altLang="ko-KR" sz="26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굴림" pitchFamily="50" charset="-127"/>
              </a:endParaRPr>
            </a:p>
          </p:txBody>
        </p:sp>
      </p:grpSp>
      <p:sp>
        <p:nvSpPr>
          <p:cNvPr id="3" name="슬라이드 번호 개체 틀 8">
            <a:extLst>
              <a:ext uri="{FF2B5EF4-FFF2-40B4-BE49-F238E27FC236}">
                <a16:creationId xmlns:a16="http://schemas.microsoft.com/office/drawing/2014/main" id="{27357AA5-14E1-054B-AA9E-B99CC35ABF9A}"/>
              </a:ext>
            </a:extLst>
          </p:cNvPr>
          <p:cNvSpPr txBox="1">
            <a:spLocks/>
          </p:cNvSpPr>
          <p:nvPr/>
        </p:nvSpPr>
        <p:spPr>
          <a:xfrm>
            <a:off x="107504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15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436AA0E-4D83-FA46-ADA8-AAFA157E811D}"/>
              </a:ext>
            </a:extLst>
          </p:cNvPr>
          <p:cNvGrpSpPr/>
          <p:nvPr/>
        </p:nvGrpSpPr>
        <p:grpSpPr>
          <a:xfrm>
            <a:off x="4384852" y="3623538"/>
            <a:ext cx="3737101" cy="919163"/>
            <a:chOff x="4312844" y="1727856"/>
            <a:chExt cx="3737101" cy="919163"/>
          </a:xfrm>
        </p:grpSpPr>
        <p:sp>
          <p:nvSpPr>
            <p:cNvPr id="4" name="육각형 3">
              <a:extLst>
                <a:ext uri="{FF2B5EF4-FFF2-40B4-BE49-F238E27FC236}">
                  <a16:creationId xmlns:a16="http://schemas.microsoft.com/office/drawing/2014/main" id="{6D67B3F1-74E2-7BD6-7F31-E308C565DB29}"/>
                </a:ext>
              </a:extLst>
            </p:cNvPr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6C467C28-19A5-E513-AB56-5E95974D7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633" y="1727856"/>
              <a:ext cx="280831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3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팀원별</a:t>
              </a: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 역할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01FE2E-48B4-CB86-7697-08ED731EE471}"/>
                </a:ext>
              </a:extLst>
            </p:cNvPr>
            <p:cNvSpPr/>
            <p:nvPr/>
          </p:nvSpPr>
          <p:spPr>
            <a:xfrm>
              <a:off x="5292080" y="2273723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역할 분담과 책임 구체화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13" name="Text Box 4">
              <a:extLst>
                <a:ext uri="{FF2B5EF4-FFF2-40B4-BE49-F238E27FC236}">
                  <a16:creationId xmlns:a16="http://schemas.microsoft.com/office/drawing/2014/main" id="{2E171C00-0E7B-8709-A7D6-DB4B54F73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844" y="1895049"/>
              <a:ext cx="6543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6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굴림" pitchFamily="50" charset="-127"/>
                </a:rPr>
                <a:t>VII</a:t>
              </a:r>
              <a:endParaRPr kumimoji="1" lang="ko-KR" altLang="ko-KR" sz="26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358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7820A-E50D-5430-5C88-BDD0A55EF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2ADBD-BC6F-AF83-E229-C33DD68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개발 일정</a:t>
            </a:r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80FC7931-6250-C45A-9DF9-8E054CC7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55" y="1268760"/>
            <a:ext cx="7772088" cy="48816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1~4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조사 및 </a:t>
            </a:r>
            <a:r>
              <a:rPr lang="ko-KR" altLang="en-US" sz="24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설계</a:t>
            </a:r>
            <a:endParaRPr lang="en-US" altLang="ko-KR" sz="2400" i="0" dirty="0">
              <a:solidFill>
                <a:schemeClr val="accent6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5~6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sz="24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UI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기본 틀 완성 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+ </a:t>
            </a:r>
            <a:r>
              <a:rPr lang="en-US" altLang="ko-KR" sz="24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API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게이트웨이 구축</a:t>
            </a: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7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Rasa </a:t>
            </a:r>
            <a:r>
              <a:rPr lang="en-US" altLang="ko-KR" sz="24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Core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초기화</a:t>
            </a: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8~9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sz="24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DB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연동 및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문서 </a:t>
            </a:r>
            <a:r>
              <a:rPr lang="ko-KR" altLang="en-US" sz="24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검색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기능</a:t>
            </a: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10~11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sz="24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LLM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Fallback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적용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, </a:t>
            </a:r>
            <a:r>
              <a:rPr lang="ko-KR" altLang="en-US" sz="24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외부 </a:t>
            </a:r>
            <a:r>
              <a:rPr lang="en-US" altLang="ko-KR" sz="24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API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연동</a:t>
            </a: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12~13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en-US" altLang="ko-KR" sz="24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Custom Action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고도화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, </a:t>
            </a:r>
            <a:r>
              <a:rPr lang="ko-KR" altLang="en-US" sz="24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알림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기능 구현</a:t>
            </a: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14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통합 </a:t>
            </a:r>
            <a:r>
              <a:rPr lang="ko-KR" altLang="en-US" sz="24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테스트</a:t>
            </a:r>
            <a:endParaRPr lang="en-US" altLang="ko-KR" sz="2400" i="0" dirty="0">
              <a:solidFill>
                <a:schemeClr val="accent6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15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주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: </a:t>
            </a:r>
            <a:r>
              <a:rPr lang="ko-KR" altLang="en-US" sz="24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발표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</a:t>
            </a: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&amp; </a:t>
            </a:r>
            <a:r>
              <a:rPr lang="ko-KR" altLang="en-US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문서화</a:t>
            </a:r>
            <a:endParaRPr lang="en-US" altLang="ko-KR" sz="2400" i="0" dirty="0">
              <a:solidFill>
                <a:schemeClr val="tx1">
                  <a:lumMod val="75000"/>
                  <a:lumOff val="2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039691EA-59D8-69DA-B5F2-D46DC58A8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16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70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7B607-9982-5F12-2D59-4C6BB122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68A89-A1E6-4652-C843-7D26EE32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팀원별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 역할</a:t>
            </a: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63634AFB-F58B-5382-B31B-30BB30CA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17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4A9DB148-8724-32EB-8397-8152C875D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22" y="1932782"/>
            <a:ext cx="1152000" cy="115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View on-daa's full-sized avatar">
            <a:extLst>
              <a:ext uri="{FF2B5EF4-FFF2-40B4-BE49-F238E27FC236}">
                <a16:creationId xmlns:a16="http://schemas.microsoft.com/office/drawing/2014/main" id="{7946B05A-BCC1-EAC8-FB3E-BA3EAB275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166" y="1932782"/>
            <a:ext cx="1152000" cy="115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View HyeonSeong02's full-sized avatar">
            <a:extLst>
              <a:ext uri="{FF2B5EF4-FFF2-40B4-BE49-F238E27FC236}">
                <a16:creationId xmlns:a16="http://schemas.microsoft.com/office/drawing/2014/main" id="{AAE96192-0F6C-B87B-1F4E-58A3DE1C2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10" y="1932782"/>
            <a:ext cx="1152000" cy="1152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4E67C5-1C0F-E654-D252-A18F9C92EA2C}"/>
              </a:ext>
            </a:extLst>
          </p:cNvPr>
          <p:cNvSpPr txBox="1"/>
          <p:nvPr/>
        </p:nvSpPr>
        <p:spPr>
          <a:xfrm>
            <a:off x="1361694" y="3244334"/>
            <a:ext cx="133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김희영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22ADE7-8A6E-0729-6D18-1B0B4B892174}"/>
              </a:ext>
            </a:extLst>
          </p:cNvPr>
          <p:cNvSpPr txBox="1"/>
          <p:nvPr/>
        </p:nvSpPr>
        <p:spPr>
          <a:xfrm>
            <a:off x="3847838" y="3244334"/>
            <a:ext cx="133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이창석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6B397-2E64-1B76-3E69-10D44D2D4A14}"/>
              </a:ext>
            </a:extLst>
          </p:cNvPr>
          <p:cNvSpPr txBox="1"/>
          <p:nvPr/>
        </p:nvSpPr>
        <p:spPr>
          <a:xfrm>
            <a:off x="6333982" y="3244334"/>
            <a:ext cx="1332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임현성</a:t>
            </a:r>
            <a:endParaRPr lang="ko-KR" altLang="en-US" sz="1800" b="0" dirty="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ECC4E9-9DA2-5356-5E03-6EBDF7BCC134}"/>
              </a:ext>
            </a:extLst>
          </p:cNvPr>
          <p:cNvSpPr txBox="1"/>
          <p:nvPr/>
        </p:nvSpPr>
        <p:spPr>
          <a:xfrm>
            <a:off x="996212" y="3724450"/>
            <a:ext cx="20636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0" dirty="0">
                <a:solidFill>
                  <a:schemeClr val="accent4"/>
                </a:solidFill>
                <a:latin typeface="페이퍼로지 7 Bold" pitchFamily="2" charset="-127"/>
                <a:ea typeface="페이퍼로지 7 Bold" pitchFamily="2" charset="-127"/>
              </a:rPr>
              <a:t>코어</a:t>
            </a:r>
            <a:r>
              <a:rPr lang="en-US" altLang="ko-KR" sz="2000" b="0" dirty="0">
                <a:solidFill>
                  <a:schemeClr val="accent4"/>
                </a:solidFill>
                <a:latin typeface="페이퍼로지 7 Bold" pitchFamily="2" charset="-127"/>
                <a:ea typeface="페이퍼로지 7 Bold" pitchFamily="2" charset="-127"/>
              </a:rPr>
              <a:t>·</a:t>
            </a:r>
            <a:r>
              <a:rPr lang="ko-KR" altLang="en-US" sz="2000" b="0" dirty="0">
                <a:solidFill>
                  <a:schemeClr val="accent4"/>
                </a:solidFill>
                <a:latin typeface="페이퍼로지 7 Bold" pitchFamily="2" charset="-127"/>
                <a:ea typeface="페이퍼로지 7 Bold" pitchFamily="2" charset="-127"/>
              </a:rPr>
              <a:t>모델 구축</a:t>
            </a:r>
            <a:endParaRPr lang="en-US" altLang="ko-KR" sz="2000" b="0" dirty="0">
              <a:solidFill>
                <a:schemeClr val="accent4"/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AI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&amp; 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챗봇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 엔진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학습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튜닝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, LLM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연동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Python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관련 작업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068E0B-8354-7C49-FE5E-5720F0D27995}"/>
              </a:ext>
            </a:extLst>
          </p:cNvPr>
          <p:cNvSpPr txBox="1"/>
          <p:nvPr/>
        </p:nvSpPr>
        <p:spPr>
          <a:xfrm>
            <a:off x="3482356" y="3724450"/>
            <a:ext cx="20636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0" dirty="0">
                <a:solidFill>
                  <a:schemeClr val="accent6"/>
                </a:solidFill>
                <a:latin typeface="페이퍼로지 7 Bold" pitchFamily="2" charset="-127"/>
                <a:ea typeface="페이퍼로지 7 Bold" pitchFamily="2" charset="-127"/>
              </a:rPr>
              <a:t>인터페이스</a:t>
            </a:r>
            <a:endParaRPr lang="en-US" altLang="ko-KR" sz="2000" b="0" dirty="0">
              <a:solidFill>
                <a:schemeClr val="accent6"/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UI / UX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개발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게이트웨이 작업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API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및 보조 기술 연결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B96C7-63BD-30CE-EACE-4C1A5161E13F}"/>
              </a:ext>
            </a:extLst>
          </p:cNvPr>
          <p:cNvSpPr txBox="1"/>
          <p:nvPr/>
        </p:nvSpPr>
        <p:spPr>
          <a:xfrm>
            <a:off x="5968500" y="3724450"/>
            <a:ext cx="206362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0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데이터 </a:t>
            </a:r>
            <a:r>
              <a:rPr lang="en-US" altLang="ko-KR" sz="2000" b="0" dirty="0">
                <a:solidFill>
                  <a:schemeClr val="accent1"/>
                </a:solidFill>
                <a:latin typeface="페이퍼로지 7 Bold" pitchFamily="2" charset="-127"/>
                <a:ea typeface="페이퍼로지 7 Bold" pitchFamily="2" charset="-127"/>
              </a:rPr>
              <a:t>&amp; DB</a:t>
            </a:r>
            <a:endParaRPr lang="en-US" altLang="ko-KR" sz="2000" b="0" dirty="0">
              <a:solidFill>
                <a:schemeClr val="accent1"/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DB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스키마 설정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데이터 수집 및 적재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algn="ctr"/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rPr>
              <a:t>시스템 최적화 등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페이퍼로지 5 Medium" pitchFamily="2" charset="-127"/>
              <a:ea typeface="페이퍼로지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63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페이퍼로지 9 Black" pitchFamily="2" charset="-127"/>
                <a:ea typeface="페이퍼로지 9 Black" pitchFamily="2" charset="-127"/>
              </a:rPr>
              <a:t>THANK </a:t>
            </a:r>
            <a:r>
              <a:rPr lang="en-US" altLang="ko-KR" dirty="0">
                <a:solidFill>
                  <a:schemeClr val="accent5"/>
                </a:solidFill>
                <a:latin typeface="페이퍼로지 9 Black" pitchFamily="2" charset="-127"/>
                <a:ea typeface="페이퍼로지 9 Black" pitchFamily="2" charset="-127"/>
              </a:rPr>
              <a:t>YOU</a:t>
            </a:r>
            <a:endParaRPr lang="ko-KR" altLang="en-US" dirty="0">
              <a:solidFill>
                <a:schemeClr val="accent5"/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245826" y="6237312"/>
            <a:ext cx="1347606" cy="348343"/>
            <a:chOff x="5427663" y="6156959"/>
            <a:chExt cx="1347606" cy="348343"/>
          </a:xfrm>
        </p:grpSpPr>
        <p:grpSp>
          <p:nvGrpSpPr>
            <p:cNvPr id="30" name="그룹 29"/>
            <p:cNvGrpSpPr/>
            <p:nvPr/>
          </p:nvGrpSpPr>
          <p:grpSpPr>
            <a:xfrm>
              <a:off x="5427663" y="6166383"/>
              <a:ext cx="1335600" cy="338400"/>
              <a:chOff x="5427663" y="5711825"/>
              <a:chExt cx="1335600" cy="338400"/>
            </a:xfrm>
          </p:grpSpPr>
          <p:sp>
            <p:nvSpPr>
              <p:cNvPr id="3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5429245" y="5711825"/>
                <a:ext cx="1332435" cy="338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5"/>
              <p:cNvSpPr>
                <a:spLocks/>
              </p:cNvSpPr>
              <p:nvPr/>
            </p:nvSpPr>
            <p:spPr bwMode="auto">
              <a:xfrm>
                <a:off x="5628635" y="5887235"/>
                <a:ext cx="85453" cy="130393"/>
              </a:xfrm>
              <a:custGeom>
                <a:avLst/>
                <a:gdLst>
                  <a:gd name="T0" fmla="*/ 83 w 83"/>
                  <a:gd name="T1" fmla="*/ 90 h 130"/>
                  <a:gd name="T2" fmla="*/ 79 w 83"/>
                  <a:gd name="T3" fmla="*/ 108 h 130"/>
                  <a:gd name="T4" fmla="*/ 69 w 83"/>
                  <a:gd name="T5" fmla="*/ 120 h 130"/>
                  <a:gd name="T6" fmla="*/ 54 w 83"/>
                  <a:gd name="T7" fmla="*/ 128 h 130"/>
                  <a:gd name="T8" fmla="*/ 36 w 83"/>
                  <a:gd name="T9" fmla="*/ 130 h 130"/>
                  <a:gd name="T10" fmla="*/ 24 w 83"/>
                  <a:gd name="T11" fmla="*/ 129 h 130"/>
                  <a:gd name="T12" fmla="*/ 14 w 83"/>
                  <a:gd name="T13" fmla="*/ 127 h 130"/>
                  <a:gd name="T14" fmla="*/ 7 w 83"/>
                  <a:gd name="T15" fmla="*/ 124 h 130"/>
                  <a:gd name="T16" fmla="*/ 3 w 83"/>
                  <a:gd name="T17" fmla="*/ 121 h 130"/>
                  <a:gd name="T18" fmla="*/ 1 w 83"/>
                  <a:gd name="T19" fmla="*/ 117 h 130"/>
                  <a:gd name="T20" fmla="*/ 0 w 83"/>
                  <a:gd name="T21" fmla="*/ 110 h 130"/>
                  <a:gd name="T22" fmla="*/ 0 w 83"/>
                  <a:gd name="T23" fmla="*/ 105 h 130"/>
                  <a:gd name="T24" fmla="*/ 1 w 83"/>
                  <a:gd name="T25" fmla="*/ 102 h 130"/>
                  <a:gd name="T26" fmla="*/ 2 w 83"/>
                  <a:gd name="T27" fmla="*/ 100 h 130"/>
                  <a:gd name="T28" fmla="*/ 4 w 83"/>
                  <a:gd name="T29" fmla="*/ 99 h 130"/>
                  <a:gd name="T30" fmla="*/ 8 w 83"/>
                  <a:gd name="T31" fmla="*/ 101 h 130"/>
                  <a:gd name="T32" fmla="*/ 14 w 83"/>
                  <a:gd name="T33" fmla="*/ 105 h 130"/>
                  <a:gd name="T34" fmla="*/ 24 w 83"/>
                  <a:gd name="T35" fmla="*/ 108 h 130"/>
                  <a:gd name="T36" fmla="*/ 36 w 83"/>
                  <a:gd name="T37" fmla="*/ 110 h 130"/>
                  <a:gd name="T38" fmla="*/ 45 w 83"/>
                  <a:gd name="T39" fmla="*/ 109 h 130"/>
                  <a:gd name="T40" fmla="*/ 51 w 83"/>
                  <a:gd name="T41" fmla="*/ 105 h 130"/>
                  <a:gd name="T42" fmla="*/ 55 w 83"/>
                  <a:gd name="T43" fmla="*/ 100 h 130"/>
                  <a:gd name="T44" fmla="*/ 56 w 83"/>
                  <a:gd name="T45" fmla="*/ 94 h 130"/>
                  <a:gd name="T46" fmla="*/ 54 w 83"/>
                  <a:gd name="T47" fmla="*/ 86 h 130"/>
                  <a:gd name="T48" fmla="*/ 48 w 83"/>
                  <a:gd name="T49" fmla="*/ 81 h 130"/>
                  <a:gd name="T50" fmla="*/ 39 w 83"/>
                  <a:gd name="T51" fmla="*/ 76 h 130"/>
                  <a:gd name="T52" fmla="*/ 29 w 83"/>
                  <a:gd name="T53" fmla="*/ 72 h 130"/>
                  <a:gd name="T54" fmla="*/ 19 w 83"/>
                  <a:gd name="T55" fmla="*/ 66 h 130"/>
                  <a:gd name="T56" fmla="*/ 11 w 83"/>
                  <a:gd name="T57" fmla="*/ 59 h 130"/>
                  <a:gd name="T58" fmla="*/ 5 w 83"/>
                  <a:gd name="T59" fmla="*/ 50 h 130"/>
                  <a:gd name="T60" fmla="*/ 2 w 83"/>
                  <a:gd name="T61" fmla="*/ 36 h 130"/>
                  <a:gd name="T62" fmla="*/ 6 w 83"/>
                  <a:gd name="T63" fmla="*/ 20 h 130"/>
                  <a:gd name="T64" fmla="*/ 15 w 83"/>
                  <a:gd name="T65" fmla="*/ 9 h 130"/>
                  <a:gd name="T66" fmla="*/ 28 w 83"/>
                  <a:gd name="T67" fmla="*/ 2 h 130"/>
                  <a:gd name="T68" fmla="*/ 45 w 83"/>
                  <a:gd name="T69" fmla="*/ 0 h 130"/>
                  <a:gd name="T70" fmla="*/ 54 w 83"/>
                  <a:gd name="T71" fmla="*/ 0 h 130"/>
                  <a:gd name="T72" fmla="*/ 62 w 83"/>
                  <a:gd name="T73" fmla="*/ 2 h 130"/>
                  <a:gd name="T74" fmla="*/ 69 w 83"/>
                  <a:gd name="T75" fmla="*/ 5 h 130"/>
                  <a:gd name="T76" fmla="*/ 73 w 83"/>
                  <a:gd name="T77" fmla="*/ 7 h 130"/>
                  <a:gd name="T78" fmla="*/ 75 w 83"/>
                  <a:gd name="T79" fmla="*/ 9 h 130"/>
                  <a:gd name="T80" fmla="*/ 75 w 83"/>
                  <a:gd name="T81" fmla="*/ 11 h 130"/>
                  <a:gd name="T82" fmla="*/ 75 w 83"/>
                  <a:gd name="T83" fmla="*/ 13 h 130"/>
                  <a:gd name="T84" fmla="*/ 76 w 83"/>
                  <a:gd name="T85" fmla="*/ 18 h 130"/>
                  <a:gd name="T86" fmla="*/ 75 w 83"/>
                  <a:gd name="T87" fmla="*/ 22 h 130"/>
                  <a:gd name="T88" fmla="*/ 75 w 83"/>
                  <a:gd name="T89" fmla="*/ 26 h 130"/>
                  <a:gd name="T90" fmla="*/ 74 w 83"/>
                  <a:gd name="T91" fmla="*/ 28 h 130"/>
                  <a:gd name="T92" fmla="*/ 72 w 83"/>
                  <a:gd name="T93" fmla="*/ 28 h 130"/>
                  <a:gd name="T94" fmla="*/ 69 w 83"/>
                  <a:gd name="T95" fmla="*/ 27 h 130"/>
                  <a:gd name="T96" fmla="*/ 63 w 83"/>
                  <a:gd name="T97" fmla="*/ 24 h 130"/>
                  <a:gd name="T98" fmla="*/ 55 w 83"/>
                  <a:gd name="T99" fmla="*/ 21 h 130"/>
                  <a:gd name="T100" fmla="*/ 45 w 83"/>
                  <a:gd name="T101" fmla="*/ 20 h 130"/>
                  <a:gd name="T102" fmla="*/ 38 w 83"/>
                  <a:gd name="T103" fmla="*/ 21 h 130"/>
                  <a:gd name="T104" fmla="*/ 33 w 83"/>
                  <a:gd name="T105" fmla="*/ 23 h 130"/>
                  <a:gd name="T106" fmla="*/ 30 w 83"/>
                  <a:gd name="T107" fmla="*/ 28 h 130"/>
                  <a:gd name="T108" fmla="*/ 28 w 83"/>
                  <a:gd name="T109" fmla="*/ 33 h 130"/>
                  <a:gd name="T110" fmla="*/ 31 w 83"/>
                  <a:gd name="T111" fmla="*/ 40 h 130"/>
                  <a:gd name="T112" fmla="*/ 37 w 83"/>
                  <a:gd name="T113" fmla="*/ 46 h 130"/>
                  <a:gd name="T114" fmla="*/ 46 w 83"/>
                  <a:gd name="T115" fmla="*/ 50 h 130"/>
                  <a:gd name="T116" fmla="*/ 56 w 83"/>
                  <a:gd name="T117" fmla="*/ 55 h 130"/>
                  <a:gd name="T118" fmla="*/ 66 w 83"/>
                  <a:gd name="T119" fmla="*/ 60 h 130"/>
                  <a:gd name="T120" fmla="*/ 74 w 83"/>
                  <a:gd name="T121" fmla="*/ 67 h 130"/>
                  <a:gd name="T122" fmla="*/ 81 w 83"/>
                  <a:gd name="T123" fmla="*/ 77 h 130"/>
                  <a:gd name="T124" fmla="*/ 83 w 83"/>
                  <a:gd name="T125" fmla="*/ 9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83" h="130">
                    <a:moveTo>
                      <a:pt x="83" y="90"/>
                    </a:moveTo>
                    <a:cubicBezTo>
                      <a:pt x="83" y="97"/>
                      <a:pt x="82" y="103"/>
                      <a:pt x="79" y="108"/>
                    </a:cubicBezTo>
                    <a:cubicBezTo>
                      <a:pt x="77" y="113"/>
                      <a:pt x="73" y="117"/>
                      <a:pt x="69" y="120"/>
                    </a:cubicBezTo>
                    <a:cubicBezTo>
                      <a:pt x="65" y="124"/>
                      <a:pt x="60" y="126"/>
                      <a:pt x="54" y="128"/>
                    </a:cubicBezTo>
                    <a:cubicBezTo>
                      <a:pt x="49" y="130"/>
                      <a:pt x="42" y="130"/>
                      <a:pt x="36" y="130"/>
                    </a:cubicBezTo>
                    <a:cubicBezTo>
                      <a:pt x="32" y="130"/>
                      <a:pt x="28" y="130"/>
                      <a:pt x="24" y="129"/>
                    </a:cubicBezTo>
                    <a:cubicBezTo>
                      <a:pt x="20" y="129"/>
                      <a:pt x="17" y="128"/>
                      <a:pt x="14" y="127"/>
                    </a:cubicBezTo>
                    <a:cubicBezTo>
                      <a:pt x="11" y="126"/>
                      <a:pt x="9" y="125"/>
                      <a:pt x="7" y="124"/>
                    </a:cubicBezTo>
                    <a:cubicBezTo>
                      <a:pt x="5" y="122"/>
                      <a:pt x="3" y="121"/>
                      <a:pt x="3" y="121"/>
                    </a:cubicBezTo>
                    <a:cubicBezTo>
                      <a:pt x="2" y="120"/>
                      <a:pt x="1" y="119"/>
                      <a:pt x="1" y="117"/>
                    </a:cubicBezTo>
                    <a:cubicBezTo>
                      <a:pt x="0" y="115"/>
                      <a:pt x="0" y="113"/>
                      <a:pt x="0" y="110"/>
                    </a:cubicBezTo>
                    <a:cubicBezTo>
                      <a:pt x="0" y="108"/>
                      <a:pt x="0" y="106"/>
                      <a:pt x="0" y="105"/>
                    </a:cubicBezTo>
                    <a:cubicBezTo>
                      <a:pt x="1" y="104"/>
                      <a:pt x="1" y="103"/>
                      <a:pt x="1" y="102"/>
                    </a:cubicBezTo>
                    <a:cubicBezTo>
                      <a:pt x="1" y="101"/>
                      <a:pt x="2" y="100"/>
                      <a:pt x="2" y="100"/>
                    </a:cubicBezTo>
                    <a:cubicBezTo>
                      <a:pt x="3" y="100"/>
                      <a:pt x="3" y="99"/>
                      <a:pt x="4" y="99"/>
                    </a:cubicBezTo>
                    <a:cubicBezTo>
                      <a:pt x="5" y="99"/>
                      <a:pt x="6" y="100"/>
                      <a:pt x="8" y="101"/>
                    </a:cubicBezTo>
                    <a:cubicBezTo>
                      <a:pt x="9" y="102"/>
                      <a:pt x="12" y="103"/>
                      <a:pt x="14" y="105"/>
                    </a:cubicBezTo>
                    <a:cubicBezTo>
                      <a:pt x="17" y="106"/>
                      <a:pt x="20" y="107"/>
                      <a:pt x="24" y="108"/>
                    </a:cubicBezTo>
                    <a:cubicBezTo>
                      <a:pt x="27" y="109"/>
                      <a:pt x="31" y="110"/>
                      <a:pt x="36" y="110"/>
                    </a:cubicBezTo>
                    <a:cubicBezTo>
                      <a:pt x="39" y="110"/>
                      <a:pt x="42" y="109"/>
                      <a:pt x="45" y="109"/>
                    </a:cubicBezTo>
                    <a:cubicBezTo>
                      <a:pt x="47" y="108"/>
                      <a:pt x="49" y="107"/>
                      <a:pt x="51" y="105"/>
                    </a:cubicBezTo>
                    <a:cubicBezTo>
                      <a:pt x="53" y="104"/>
                      <a:pt x="54" y="102"/>
                      <a:pt x="55" y="100"/>
                    </a:cubicBezTo>
                    <a:cubicBezTo>
                      <a:pt x="56" y="98"/>
                      <a:pt x="56" y="96"/>
                      <a:pt x="56" y="94"/>
                    </a:cubicBezTo>
                    <a:cubicBezTo>
                      <a:pt x="56" y="91"/>
                      <a:pt x="55" y="88"/>
                      <a:pt x="54" y="86"/>
                    </a:cubicBezTo>
                    <a:cubicBezTo>
                      <a:pt x="52" y="84"/>
                      <a:pt x="50" y="82"/>
                      <a:pt x="48" y="81"/>
                    </a:cubicBezTo>
                    <a:cubicBezTo>
                      <a:pt x="45" y="79"/>
                      <a:pt x="42" y="78"/>
                      <a:pt x="39" y="76"/>
                    </a:cubicBezTo>
                    <a:cubicBezTo>
                      <a:pt x="36" y="75"/>
                      <a:pt x="33" y="73"/>
                      <a:pt x="29" y="72"/>
                    </a:cubicBezTo>
                    <a:cubicBezTo>
                      <a:pt x="26" y="70"/>
                      <a:pt x="23" y="68"/>
                      <a:pt x="19" y="66"/>
                    </a:cubicBezTo>
                    <a:cubicBezTo>
                      <a:pt x="16" y="65"/>
                      <a:pt x="13" y="62"/>
                      <a:pt x="11" y="59"/>
                    </a:cubicBezTo>
                    <a:cubicBezTo>
                      <a:pt x="8" y="57"/>
                      <a:pt x="6" y="53"/>
                      <a:pt x="5" y="50"/>
                    </a:cubicBezTo>
                    <a:cubicBezTo>
                      <a:pt x="3" y="46"/>
                      <a:pt x="2" y="41"/>
                      <a:pt x="2" y="36"/>
                    </a:cubicBezTo>
                    <a:cubicBezTo>
                      <a:pt x="2" y="30"/>
                      <a:pt x="3" y="25"/>
                      <a:pt x="6" y="20"/>
                    </a:cubicBezTo>
                    <a:cubicBezTo>
                      <a:pt x="8" y="15"/>
                      <a:pt x="11" y="12"/>
                      <a:pt x="15" y="9"/>
                    </a:cubicBezTo>
                    <a:cubicBezTo>
                      <a:pt x="19" y="6"/>
                      <a:pt x="23" y="3"/>
                      <a:pt x="28" y="2"/>
                    </a:cubicBezTo>
                    <a:cubicBezTo>
                      <a:pt x="34" y="0"/>
                      <a:pt x="39" y="0"/>
                      <a:pt x="45" y="0"/>
                    </a:cubicBezTo>
                    <a:cubicBezTo>
                      <a:pt x="48" y="0"/>
                      <a:pt x="51" y="0"/>
                      <a:pt x="54" y="0"/>
                    </a:cubicBezTo>
                    <a:cubicBezTo>
                      <a:pt x="57" y="1"/>
                      <a:pt x="60" y="1"/>
                      <a:pt x="62" y="2"/>
                    </a:cubicBezTo>
                    <a:cubicBezTo>
                      <a:pt x="65" y="3"/>
                      <a:pt x="67" y="4"/>
                      <a:pt x="69" y="5"/>
                    </a:cubicBezTo>
                    <a:cubicBezTo>
                      <a:pt x="71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9"/>
                    </a:cubicBezTo>
                    <a:cubicBezTo>
                      <a:pt x="75" y="9"/>
                      <a:pt x="75" y="10"/>
                      <a:pt x="75" y="11"/>
                    </a:cubicBezTo>
                    <a:cubicBezTo>
                      <a:pt x="75" y="11"/>
                      <a:pt x="75" y="12"/>
                      <a:pt x="75" y="13"/>
                    </a:cubicBezTo>
                    <a:cubicBezTo>
                      <a:pt x="76" y="15"/>
                      <a:pt x="76" y="16"/>
                      <a:pt x="76" y="18"/>
                    </a:cubicBezTo>
                    <a:cubicBezTo>
                      <a:pt x="76" y="20"/>
                      <a:pt x="76" y="21"/>
                      <a:pt x="75" y="22"/>
                    </a:cubicBezTo>
                    <a:cubicBezTo>
                      <a:pt x="75" y="24"/>
                      <a:pt x="75" y="25"/>
                      <a:pt x="75" y="26"/>
                    </a:cubicBezTo>
                    <a:cubicBezTo>
                      <a:pt x="75" y="27"/>
                      <a:pt x="74" y="27"/>
                      <a:pt x="74" y="28"/>
                    </a:cubicBezTo>
                    <a:cubicBezTo>
                      <a:pt x="74" y="28"/>
                      <a:pt x="73" y="28"/>
                      <a:pt x="72" y="28"/>
                    </a:cubicBezTo>
                    <a:cubicBezTo>
                      <a:pt x="72" y="28"/>
                      <a:pt x="70" y="28"/>
                      <a:pt x="69" y="27"/>
                    </a:cubicBezTo>
                    <a:cubicBezTo>
                      <a:pt x="67" y="26"/>
                      <a:pt x="65" y="25"/>
                      <a:pt x="63" y="24"/>
                    </a:cubicBezTo>
                    <a:cubicBezTo>
                      <a:pt x="61" y="23"/>
                      <a:pt x="58" y="22"/>
                      <a:pt x="55" y="21"/>
                    </a:cubicBezTo>
                    <a:cubicBezTo>
                      <a:pt x="52" y="20"/>
                      <a:pt x="49" y="20"/>
                      <a:pt x="45" y="20"/>
                    </a:cubicBezTo>
                    <a:cubicBezTo>
                      <a:pt x="42" y="20"/>
                      <a:pt x="40" y="20"/>
                      <a:pt x="38" y="21"/>
                    </a:cubicBezTo>
                    <a:cubicBezTo>
                      <a:pt x="36" y="21"/>
                      <a:pt x="34" y="22"/>
                      <a:pt x="33" y="23"/>
                    </a:cubicBezTo>
                    <a:cubicBezTo>
                      <a:pt x="31" y="25"/>
                      <a:pt x="30" y="26"/>
                      <a:pt x="30" y="28"/>
                    </a:cubicBezTo>
                    <a:cubicBezTo>
                      <a:pt x="29" y="29"/>
                      <a:pt x="28" y="31"/>
                      <a:pt x="28" y="33"/>
                    </a:cubicBezTo>
                    <a:cubicBezTo>
                      <a:pt x="28" y="36"/>
                      <a:pt x="29" y="38"/>
                      <a:pt x="31" y="40"/>
                    </a:cubicBezTo>
                    <a:cubicBezTo>
                      <a:pt x="32" y="42"/>
                      <a:pt x="34" y="44"/>
                      <a:pt x="37" y="46"/>
                    </a:cubicBezTo>
                    <a:cubicBezTo>
                      <a:pt x="40" y="47"/>
                      <a:pt x="42" y="49"/>
                      <a:pt x="46" y="50"/>
                    </a:cubicBezTo>
                    <a:cubicBezTo>
                      <a:pt x="49" y="52"/>
                      <a:pt x="52" y="53"/>
                      <a:pt x="56" y="55"/>
                    </a:cubicBezTo>
                    <a:cubicBezTo>
                      <a:pt x="59" y="56"/>
                      <a:pt x="62" y="58"/>
                      <a:pt x="66" y="60"/>
                    </a:cubicBezTo>
                    <a:cubicBezTo>
                      <a:pt x="69" y="62"/>
                      <a:pt x="72" y="65"/>
                      <a:pt x="74" y="67"/>
                    </a:cubicBezTo>
                    <a:cubicBezTo>
                      <a:pt x="77" y="70"/>
                      <a:pt x="79" y="73"/>
                      <a:pt x="81" y="77"/>
                    </a:cubicBezTo>
                    <a:cubicBezTo>
                      <a:pt x="82" y="81"/>
                      <a:pt x="83" y="85"/>
                      <a:pt x="83" y="90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6"/>
              <p:cNvSpPr>
                <a:spLocks/>
              </p:cNvSpPr>
              <p:nvPr/>
            </p:nvSpPr>
            <p:spPr bwMode="auto">
              <a:xfrm>
                <a:off x="5726748" y="5879473"/>
                <a:ext cx="26902" cy="138155"/>
              </a:xfrm>
              <a:custGeom>
                <a:avLst/>
                <a:gdLst>
                  <a:gd name="T0" fmla="*/ 25 w 25"/>
                  <a:gd name="T1" fmla="*/ 133 h 137"/>
                  <a:gd name="T2" fmla="*/ 24 w 25"/>
                  <a:gd name="T3" fmla="*/ 135 h 137"/>
                  <a:gd name="T4" fmla="*/ 22 w 25"/>
                  <a:gd name="T5" fmla="*/ 136 h 137"/>
                  <a:gd name="T6" fmla="*/ 18 w 25"/>
                  <a:gd name="T7" fmla="*/ 137 h 137"/>
                  <a:gd name="T8" fmla="*/ 12 w 25"/>
                  <a:gd name="T9" fmla="*/ 137 h 137"/>
                  <a:gd name="T10" fmla="*/ 7 w 25"/>
                  <a:gd name="T11" fmla="*/ 137 h 137"/>
                  <a:gd name="T12" fmla="*/ 3 w 25"/>
                  <a:gd name="T13" fmla="*/ 136 h 137"/>
                  <a:gd name="T14" fmla="*/ 1 w 25"/>
                  <a:gd name="T15" fmla="*/ 135 h 137"/>
                  <a:gd name="T16" fmla="*/ 0 w 25"/>
                  <a:gd name="T17" fmla="*/ 133 h 137"/>
                  <a:gd name="T18" fmla="*/ 0 w 25"/>
                  <a:gd name="T19" fmla="*/ 4 h 137"/>
                  <a:gd name="T20" fmla="*/ 1 w 25"/>
                  <a:gd name="T21" fmla="*/ 3 h 137"/>
                  <a:gd name="T22" fmla="*/ 3 w 25"/>
                  <a:gd name="T23" fmla="*/ 1 h 137"/>
                  <a:gd name="T24" fmla="*/ 7 w 25"/>
                  <a:gd name="T25" fmla="*/ 1 h 137"/>
                  <a:gd name="T26" fmla="*/ 12 w 25"/>
                  <a:gd name="T27" fmla="*/ 0 h 137"/>
                  <a:gd name="T28" fmla="*/ 18 w 25"/>
                  <a:gd name="T29" fmla="*/ 1 h 137"/>
                  <a:gd name="T30" fmla="*/ 22 w 25"/>
                  <a:gd name="T31" fmla="*/ 1 h 137"/>
                  <a:gd name="T32" fmla="*/ 24 w 25"/>
                  <a:gd name="T33" fmla="*/ 3 h 137"/>
                  <a:gd name="T34" fmla="*/ 25 w 25"/>
                  <a:gd name="T35" fmla="*/ 4 h 137"/>
                  <a:gd name="T36" fmla="*/ 25 w 25"/>
                  <a:gd name="T37" fmla="*/ 133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" h="137">
                    <a:moveTo>
                      <a:pt x="25" y="133"/>
                    </a:moveTo>
                    <a:cubicBezTo>
                      <a:pt x="25" y="133"/>
                      <a:pt x="25" y="134"/>
                      <a:pt x="24" y="135"/>
                    </a:cubicBezTo>
                    <a:cubicBezTo>
                      <a:pt x="24" y="135"/>
                      <a:pt x="23" y="135"/>
                      <a:pt x="22" y="136"/>
                    </a:cubicBezTo>
                    <a:cubicBezTo>
                      <a:pt x="21" y="136"/>
                      <a:pt x="20" y="136"/>
                      <a:pt x="18" y="137"/>
                    </a:cubicBezTo>
                    <a:cubicBezTo>
                      <a:pt x="17" y="137"/>
                      <a:pt x="15" y="137"/>
                      <a:pt x="12" y="137"/>
                    </a:cubicBezTo>
                    <a:cubicBezTo>
                      <a:pt x="10" y="137"/>
                      <a:pt x="8" y="137"/>
                      <a:pt x="7" y="137"/>
                    </a:cubicBezTo>
                    <a:cubicBezTo>
                      <a:pt x="5" y="136"/>
                      <a:pt x="4" y="136"/>
                      <a:pt x="3" y="136"/>
                    </a:cubicBezTo>
                    <a:cubicBezTo>
                      <a:pt x="2" y="135"/>
                      <a:pt x="1" y="135"/>
                      <a:pt x="1" y="135"/>
                    </a:cubicBezTo>
                    <a:cubicBezTo>
                      <a:pt x="0" y="134"/>
                      <a:pt x="0" y="133"/>
                      <a:pt x="0" y="13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3"/>
                      <a:pt x="1" y="3"/>
                    </a:cubicBezTo>
                    <a:cubicBezTo>
                      <a:pt x="1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7" y="1"/>
                    </a:cubicBezTo>
                    <a:cubicBezTo>
                      <a:pt x="8" y="0"/>
                      <a:pt x="10" y="0"/>
                      <a:pt x="12" y="0"/>
                    </a:cubicBezTo>
                    <a:cubicBezTo>
                      <a:pt x="15" y="0"/>
                      <a:pt x="17" y="0"/>
                      <a:pt x="18" y="1"/>
                    </a:cubicBezTo>
                    <a:cubicBezTo>
                      <a:pt x="20" y="1"/>
                      <a:pt x="21" y="1"/>
                      <a:pt x="22" y="1"/>
                    </a:cubicBezTo>
                    <a:cubicBezTo>
                      <a:pt x="23" y="2"/>
                      <a:pt x="24" y="2"/>
                      <a:pt x="24" y="3"/>
                    </a:cubicBezTo>
                    <a:cubicBezTo>
                      <a:pt x="25" y="3"/>
                      <a:pt x="25" y="4"/>
                      <a:pt x="25" y="4"/>
                    </a:cubicBezTo>
                    <a:lnTo>
                      <a:pt x="25" y="133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7"/>
              <p:cNvSpPr>
                <a:spLocks noEditPoints="1"/>
              </p:cNvSpPr>
              <p:nvPr/>
            </p:nvSpPr>
            <p:spPr bwMode="auto">
              <a:xfrm>
                <a:off x="5771057" y="5882577"/>
                <a:ext cx="28484" cy="135050"/>
              </a:xfrm>
              <a:custGeom>
                <a:avLst/>
                <a:gdLst>
                  <a:gd name="T0" fmla="*/ 28 w 28"/>
                  <a:gd name="T1" fmla="*/ 12 h 133"/>
                  <a:gd name="T2" fmla="*/ 25 w 28"/>
                  <a:gd name="T3" fmla="*/ 22 h 133"/>
                  <a:gd name="T4" fmla="*/ 14 w 28"/>
                  <a:gd name="T5" fmla="*/ 25 h 133"/>
                  <a:gd name="T6" fmla="*/ 2 w 28"/>
                  <a:gd name="T7" fmla="*/ 23 h 133"/>
                  <a:gd name="T8" fmla="*/ 0 w 28"/>
                  <a:gd name="T9" fmla="*/ 13 h 133"/>
                  <a:gd name="T10" fmla="*/ 3 w 28"/>
                  <a:gd name="T11" fmla="*/ 2 h 133"/>
                  <a:gd name="T12" fmla="*/ 14 w 28"/>
                  <a:gd name="T13" fmla="*/ 0 h 133"/>
                  <a:gd name="T14" fmla="*/ 25 w 28"/>
                  <a:gd name="T15" fmla="*/ 2 h 133"/>
                  <a:gd name="T16" fmla="*/ 28 w 28"/>
                  <a:gd name="T17" fmla="*/ 12 h 133"/>
                  <a:gd name="T18" fmla="*/ 26 w 28"/>
                  <a:gd name="T19" fmla="*/ 129 h 133"/>
                  <a:gd name="T20" fmla="*/ 25 w 28"/>
                  <a:gd name="T21" fmla="*/ 131 h 133"/>
                  <a:gd name="T22" fmla="*/ 23 w 28"/>
                  <a:gd name="T23" fmla="*/ 132 h 133"/>
                  <a:gd name="T24" fmla="*/ 20 w 28"/>
                  <a:gd name="T25" fmla="*/ 133 h 133"/>
                  <a:gd name="T26" fmla="*/ 14 w 28"/>
                  <a:gd name="T27" fmla="*/ 133 h 133"/>
                  <a:gd name="T28" fmla="*/ 8 w 28"/>
                  <a:gd name="T29" fmla="*/ 133 h 133"/>
                  <a:gd name="T30" fmla="*/ 4 w 28"/>
                  <a:gd name="T31" fmla="*/ 132 h 133"/>
                  <a:gd name="T32" fmla="*/ 2 w 28"/>
                  <a:gd name="T33" fmla="*/ 131 h 133"/>
                  <a:gd name="T34" fmla="*/ 1 w 28"/>
                  <a:gd name="T35" fmla="*/ 129 h 133"/>
                  <a:gd name="T36" fmla="*/ 1 w 28"/>
                  <a:gd name="T37" fmla="*/ 42 h 133"/>
                  <a:gd name="T38" fmla="*/ 2 w 28"/>
                  <a:gd name="T39" fmla="*/ 40 h 133"/>
                  <a:gd name="T40" fmla="*/ 4 w 28"/>
                  <a:gd name="T41" fmla="*/ 39 h 133"/>
                  <a:gd name="T42" fmla="*/ 8 w 28"/>
                  <a:gd name="T43" fmla="*/ 38 h 133"/>
                  <a:gd name="T44" fmla="*/ 14 w 28"/>
                  <a:gd name="T45" fmla="*/ 38 h 133"/>
                  <a:gd name="T46" fmla="*/ 20 w 28"/>
                  <a:gd name="T47" fmla="*/ 38 h 133"/>
                  <a:gd name="T48" fmla="*/ 23 w 28"/>
                  <a:gd name="T49" fmla="*/ 39 h 133"/>
                  <a:gd name="T50" fmla="*/ 25 w 28"/>
                  <a:gd name="T51" fmla="*/ 40 h 133"/>
                  <a:gd name="T52" fmla="*/ 26 w 28"/>
                  <a:gd name="T53" fmla="*/ 42 h 133"/>
                  <a:gd name="T54" fmla="*/ 26 w 28"/>
                  <a:gd name="T55" fmla="*/ 129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8" h="133">
                    <a:moveTo>
                      <a:pt x="28" y="12"/>
                    </a:moveTo>
                    <a:cubicBezTo>
                      <a:pt x="28" y="17"/>
                      <a:pt x="27" y="21"/>
                      <a:pt x="25" y="22"/>
                    </a:cubicBezTo>
                    <a:cubicBezTo>
                      <a:pt x="23" y="24"/>
                      <a:pt x="19" y="25"/>
                      <a:pt x="14" y="25"/>
                    </a:cubicBezTo>
                    <a:cubicBezTo>
                      <a:pt x="8" y="25"/>
                      <a:pt x="4" y="24"/>
                      <a:pt x="2" y="23"/>
                    </a:cubicBezTo>
                    <a:cubicBezTo>
                      <a:pt x="0" y="21"/>
                      <a:pt x="0" y="17"/>
                      <a:pt x="0" y="13"/>
                    </a:cubicBezTo>
                    <a:cubicBezTo>
                      <a:pt x="0" y="8"/>
                      <a:pt x="1" y="4"/>
                      <a:pt x="3" y="2"/>
                    </a:cubicBezTo>
                    <a:cubicBezTo>
                      <a:pt x="5" y="1"/>
                      <a:pt x="8" y="0"/>
                      <a:pt x="14" y="0"/>
                    </a:cubicBezTo>
                    <a:cubicBezTo>
                      <a:pt x="19" y="0"/>
                      <a:pt x="23" y="0"/>
                      <a:pt x="25" y="2"/>
                    </a:cubicBezTo>
                    <a:cubicBezTo>
                      <a:pt x="27" y="4"/>
                      <a:pt x="28" y="7"/>
                      <a:pt x="28" y="12"/>
                    </a:cubicBezTo>
                    <a:close/>
                    <a:moveTo>
                      <a:pt x="26" y="129"/>
                    </a:moveTo>
                    <a:cubicBezTo>
                      <a:pt x="26" y="129"/>
                      <a:pt x="26" y="130"/>
                      <a:pt x="25" y="131"/>
                    </a:cubicBezTo>
                    <a:cubicBezTo>
                      <a:pt x="25" y="131"/>
                      <a:pt x="24" y="131"/>
                      <a:pt x="23" y="132"/>
                    </a:cubicBezTo>
                    <a:cubicBezTo>
                      <a:pt x="23" y="132"/>
                      <a:pt x="21" y="132"/>
                      <a:pt x="20" y="133"/>
                    </a:cubicBezTo>
                    <a:cubicBezTo>
                      <a:pt x="18" y="133"/>
                      <a:pt x="16" y="133"/>
                      <a:pt x="14" y="133"/>
                    </a:cubicBezTo>
                    <a:cubicBezTo>
                      <a:pt x="11" y="133"/>
                      <a:pt x="9" y="133"/>
                      <a:pt x="8" y="133"/>
                    </a:cubicBezTo>
                    <a:cubicBezTo>
                      <a:pt x="6" y="132"/>
                      <a:pt x="5" y="132"/>
                      <a:pt x="4" y="132"/>
                    </a:cubicBezTo>
                    <a:cubicBezTo>
                      <a:pt x="3" y="131"/>
                      <a:pt x="2" y="131"/>
                      <a:pt x="2" y="131"/>
                    </a:cubicBezTo>
                    <a:cubicBezTo>
                      <a:pt x="2" y="130"/>
                      <a:pt x="1" y="129"/>
                      <a:pt x="1" y="129"/>
                    </a:cubicBezTo>
                    <a:cubicBezTo>
                      <a:pt x="1" y="42"/>
                      <a:pt x="1" y="42"/>
                      <a:pt x="1" y="42"/>
                    </a:cubicBezTo>
                    <a:cubicBezTo>
                      <a:pt x="1" y="41"/>
                      <a:pt x="2" y="41"/>
                      <a:pt x="2" y="40"/>
                    </a:cubicBezTo>
                    <a:cubicBezTo>
                      <a:pt x="2" y="40"/>
                      <a:pt x="3" y="39"/>
                      <a:pt x="4" y="39"/>
                    </a:cubicBezTo>
                    <a:cubicBezTo>
                      <a:pt x="5" y="39"/>
                      <a:pt x="6" y="38"/>
                      <a:pt x="8" y="38"/>
                    </a:cubicBezTo>
                    <a:cubicBezTo>
                      <a:pt x="9" y="38"/>
                      <a:pt x="11" y="38"/>
                      <a:pt x="14" y="38"/>
                    </a:cubicBezTo>
                    <a:cubicBezTo>
                      <a:pt x="16" y="38"/>
                      <a:pt x="18" y="38"/>
                      <a:pt x="20" y="38"/>
                    </a:cubicBezTo>
                    <a:cubicBezTo>
                      <a:pt x="21" y="38"/>
                      <a:pt x="23" y="39"/>
                      <a:pt x="23" y="39"/>
                    </a:cubicBezTo>
                    <a:cubicBezTo>
                      <a:pt x="24" y="39"/>
                      <a:pt x="25" y="40"/>
                      <a:pt x="25" y="40"/>
                    </a:cubicBezTo>
                    <a:cubicBezTo>
                      <a:pt x="26" y="41"/>
                      <a:pt x="26" y="41"/>
                      <a:pt x="26" y="42"/>
                    </a:cubicBezTo>
                    <a:lnTo>
                      <a:pt x="26" y="129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6" name="Freeform 8"/>
              <p:cNvSpPr>
                <a:spLocks noEditPoints="1"/>
              </p:cNvSpPr>
              <p:nvPr/>
            </p:nvSpPr>
            <p:spPr bwMode="auto">
              <a:xfrm>
                <a:off x="5813784" y="5879473"/>
                <a:ext cx="88618" cy="138155"/>
              </a:xfrm>
              <a:custGeom>
                <a:avLst/>
                <a:gdLst>
                  <a:gd name="T0" fmla="*/ 88 w 88"/>
                  <a:gd name="T1" fmla="*/ 132 h 137"/>
                  <a:gd name="T2" fmla="*/ 87 w 88"/>
                  <a:gd name="T3" fmla="*/ 134 h 137"/>
                  <a:gd name="T4" fmla="*/ 85 w 88"/>
                  <a:gd name="T5" fmla="*/ 135 h 137"/>
                  <a:gd name="T6" fmla="*/ 82 w 88"/>
                  <a:gd name="T7" fmla="*/ 136 h 137"/>
                  <a:gd name="T8" fmla="*/ 77 w 88"/>
                  <a:gd name="T9" fmla="*/ 136 h 137"/>
                  <a:gd name="T10" fmla="*/ 72 w 88"/>
                  <a:gd name="T11" fmla="*/ 136 h 137"/>
                  <a:gd name="T12" fmla="*/ 69 w 88"/>
                  <a:gd name="T13" fmla="*/ 135 h 137"/>
                  <a:gd name="T14" fmla="*/ 67 w 88"/>
                  <a:gd name="T15" fmla="*/ 134 h 137"/>
                  <a:gd name="T16" fmla="*/ 67 w 88"/>
                  <a:gd name="T17" fmla="*/ 132 h 137"/>
                  <a:gd name="T18" fmla="*/ 67 w 88"/>
                  <a:gd name="T19" fmla="*/ 122 h 137"/>
                  <a:gd name="T20" fmla="*/ 52 w 88"/>
                  <a:gd name="T21" fmla="*/ 133 h 137"/>
                  <a:gd name="T22" fmla="*/ 36 w 88"/>
                  <a:gd name="T23" fmla="*/ 137 h 137"/>
                  <a:gd name="T24" fmla="*/ 19 w 88"/>
                  <a:gd name="T25" fmla="*/ 134 h 137"/>
                  <a:gd name="T26" fmla="*/ 8 w 88"/>
                  <a:gd name="T27" fmla="*/ 123 h 137"/>
                  <a:gd name="T28" fmla="*/ 2 w 88"/>
                  <a:gd name="T29" fmla="*/ 108 h 137"/>
                  <a:gd name="T30" fmla="*/ 0 w 88"/>
                  <a:gd name="T31" fmla="*/ 89 h 137"/>
                  <a:gd name="T32" fmla="*/ 2 w 88"/>
                  <a:gd name="T33" fmla="*/ 69 h 137"/>
                  <a:gd name="T34" fmla="*/ 9 w 88"/>
                  <a:gd name="T35" fmla="*/ 53 h 137"/>
                  <a:gd name="T36" fmla="*/ 21 w 88"/>
                  <a:gd name="T37" fmla="*/ 43 h 137"/>
                  <a:gd name="T38" fmla="*/ 38 w 88"/>
                  <a:gd name="T39" fmla="*/ 39 h 137"/>
                  <a:gd name="T40" fmla="*/ 51 w 88"/>
                  <a:gd name="T41" fmla="*/ 42 h 137"/>
                  <a:gd name="T42" fmla="*/ 63 w 88"/>
                  <a:gd name="T43" fmla="*/ 51 h 137"/>
                  <a:gd name="T44" fmla="*/ 63 w 88"/>
                  <a:gd name="T45" fmla="*/ 4 h 137"/>
                  <a:gd name="T46" fmla="*/ 64 w 88"/>
                  <a:gd name="T47" fmla="*/ 2 h 137"/>
                  <a:gd name="T48" fmla="*/ 66 w 88"/>
                  <a:gd name="T49" fmla="*/ 1 h 137"/>
                  <a:gd name="T50" fmla="*/ 69 w 88"/>
                  <a:gd name="T51" fmla="*/ 0 h 137"/>
                  <a:gd name="T52" fmla="*/ 75 w 88"/>
                  <a:gd name="T53" fmla="*/ 0 h 137"/>
                  <a:gd name="T54" fmla="*/ 81 w 88"/>
                  <a:gd name="T55" fmla="*/ 0 h 137"/>
                  <a:gd name="T56" fmla="*/ 85 w 88"/>
                  <a:gd name="T57" fmla="*/ 1 h 137"/>
                  <a:gd name="T58" fmla="*/ 87 w 88"/>
                  <a:gd name="T59" fmla="*/ 2 h 137"/>
                  <a:gd name="T60" fmla="*/ 88 w 88"/>
                  <a:gd name="T61" fmla="*/ 4 h 137"/>
                  <a:gd name="T62" fmla="*/ 88 w 88"/>
                  <a:gd name="T63" fmla="*/ 132 h 137"/>
                  <a:gd name="T64" fmla="*/ 63 w 88"/>
                  <a:gd name="T65" fmla="*/ 74 h 137"/>
                  <a:gd name="T66" fmla="*/ 53 w 88"/>
                  <a:gd name="T67" fmla="*/ 63 h 137"/>
                  <a:gd name="T68" fmla="*/ 43 w 88"/>
                  <a:gd name="T69" fmla="*/ 60 h 137"/>
                  <a:gd name="T70" fmla="*/ 34 w 88"/>
                  <a:gd name="T71" fmla="*/ 62 h 137"/>
                  <a:gd name="T72" fmla="*/ 29 w 88"/>
                  <a:gd name="T73" fmla="*/ 69 h 137"/>
                  <a:gd name="T74" fmla="*/ 26 w 88"/>
                  <a:gd name="T75" fmla="*/ 78 h 137"/>
                  <a:gd name="T76" fmla="*/ 25 w 88"/>
                  <a:gd name="T77" fmla="*/ 88 h 137"/>
                  <a:gd name="T78" fmla="*/ 26 w 88"/>
                  <a:gd name="T79" fmla="*/ 98 h 137"/>
                  <a:gd name="T80" fmla="*/ 28 w 88"/>
                  <a:gd name="T81" fmla="*/ 108 h 137"/>
                  <a:gd name="T82" fmla="*/ 34 w 88"/>
                  <a:gd name="T83" fmla="*/ 114 h 137"/>
                  <a:gd name="T84" fmla="*/ 42 w 88"/>
                  <a:gd name="T85" fmla="*/ 117 h 137"/>
                  <a:gd name="T86" fmla="*/ 47 w 88"/>
                  <a:gd name="T87" fmla="*/ 116 h 137"/>
                  <a:gd name="T88" fmla="*/ 52 w 88"/>
                  <a:gd name="T89" fmla="*/ 113 h 137"/>
                  <a:gd name="T90" fmla="*/ 57 w 88"/>
                  <a:gd name="T91" fmla="*/ 109 h 137"/>
                  <a:gd name="T92" fmla="*/ 63 w 88"/>
                  <a:gd name="T93" fmla="*/ 103 h 137"/>
                  <a:gd name="T94" fmla="*/ 63 w 88"/>
                  <a:gd name="T95" fmla="*/ 7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88" h="137">
                    <a:moveTo>
                      <a:pt x="88" y="132"/>
                    </a:moveTo>
                    <a:cubicBezTo>
                      <a:pt x="88" y="133"/>
                      <a:pt x="87" y="133"/>
                      <a:pt x="87" y="134"/>
                    </a:cubicBezTo>
                    <a:cubicBezTo>
                      <a:pt x="87" y="134"/>
                      <a:pt x="86" y="135"/>
                      <a:pt x="85" y="135"/>
                    </a:cubicBezTo>
                    <a:cubicBezTo>
                      <a:pt x="85" y="135"/>
                      <a:pt x="84" y="135"/>
                      <a:pt x="82" y="136"/>
                    </a:cubicBezTo>
                    <a:cubicBezTo>
                      <a:pt x="81" y="136"/>
                      <a:pt x="79" y="136"/>
                      <a:pt x="77" y="136"/>
                    </a:cubicBezTo>
                    <a:cubicBezTo>
                      <a:pt x="75" y="136"/>
                      <a:pt x="73" y="136"/>
                      <a:pt x="72" y="136"/>
                    </a:cubicBezTo>
                    <a:cubicBezTo>
                      <a:pt x="71" y="135"/>
                      <a:pt x="70" y="135"/>
                      <a:pt x="69" y="135"/>
                    </a:cubicBezTo>
                    <a:cubicBezTo>
                      <a:pt x="68" y="135"/>
                      <a:pt x="68" y="134"/>
                      <a:pt x="67" y="134"/>
                    </a:cubicBezTo>
                    <a:cubicBezTo>
                      <a:pt x="67" y="133"/>
                      <a:pt x="67" y="133"/>
                      <a:pt x="67" y="132"/>
                    </a:cubicBezTo>
                    <a:cubicBezTo>
                      <a:pt x="67" y="122"/>
                      <a:pt x="67" y="122"/>
                      <a:pt x="67" y="122"/>
                    </a:cubicBezTo>
                    <a:cubicBezTo>
                      <a:pt x="62" y="127"/>
                      <a:pt x="57" y="131"/>
                      <a:pt x="52" y="133"/>
                    </a:cubicBezTo>
                    <a:cubicBezTo>
                      <a:pt x="48" y="136"/>
                      <a:pt x="42" y="137"/>
                      <a:pt x="36" y="137"/>
                    </a:cubicBezTo>
                    <a:cubicBezTo>
                      <a:pt x="29" y="137"/>
                      <a:pt x="24" y="136"/>
                      <a:pt x="19" y="134"/>
                    </a:cubicBezTo>
                    <a:cubicBezTo>
                      <a:pt x="15" y="131"/>
                      <a:pt x="11" y="128"/>
                      <a:pt x="8" y="123"/>
                    </a:cubicBezTo>
                    <a:cubicBezTo>
                      <a:pt x="5" y="119"/>
                      <a:pt x="3" y="114"/>
                      <a:pt x="2" y="108"/>
                    </a:cubicBezTo>
                    <a:cubicBezTo>
                      <a:pt x="0" y="102"/>
                      <a:pt x="0" y="96"/>
                      <a:pt x="0" y="89"/>
                    </a:cubicBezTo>
                    <a:cubicBezTo>
                      <a:pt x="0" y="82"/>
                      <a:pt x="0" y="75"/>
                      <a:pt x="2" y="69"/>
                    </a:cubicBezTo>
                    <a:cubicBezTo>
                      <a:pt x="4" y="62"/>
                      <a:pt x="6" y="57"/>
                      <a:pt x="9" y="53"/>
                    </a:cubicBezTo>
                    <a:cubicBezTo>
                      <a:pt x="13" y="48"/>
                      <a:pt x="17" y="45"/>
                      <a:pt x="21" y="43"/>
                    </a:cubicBezTo>
                    <a:cubicBezTo>
                      <a:pt x="26" y="40"/>
                      <a:pt x="32" y="39"/>
                      <a:pt x="38" y="39"/>
                    </a:cubicBezTo>
                    <a:cubicBezTo>
                      <a:pt x="43" y="39"/>
                      <a:pt x="47" y="40"/>
                      <a:pt x="51" y="42"/>
                    </a:cubicBezTo>
                    <a:cubicBezTo>
                      <a:pt x="55" y="44"/>
                      <a:pt x="59" y="47"/>
                      <a:pt x="63" y="51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3"/>
                      <a:pt x="63" y="2"/>
                      <a:pt x="64" y="2"/>
                    </a:cubicBezTo>
                    <a:cubicBezTo>
                      <a:pt x="64" y="1"/>
                      <a:pt x="65" y="1"/>
                      <a:pt x="66" y="1"/>
                    </a:cubicBezTo>
                    <a:cubicBezTo>
                      <a:pt x="66" y="0"/>
                      <a:pt x="68" y="0"/>
                      <a:pt x="69" y="0"/>
                    </a:cubicBezTo>
                    <a:cubicBezTo>
                      <a:pt x="71" y="0"/>
                      <a:pt x="73" y="0"/>
                      <a:pt x="75" y="0"/>
                    </a:cubicBezTo>
                    <a:cubicBezTo>
                      <a:pt x="78" y="0"/>
                      <a:pt x="80" y="0"/>
                      <a:pt x="81" y="0"/>
                    </a:cubicBezTo>
                    <a:cubicBezTo>
                      <a:pt x="83" y="0"/>
                      <a:pt x="84" y="0"/>
                      <a:pt x="85" y="1"/>
                    </a:cubicBezTo>
                    <a:cubicBezTo>
                      <a:pt x="86" y="1"/>
                      <a:pt x="87" y="1"/>
                      <a:pt x="87" y="2"/>
                    </a:cubicBezTo>
                    <a:cubicBezTo>
                      <a:pt x="87" y="2"/>
                      <a:pt x="88" y="3"/>
                      <a:pt x="88" y="4"/>
                    </a:cubicBezTo>
                    <a:lnTo>
                      <a:pt x="88" y="132"/>
                    </a:lnTo>
                    <a:close/>
                    <a:moveTo>
                      <a:pt x="63" y="74"/>
                    </a:moveTo>
                    <a:cubicBezTo>
                      <a:pt x="59" y="69"/>
                      <a:pt x="56" y="66"/>
                      <a:pt x="53" y="63"/>
                    </a:cubicBezTo>
                    <a:cubicBezTo>
                      <a:pt x="50" y="61"/>
                      <a:pt x="46" y="60"/>
                      <a:pt x="43" y="60"/>
                    </a:cubicBezTo>
                    <a:cubicBezTo>
                      <a:pt x="40" y="60"/>
                      <a:pt x="37" y="61"/>
                      <a:pt x="34" y="62"/>
                    </a:cubicBezTo>
                    <a:cubicBezTo>
                      <a:pt x="32" y="64"/>
                      <a:pt x="30" y="66"/>
                      <a:pt x="29" y="69"/>
                    </a:cubicBezTo>
                    <a:cubicBezTo>
                      <a:pt x="27" y="71"/>
                      <a:pt x="26" y="74"/>
                      <a:pt x="26" y="78"/>
                    </a:cubicBezTo>
                    <a:cubicBezTo>
                      <a:pt x="25" y="81"/>
                      <a:pt x="25" y="84"/>
                      <a:pt x="25" y="88"/>
                    </a:cubicBezTo>
                    <a:cubicBezTo>
                      <a:pt x="25" y="91"/>
                      <a:pt x="25" y="95"/>
                      <a:pt x="26" y="98"/>
                    </a:cubicBezTo>
                    <a:cubicBezTo>
                      <a:pt x="26" y="102"/>
                      <a:pt x="27" y="105"/>
                      <a:pt x="28" y="108"/>
                    </a:cubicBezTo>
                    <a:cubicBezTo>
                      <a:pt x="30" y="110"/>
                      <a:pt x="32" y="113"/>
                      <a:pt x="34" y="114"/>
                    </a:cubicBezTo>
                    <a:cubicBezTo>
                      <a:pt x="36" y="116"/>
                      <a:pt x="39" y="117"/>
                      <a:pt x="42" y="117"/>
                    </a:cubicBezTo>
                    <a:cubicBezTo>
                      <a:pt x="44" y="117"/>
                      <a:pt x="46" y="116"/>
                      <a:pt x="47" y="116"/>
                    </a:cubicBezTo>
                    <a:cubicBezTo>
                      <a:pt x="49" y="115"/>
                      <a:pt x="50" y="115"/>
                      <a:pt x="52" y="113"/>
                    </a:cubicBezTo>
                    <a:cubicBezTo>
                      <a:pt x="54" y="112"/>
                      <a:pt x="55" y="111"/>
                      <a:pt x="57" y="109"/>
                    </a:cubicBezTo>
                    <a:cubicBezTo>
                      <a:pt x="59" y="107"/>
                      <a:pt x="61" y="105"/>
                      <a:pt x="63" y="103"/>
                    </a:cubicBezTo>
                    <a:lnTo>
                      <a:pt x="63" y="74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7" name="Freeform 9"/>
              <p:cNvSpPr>
                <a:spLocks noEditPoints="1"/>
              </p:cNvSpPr>
              <p:nvPr/>
            </p:nvSpPr>
            <p:spPr bwMode="auto">
              <a:xfrm>
                <a:off x="5916644" y="5919832"/>
                <a:ext cx="88618" cy="97795"/>
              </a:xfrm>
              <a:custGeom>
                <a:avLst/>
                <a:gdLst>
                  <a:gd name="T0" fmla="*/ 86 w 86"/>
                  <a:gd name="T1" fmla="*/ 47 h 98"/>
                  <a:gd name="T2" fmla="*/ 84 w 86"/>
                  <a:gd name="T3" fmla="*/ 53 h 98"/>
                  <a:gd name="T4" fmla="*/ 78 w 86"/>
                  <a:gd name="T5" fmla="*/ 56 h 98"/>
                  <a:gd name="T6" fmla="*/ 25 w 86"/>
                  <a:gd name="T7" fmla="*/ 56 h 98"/>
                  <a:gd name="T8" fmla="*/ 27 w 86"/>
                  <a:gd name="T9" fmla="*/ 66 h 98"/>
                  <a:gd name="T10" fmla="*/ 31 w 86"/>
                  <a:gd name="T11" fmla="*/ 73 h 98"/>
                  <a:gd name="T12" fmla="*/ 38 w 86"/>
                  <a:gd name="T13" fmla="*/ 78 h 98"/>
                  <a:gd name="T14" fmla="*/ 49 w 86"/>
                  <a:gd name="T15" fmla="*/ 80 h 98"/>
                  <a:gd name="T16" fmla="*/ 61 w 86"/>
                  <a:gd name="T17" fmla="*/ 79 h 98"/>
                  <a:gd name="T18" fmla="*/ 69 w 86"/>
                  <a:gd name="T19" fmla="*/ 77 h 98"/>
                  <a:gd name="T20" fmla="*/ 75 w 86"/>
                  <a:gd name="T21" fmla="*/ 75 h 98"/>
                  <a:gd name="T22" fmla="*/ 79 w 86"/>
                  <a:gd name="T23" fmla="*/ 74 h 98"/>
                  <a:gd name="T24" fmla="*/ 80 w 86"/>
                  <a:gd name="T25" fmla="*/ 74 h 98"/>
                  <a:gd name="T26" fmla="*/ 81 w 86"/>
                  <a:gd name="T27" fmla="*/ 75 h 98"/>
                  <a:gd name="T28" fmla="*/ 82 w 86"/>
                  <a:gd name="T29" fmla="*/ 78 h 98"/>
                  <a:gd name="T30" fmla="*/ 82 w 86"/>
                  <a:gd name="T31" fmla="*/ 82 h 98"/>
                  <a:gd name="T32" fmla="*/ 82 w 86"/>
                  <a:gd name="T33" fmla="*/ 86 h 98"/>
                  <a:gd name="T34" fmla="*/ 81 w 86"/>
                  <a:gd name="T35" fmla="*/ 88 h 98"/>
                  <a:gd name="T36" fmla="*/ 81 w 86"/>
                  <a:gd name="T37" fmla="*/ 90 h 98"/>
                  <a:gd name="T38" fmla="*/ 80 w 86"/>
                  <a:gd name="T39" fmla="*/ 91 h 98"/>
                  <a:gd name="T40" fmla="*/ 76 w 86"/>
                  <a:gd name="T41" fmla="*/ 93 h 98"/>
                  <a:gd name="T42" fmla="*/ 69 w 86"/>
                  <a:gd name="T43" fmla="*/ 96 h 98"/>
                  <a:gd name="T44" fmla="*/ 59 w 86"/>
                  <a:gd name="T45" fmla="*/ 98 h 98"/>
                  <a:gd name="T46" fmla="*/ 47 w 86"/>
                  <a:gd name="T47" fmla="*/ 98 h 98"/>
                  <a:gd name="T48" fmla="*/ 26 w 86"/>
                  <a:gd name="T49" fmla="*/ 95 h 98"/>
                  <a:gd name="T50" fmla="*/ 12 w 86"/>
                  <a:gd name="T51" fmla="*/ 87 h 98"/>
                  <a:gd name="T52" fmla="*/ 3 w 86"/>
                  <a:gd name="T53" fmla="*/ 72 h 98"/>
                  <a:gd name="T54" fmla="*/ 0 w 86"/>
                  <a:gd name="T55" fmla="*/ 50 h 98"/>
                  <a:gd name="T56" fmla="*/ 3 w 86"/>
                  <a:gd name="T57" fmla="*/ 29 h 98"/>
                  <a:gd name="T58" fmla="*/ 12 w 86"/>
                  <a:gd name="T59" fmla="*/ 13 h 98"/>
                  <a:gd name="T60" fmla="*/ 26 w 86"/>
                  <a:gd name="T61" fmla="*/ 4 h 98"/>
                  <a:gd name="T62" fmla="*/ 45 w 86"/>
                  <a:gd name="T63" fmla="*/ 0 h 98"/>
                  <a:gd name="T64" fmla="*/ 63 w 86"/>
                  <a:gd name="T65" fmla="*/ 3 h 98"/>
                  <a:gd name="T66" fmla="*/ 76 w 86"/>
                  <a:gd name="T67" fmla="*/ 12 h 98"/>
                  <a:gd name="T68" fmla="*/ 84 w 86"/>
                  <a:gd name="T69" fmla="*/ 26 h 98"/>
                  <a:gd name="T70" fmla="*/ 86 w 86"/>
                  <a:gd name="T71" fmla="*/ 43 h 98"/>
                  <a:gd name="T72" fmla="*/ 86 w 86"/>
                  <a:gd name="T73" fmla="*/ 47 h 98"/>
                  <a:gd name="T74" fmla="*/ 62 w 86"/>
                  <a:gd name="T75" fmla="*/ 40 h 98"/>
                  <a:gd name="T76" fmla="*/ 58 w 86"/>
                  <a:gd name="T77" fmla="*/ 23 h 98"/>
                  <a:gd name="T78" fmla="*/ 44 w 86"/>
                  <a:gd name="T79" fmla="*/ 18 h 98"/>
                  <a:gd name="T80" fmla="*/ 36 w 86"/>
                  <a:gd name="T81" fmla="*/ 19 h 98"/>
                  <a:gd name="T82" fmla="*/ 30 w 86"/>
                  <a:gd name="T83" fmla="*/ 24 h 98"/>
                  <a:gd name="T84" fmla="*/ 27 w 86"/>
                  <a:gd name="T85" fmla="*/ 31 h 98"/>
                  <a:gd name="T86" fmla="*/ 25 w 86"/>
                  <a:gd name="T87" fmla="*/ 40 h 98"/>
                  <a:gd name="T88" fmla="*/ 62 w 86"/>
                  <a:gd name="T89" fmla="*/ 4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6" h="98">
                    <a:moveTo>
                      <a:pt x="86" y="47"/>
                    </a:moveTo>
                    <a:cubicBezTo>
                      <a:pt x="86" y="50"/>
                      <a:pt x="85" y="52"/>
                      <a:pt x="84" y="53"/>
                    </a:cubicBezTo>
                    <a:cubicBezTo>
                      <a:pt x="83" y="55"/>
                      <a:pt x="81" y="56"/>
                      <a:pt x="78" y="56"/>
                    </a:cubicBezTo>
                    <a:cubicBezTo>
                      <a:pt x="25" y="56"/>
                      <a:pt x="25" y="56"/>
                      <a:pt x="25" y="56"/>
                    </a:cubicBezTo>
                    <a:cubicBezTo>
                      <a:pt x="25" y="59"/>
                      <a:pt x="26" y="63"/>
                      <a:pt x="27" y="66"/>
                    </a:cubicBezTo>
                    <a:cubicBezTo>
                      <a:pt x="27" y="69"/>
                      <a:pt x="29" y="71"/>
                      <a:pt x="31" y="73"/>
                    </a:cubicBezTo>
                    <a:cubicBezTo>
                      <a:pt x="33" y="75"/>
                      <a:pt x="35" y="77"/>
                      <a:pt x="38" y="78"/>
                    </a:cubicBezTo>
                    <a:cubicBezTo>
                      <a:pt x="41" y="79"/>
                      <a:pt x="45" y="80"/>
                      <a:pt x="49" y="80"/>
                    </a:cubicBezTo>
                    <a:cubicBezTo>
                      <a:pt x="53" y="80"/>
                      <a:pt x="57" y="80"/>
                      <a:pt x="61" y="79"/>
                    </a:cubicBezTo>
                    <a:cubicBezTo>
                      <a:pt x="64" y="78"/>
                      <a:pt x="67" y="78"/>
                      <a:pt x="69" y="77"/>
                    </a:cubicBezTo>
                    <a:cubicBezTo>
                      <a:pt x="71" y="76"/>
                      <a:pt x="73" y="75"/>
                      <a:pt x="75" y="75"/>
                    </a:cubicBezTo>
                    <a:cubicBezTo>
                      <a:pt x="76" y="74"/>
                      <a:pt x="78" y="74"/>
                      <a:pt x="79" y="74"/>
                    </a:cubicBezTo>
                    <a:cubicBezTo>
                      <a:pt x="79" y="74"/>
                      <a:pt x="80" y="74"/>
                      <a:pt x="80" y="74"/>
                    </a:cubicBezTo>
                    <a:cubicBezTo>
                      <a:pt x="81" y="74"/>
                      <a:pt x="81" y="75"/>
                      <a:pt x="81" y="75"/>
                    </a:cubicBezTo>
                    <a:cubicBezTo>
                      <a:pt x="81" y="76"/>
                      <a:pt x="82" y="77"/>
                      <a:pt x="82" y="78"/>
                    </a:cubicBezTo>
                    <a:cubicBezTo>
                      <a:pt x="82" y="79"/>
                      <a:pt x="82" y="80"/>
                      <a:pt x="82" y="82"/>
                    </a:cubicBezTo>
                    <a:cubicBezTo>
                      <a:pt x="82" y="83"/>
                      <a:pt x="82" y="85"/>
                      <a:pt x="82" y="86"/>
                    </a:cubicBezTo>
                    <a:cubicBezTo>
                      <a:pt x="82" y="87"/>
                      <a:pt x="82" y="88"/>
                      <a:pt x="81" y="88"/>
                    </a:cubicBezTo>
                    <a:cubicBezTo>
                      <a:pt x="81" y="89"/>
                      <a:pt x="81" y="90"/>
                      <a:pt x="81" y="90"/>
                    </a:cubicBezTo>
                    <a:cubicBezTo>
                      <a:pt x="81" y="91"/>
                      <a:pt x="80" y="91"/>
                      <a:pt x="80" y="91"/>
                    </a:cubicBezTo>
                    <a:cubicBezTo>
                      <a:pt x="79" y="92"/>
                      <a:pt x="78" y="93"/>
                      <a:pt x="76" y="93"/>
                    </a:cubicBezTo>
                    <a:cubicBezTo>
                      <a:pt x="74" y="94"/>
                      <a:pt x="72" y="95"/>
                      <a:pt x="69" y="96"/>
                    </a:cubicBezTo>
                    <a:cubicBezTo>
                      <a:pt x="66" y="96"/>
                      <a:pt x="63" y="97"/>
                      <a:pt x="59" y="98"/>
                    </a:cubicBezTo>
                    <a:cubicBezTo>
                      <a:pt x="55" y="98"/>
                      <a:pt x="51" y="98"/>
                      <a:pt x="47" y="98"/>
                    </a:cubicBezTo>
                    <a:cubicBezTo>
                      <a:pt x="39" y="98"/>
                      <a:pt x="32" y="97"/>
                      <a:pt x="26" y="95"/>
                    </a:cubicBezTo>
                    <a:cubicBezTo>
                      <a:pt x="21" y="94"/>
                      <a:pt x="16" y="91"/>
                      <a:pt x="12" y="87"/>
                    </a:cubicBezTo>
                    <a:cubicBezTo>
                      <a:pt x="8" y="83"/>
                      <a:pt x="5" y="78"/>
                      <a:pt x="3" y="72"/>
                    </a:cubicBezTo>
                    <a:cubicBezTo>
                      <a:pt x="1" y="65"/>
                      <a:pt x="0" y="58"/>
                      <a:pt x="0" y="50"/>
                    </a:cubicBezTo>
                    <a:cubicBezTo>
                      <a:pt x="0" y="43"/>
                      <a:pt x="1" y="36"/>
                      <a:pt x="3" y="29"/>
                    </a:cubicBezTo>
                    <a:cubicBezTo>
                      <a:pt x="5" y="23"/>
                      <a:pt x="8" y="18"/>
                      <a:pt x="12" y="13"/>
                    </a:cubicBezTo>
                    <a:cubicBezTo>
                      <a:pt x="16" y="9"/>
                      <a:pt x="21" y="6"/>
                      <a:pt x="26" y="4"/>
                    </a:cubicBezTo>
                    <a:cubicBezTo>
                      <a:pt x="32" y="1"/>
                      <a:pt x="38" y="0"/>
                      <a:pt x="45" y="0"/>
                    </a:cubicBezTo>
                    <a:cubicBezTo>
                      <a:pt x="52" y="0"/>
                      <a:pt x="58" y="1"/>
                      <a:pt x="63" y="3"/>
                    </a:cubicBezTo>
                    <a:cubicBezTo>
                      <a:pt x="69" y="6"/>
                      <a:pt x="73" y="9"/>
                      <a:pt x="76" y="12"/>
                    </a:cubicBezTo>
                    <a:cubicBezTo>
                      <a:pt x="80" y="16"/>
                      <a:pt x="82" y="21"/>
                      <a:pt x="84" y="26"/>
                    </a:cubicBezTo>
                    <a:cubicBezTo>
                      <a:pt x="85" y="31"/>
                      <a:pt x="86" y="37"/>
                      <a:pt x="86" y="43"/>
                    </a:cubicBezTo>
                    <a:lnTo>
                      <a:pt x="86" y="47"/>
                    </a:lnTo>
                    <a:close/>
                    <a:moveTo>
                      <a:pt x="62" y="40"/>
                    </a:moveTo>
                    <a:cubicBezTo>
                      <a:pt x="62" y="33"/>
                      <a:pt x="61" y="27"/>
                      <a:pt x="58" y="23"/>
                    </a:cubicBezTo>
                    <a:cubicBezTo>
                      <a:pt x="55" y="20"/>
                      <a:pt x="50" y="18"/>
                      <a:pt x="44" y="18"/>
                    </a:cubicBezTo>
                    <a:cubicBezTo>
                      <a:pt x="41" y="18"/>
                      <a:pt x="38" y="18"/>
                      <a:pt x="36" y="19"/>
                    </a:cubicBezTo>
                    <a:cubicBezTo>
                      <a:pt x="34" y="20"/>
                      <a:pt x="32" y="22"/>
                      <a:pt x="30" y="24"/>
                    </a:cubicBezTo>
                    <a:cubicBezTo>
                      <a:pt x="29" y="26"/>
                      <a:pt x="27" y="28"/>
                      <a:pt x="27" y="31"/>
                    </a:cubicBezTo>
                    <a:cubicBezTo>
                      <a:pt x="26" y="34"/>
                      <a:pt x="25" y="37"/>
                      <a:pt x="25" y="40"/>
                    </a:cubicBezTo>
                    <a:lnTo>
                      <a:pt x="62" y="4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8" name="Freeform 10"/>
              <p:cNvSpPr>
                <a:spLocks/>
              </p:cNvSpPr>
              <p:nvPr/>
            </p:nvSpPr>
            <p:spPr bwMode="auto">
              <a:xfrm>
                <a:off x="6063814" y="5888786"/>
                <a:ext cx="134510" cy="128841"/>
              </a:xfrm>
              <a:custGeom>
                <a:avLst/>
                <a:gdLst>
                  <a:gd name="T0" fmla="*/ 132 w 132"/>
                  <a:gd name="T1" fmla="*/ 124 h 127"/>
                  <a:gd name="T2" fmla="*/ 132 w 132"/>
                  <a:gd name="T3" fmla="*/ 125 h 127"/>
                  <a:gd name="T4" fmla="*/ 131 w 132"/>
                  <a:gd name="T5" fmla="*/ 126 h 127"/>
                  <a:gd name="T6" fmla="*/ 129 w 132"/>
                  <a:gd name="T7" fmla="*/ 127 h 127"/>
                  <a:gd name="T8" fmla="*/ 126 w 132"/>
                  <a:gd name="T9" fmla="*/ 127 h 127"/>
                  <a:gd name="T10" fmla="*/ 123 w 132"/>
                  <a:gd name="T11" fmla="*/ 127 h 127"/>
                  <a:gd name="T12" fmla="*/ 121 w 132"/>
                  <a:gd name="T13" fmla="*/ 126 h 127"/>
                  <a:gd name="T14" fmla="*/ 120 w 132"/>
                  <a:gd name="T15" fmla="*/ 125 h 127"/>
                  <a:gd name="T16" fmla="*/ 120 w 132"/>
                  <a:gd name="T17" fmla="*/ 124 h 127"/>
                  <a:gd name="T18" fmla="*/ 120 w 132"/>
                  <a:gd name="T19" fmla="*/ 10 h 127"/>
                  <a:gd name="T20" fmla="*/ 120 w 132"/>
                  <a:gd name="T21" fmla="*/ 10 h 127"/>
                  <a:gd name="T22" fmla="*/ 70 w 132"/>
                  <a:gd name="T23" fmla="*/ 125 h 127"/>
                  <a:gd name="T24" fmla="*/ 70 w 132"/>
                  <a:gd name="T25" fmla="*/ 126 h 127"/>
                  <a:gd name="T26" fmla="*/ 68 w 132"/>
                  <a:gd name="T27" fmla="*/ 126 h 127"/>
                  <a:gd name="T28" fmla="*/ 67 w 132"/>
                  <a:gd name="T29" fmla="*/ 127 h 127"/>
                  <a:gd name="T30" fmla="*/ 65 w 132"/>
                  <a:gd name="T31" fmla="*/ 127 h 127"/>
                  <a:gd name="T32" fmla="*/ 62 w 132"/>
                  <a:gd name="T33" fmla="*/ 127 h 127"/>
                  <a:gd name="T34" fmla="*/ 61 w 132"/>
                  <a:gd name="T35" fmla="*/ 126 h 127"/>
                  <a:gd name="T36" fmla="*/ 60 w 132"/>
                  <a:gd name="T37" fmla="*/ 126 h 127"/>
                  <a:gd name="T38" fmla="*/ 59 w 132"/>
                  <a:gd name="T39" fmla="*/ 125 h 127"/>
                  <a:gd name="T40" fmla="*/ 12 w 132"/>
                  <a:gd name="T41" fmla="*/ 10 h 127"/>
                  <a:gd name="T42" fmla="*/ 12 w 132"/>
                  <a:gd name="T43" fmla="*/ 10 h 127"/>
                  <a:gd name="T44" fmla="*/ 12 w 132"/>
                  <a:gd name="T45" fmla="*/ 124 h 127"/>
                  <a:gd name="T46" fmla="*/ 11 w 132"/>
                  <a:gd name="T47" fmla="*/ 125 h 127"/>
                  <a:gd name="T48" fmla="*/ 10 w 132"/>
                  <a:gd name="T49" fmla="*/ 126 h 127"/>
                  <a:gd name="T50" fmla="*/ 8 w 132"/>
                  <a:gd name="T51" fmla="*/ 127 h 127"/>
                  <a:gd name="T52" fmla="*/ 5 w 132"/>
                  <a:gd name="T53" fmla="*/ 127 h 127"/>
                  <a:gd name="T54" fmla="*/ 3 w 132"/>
                  <a:gd name="T55" fmla="*/ 127 h 127"/>
                  <a:gd name="T56" fmla="*/ 1 w 132"/>
                  <a:gd name="T57" fmla="*/ 126 h 127"/>
                  <a:gd name="T58" fmla="*/ 0 w 132"/>
                  <a:gd name="T59" fmla="*/ 125 h 127"/>
                  <a:gd name="T60" fmla="*/ 0 w 132"/>
                  <a:gd name="T61" fmla="*/ 124 h 127"/>
                  <a:gd name="T62" fmla="*/ 0 w 132"/>
                  <a:gd name="T63" fmla="*/ 6 h 127"/>
                  <a:gd name="T64" fmla="*/ 2 w 132"/>
                  <a:gd name="T65" fmla="*/ 1 h 127"/>
                  <a:gd name="T66" fmla="*/ 5 w 132"/>
                  <a:gd name="T67" fmla="*/ 0 h 127"/>
                  <a:gd name="T68" fmla="*/ 12 w 132"/>
                  <a:gd name="T69" fmla="*/ 0 h 127"/>
                  <a:gd name="T70" fmla="*/ 16 w 132"/>
                  <a:gd name="T71" fmla="*/ 0 h 127"/>
                  <a:gd name="T72" fmla="*/ 19 w 132"/>
                  <a:gd name="T73" fmla="*/ 2 h 127"/>
                  <a:gd name="T74" fmla="*/ 22 w 132"/>
                  <a:gd name="T75" fmla="*/ 4 h 127"/>
                  <a:gd name="T76" fmla="*/ 23 w 132"/>
                  <a:gd name="T77" fmla="*/ 8 h 127"/>
                  <a:gd name="T78" fmla="*/ 65 w 132"/>
                  <a:gd name="T79" fmla="*/ 108 h 127"/>
                  <a:gd name="T80" fmla="*/ 66 w 132"/>
                  <a:gd name="T81" fmla="*/ 108 h 127"/>
                  <a:gd name="T82" fmla="*/ 109 w 132"/>
                  <a:gd name="T83" fmla="*/ 8 h 127"/>
                  <a:gd name="T84" fmla="*/ 111 w 132"/>
                  <a:gd name="T85" fmla="*/ 4 h 127"/>
                  <a:gd name="T86" fmla="*/ 114 w 132"/>
                  <a:gd name="T87" fmla="*/ 2 h 127"/>
                  <a:gd name="T88" fmla="*/ 116 w 132"/>
                  <a:gd name="T89" fmla="*/ 0 h 127"/>
                  <a:gd name="T90" fmla="*/ 120 w 132"/>
                  <a:gd name="T91" fmla="*/ 0 h 127"/>
                  <a:gd name="T92" fmla="*/ 127 w 132"/>
                  <a:gd name="T93" fmla="*/ 0 h 127"/>
                  <a:gd name="T94" fmla="*/ 129 w 132"/>
                  <a:gd name="T95" fmla="*/ 0 h 127"/>
                  <a:gd name="T96" fmla="*/ 130 w 132"/>
                  <a:gd name="T97" fmla="*/ 1 h 127"/>
                  <a:gd name="T98" fmla="*/ 132 w 132"/>
                  <a:gd name="T99" fmla="*/ 3 h 127"/>
                  <a:gd name="T100" fmla="*/ 132 w 132"/>
                  <a:gd name="T101" fmla="*/ 6 h 127"/>
                  <a:gd name="T102" fmla="*/ 132 w 132"/>
                  <a:gd name="T103" fmla="*/ 124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2" h="127">
                    <a:moveTo>
                      <a:pt x="132" y="124"/>
                    </a:moveTo>
                    <a:cubicBezTo>
                      <a:pt x="132" y="125"/>
                      <a:pt x="132" y="125"/>
                      <a:pt x="132" y="125"/>
                    </a:cubicBezTo>
                    <a:cubicBezTo>
                      <a:pt x="132" y="126"/>
                      <a:pt x="131" y="126"/>
                      <a:pt x="131" y="126"/>
                    </a:cubicBezTo>
                    <a:cubicBezTo>
                      <a:pt x="130" y="126"/>
                      <a:pt x="130" y="126"/>
                      <a:pt x="129" y="127"/>
                    </a:cubicBezTo>
                    <a:cubicBezTo>
                      <a:pt x="128" y="127"/>
                      <a:pt x="127" y="127"/>
                      <a:pt x="126" y="127"/>
                    </a:cubicBezTo>
                    <a:cubicBezTo>
                      <a:pt x="125" y="127"/>
                      <a:pt x="124" y="127"/>
                      <a:pt x="123" y="127"/>
                    </a:cubicBezTo>
                    <a:cubicBezTo>
                      <a:pt x="123" y="126"/>
                      <a:pt x="122" y="126"/>
                      <a:pt x="121" y="126"/>
                    </a:cubicBezTo>
                    <a:cubicBezTo>
                      <a:pt x="121" y="126"/>
                      <a:pt x="121" y="126"/>
                      <a:pt x="120" y="125"/>
                    </a:cubicBezTo>
                    <a:cubicBezTo>
                      <a:pt x="120" y="125"/>
                      <a:pt x="120" y="125"/>
                      <a:pt x="120" y="124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120" y="10"/>
                      <a:pt x="120" y="10"/>
                      <a:pt x="120" y="10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70" y="125"/>
                      <a:pt x="70" y="125"/>
                      <a:pt x="70" y="126"/>
                    </a:cubicBezTo>
                    <a:cubicBezTo>
                      <a:pt x="69" y="126"/>
                      <a:pt x="69" y="126"/>
                      <a:pt x="68" y="126"/>
                    </a:cubicBezTo>
                    <a:cubicBezTo>
                      <a:pt x="68" y="126"/>
                      <a:pt x="67" y="127"/>
                      <a:pt x="67" y="127"/>
                    </a:cubicBezTo>
                    <a:cubicBezTo>
                      <a:pt x="66" y="127"/>
                      <a:pt x="66" y="127"/>
                      <a:pt x="65" y="127"/>
                    </a:cubicBezTo>
                    <a:cubicBezTo>
                      <a:pt x="64" y="127"/>
                      <a:pt x="63" y="127"/>
                      <a:pt x="62" y="127"/>
                    </a:cubicBezTo>
                    <a:cubicBezTo>
                      <a:pt x="62" y="127"/>
                      <a:pt x="61" y="126"/>
                      <a:pt x="61" y="126"/>
                    </a:cubicBezTo>
                    <a:cubicBezTo>
                      <a:pt x="60" y="126"/>
                      <a:pt x="60" y="126"/>
                      <a:pt x="60" y="126"/>
                    </a:cubicBezTo>
                    <a:cubicBezTo>
                      <a:pt x="59" y="125"/>
                      <a:pt x="59" y="125"/>
                      <a:pt x="59" y="125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0"/>
                      <a:pt x="12" y="10"/>
                      <a:pt x="12" y="10"/>
                    </a:cubicBezTo>
                    <a:cubicBezTo>
                      <a:pt x="12" y="124"/>
                      <a:pt x="12" y="124"/>
                      <a:pt x="12" y="124"/>
                    </a:cubicBezTo>
                    <a:cubicBezTo>
                      <a:pt x="12" y="125"/>
                      <a:pt x="12" y="125"/>
                      <a:pt x="11" y="125"/>
                    </a:cubicBezTo>
                    <a:cubicBezTo>
                      <a:pt x="11" y="126"/>
                      <a:pt x="11" y="126"/>
                      <a:pt x="10" y="126"/>
                    </a:cubicBezTo>
                    <a:cubicBezTo>
                      <a:pt x="10" y="126"/>
                      <a:pt x="9" y="126"/>
                      <a:pt x="8" y="127"/>
                    </a:cubicBezTo>
                    <a:cubicBezTo>
                      <a:pt x="8" y="127"/>
                      <a:pt x="7" y="127"/>
                      <a:pt x="5" y="127"/>
                    </a:cubicBezTo>
                    <a:cubicBezTo>
                      <a:pt x="4" y="127"/>
                      <a:pt x="3" y="127"/>
                      <a:pt x="3" y="127"/>
                    </a:cubicBezTo>
                    <a:cubicBezTo>
                      <a:pt x="2" y="126"/>
                      <a:pt x="1" y="126"/>
                      <a:pt x="1" y="126"/>
                    </a:cubicBezTo>
                    <a:cubicBezTo>
                      <a:pt x="0" y="126"/>
                      <a:pt x="0" y="126"/>
                      <a:pt x="0" y="125"/>
                    </a:cubicBezTo>
                    <a:cubicBezTo>
                      <a:pt x="0" y="125"/>
                      <a:pt x="0" y="125"/>
                      <a:pt x="0" y="12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0" y="2"/>
                      <a:pt x="2" y="1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3" y="0"/>
                      <a:pt x="15" y="0"/>
                      <a:pt x="16" y="0"/>
                    </a:cubicBezTo>
                    <a:cubicBezTo>
                      <a:pt x="17" y="1"/>
                      <a:pt x="18" y="1"/>
                      <a:pt x="19" y="2"/>
                    </a:cubicBezTo>
                    <a:cubicBezTo>
                      <a:pt x="20" y="3"/>
                      <a:pt x="21" y="3"/>
                      <a:pt x="22" y="4"/>
                    </a:cubicBezTo>
                    <a:cubicBezTo>
                      <a:pt x="22" y="5"/>
                      <a:pt x="23" y="6"/>
                      <a:pt x="23" y="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6" y="108"/>
                      <a:pt x="66" y="108"/>
                      <a:pt x="66" y="108"/>
                    </a:cubicBezTo>
                    <a:cubicBezTo>
                      <a:pt x="109" y="8"/>
                      <a:pt x="109" y="8"/>
                      <a:pt x="109" y="8"/>
                    </a:cubicBezTo>
                    <a:cubicBezTo>
                      <a:pt x="110" y="7"/>
                      <a:pt x="111" y="5"/>
                      <a:pt x="111" y="4"/>
                    </a:cubicBezTo>
                    <a:cubicBezTo>
                      <a:pt x="112" y="3"/>
                      <a:pt x="113" y="2"/>
                      <a:pt x="114" y="2"/>
                    </a:cubicBezTo>
                    <a:cubicBezTo>
                      <a:pt x="115" y="1"/>
                      <a:pt x="115" y="0"/>
                      <a:pt x="116" y="0"/>
                    </a:cubicBezTo>
                    <a:cubicBezTo>
                      <a:pt x="117" y="0"/>
                      <a:pt x="118" y="0"/>
                      <a:pt x="120" y="0"/>
                    </a:cubicBezTo>
                    <a:cubicBezTo>
                      <a:pt x="127" y="0"/>
                      <a:pt x="127" y="0"/>
                      <a:pt x="127" y="0"/>
                    </a:cubicBezTo>
                    <a:cubicBezTo>
                      <a:pt x="127" y="0"/>
                      <a:pt x="128" y="0"/>
                      <a:pt x="129" y="0"/>
                    </a:cubicBezTo>
                    <a:cubicBezTo>
                      <a:pt x="129" y="0"/>
                      <a:pt x="130" y="1"/>
                      <a:pt x="130" y="1"/>
                    </a:cubicBezTo>
                    <a:cubicBezTo>
                      <a:pt x="131" y="2"/>
                      <a:pt x="131" y="2"/>
                      <a:pt x="132" y="3"/>
                    </a:cubicBezTo>
                    <a:cubicBezTo>
                      <a:pt x="132" y="4"/>
                      <a:pt x="132" y="5"/>
                      <a:pt x="132" y="6"/>
                    </a:cubicBezTo>
                    <a:lnTo>
                      <a:pt x="132" y="124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9" name="Freeform 11"/>
              <p:cNvSpPr>
                <a:spLocks noEditPoints="1"/>
              </p:cNvSpPr>
              <p:nvPr/>
            </p:nvSpPr>
            <p:spPr bwMode="auto">
              <a:xfrm>
                <a:off x="6217312" y="5921385"/>
                <a:ext cx="79123" cy="96242"/>
              </a:xfrm>
              <a:custGeom>
                <a:avLst/>
                <a:gdLst>
                  <a:gd name="T0" fmla="*/ 78 w 78"/>
                  <a:gd name="T1" fmla="*/ 43 h 96"/>
                  <a:gd name="T2" fmla="*/ 76 w 78"/>
                  <a:gd name="T3" fmla="*/ 48 h 96"/>
                  <a:gd name="T4" fmla="*/ 73 w 78"/>
                  <a:gd name="T5" fmla="*/ 50 h 96"/>
                  <a:gd name="T6" fmla="*/ 12 w 78"/>
                  <a:gd name="T7" fmla="*/ 50 h 96"/>
                  <a:gd name="T8" fmla="*/ 14 w 78"/>
                  <a:gd name="T9" fmla="*/ 64 h 96"/>
                  <a:gd name="T10" fmla="*/ 19 w 78"/>
                  <a:gd name="T11" fmla="*/ 76 h 96"/>
                  <a:gd name="T12" fmla="*/ 29 w 78"/>
                  <a:gd name="T13" fmla="*/ 83 h 96"/>
                  <a:gd name="T14" fmla="*/ 44 w 78"/>
                  <a:gd name="T15" fmla="*/ 86 h 96"/>
                  <a:gd name="T16" fmla="*/ 55 w 78"/>
                  <a:gd name="T17" fmla="*/ 85 h 96"/>
                  <a:gd name="T18" fmla="*/ 63 w 78"/>
                  <a:gd name="T19" fmla="*/ 82 h 96"/>
                  <a:gd name="T20" fmla="*/ 69 w 78"/>
                  <a:gd name="T21" fmla="*/ 80 h 96"/>
                  <a:gd name="T22" fmla="*/ 72 w 78"/>
                  <a:gd name="T23" fmla="*/ 79 h 96"/>
                  <a:gd name="T24" fmla="*/ 73 w 78"/>
                  <a:gd name="T25" fmla="*/ 79 h 96"/>
                  <a:gd name="T26" fmla="*/ 74 w 78"/>
                  <a:gd name="T27" fmla="*/ 80 h 96"/>
                  <a:gd name="T28" fmla="*/ 75 w 78"/>
                  <a:gd name="T29" fmla="*/ 82 h 96"/>
                  <a:gd name="T30" fmla="*/ 75 w 78"/>
                  <a:gd name="T31" fmla="*/ 84 h 96"/>
                  <a:gd name="T32" fmla="*/ 75 w 78"/>
                  <a:gd name="T33" fmla="*/ 85 h 96"/>
                  <a:gd name="T34" fmla="*/ 74 w 78"/>
                  <a:gd name="T35" fmla="*/ 86 h 96"/>
                  <a:gd name="T36" fmla="*/ 74 w 78"/>
                  <a:gd name="T37" fmla="*/ 88 h 96"/>
                  <a:gd name="T38" fmla="*/ 73 w 78"/>
                  <a:gd name="T39" fmla="*/ 88 h 96"/>
                  <a:gd name="T40" fmla="*/ 70 w 78"/>
                  <a:gd name="T41" fmla="*/ 90 h 96"/>
                  <a:gd name="T42" fmla="*/ 64 w 78"/>
                  <a:gd name="T43" fmla="*/ 93 h 96"/>
                  <a:gd name="T44" fmla="*/ 54 w 78"/>
                  <a:gd name="T45" fmla="*/ 95 h 96"/>
                  <a:gd name="T46" fmla="*/ 42 w 78"/>
                  <a:gd name="T47" fmla="*/ 96 h 96"/>
                  <a:gd name="T48" fmla="*/ 24 w 78"/>
                  <a:gd name="T49" fmla="*/ 93 h 96"/>
                  <a:gd name="T50" fmla="*/ 11 w 78"/>
                  <a:gd name="T51" fmla="*/ 84 h 96"/>
                  <a:gd name="T52" fmla="*/ 3 w 78"/>
                  <a:gd name="T53" fmla="*/ 69 h 96"/>
                  <a:gd name="T54" fmla="*/ 0 w 78"/>
                  <a:gd name="T55" fmla="*/ 48 h 96"/>
                  <a:gd name="T56" fmla="*/ 3 w 78"/>
                  <a:gd name="T57" fmla="*/ 28 h 96"/>
                  <a:gd name="T58" fmla="*/ 11 w 78"/>
                  <a:gd name="T59" fmla="*/ 13 h 96"/>
                  <a:gd name="T60" fmla="*/ 24 w 78"/>
                  <a:gd name="T61" fmla="*/ 3 h 96"/>
                  <a:gd name="T62" fmla="*/ 41 w 78"/>
                  <a:gd name="T63" fmla="*/ 0 h 96"/>
                  <a:gd name="T64" fmla="*/ 58 w 78"/>
                  <a:gd name="T65" fmla="*/ 4 h 96"/>
                  <a:gd name="T66" fmla="*/ 69 w 78"/>
                  <a:gd name="T67" fmla="*/ 12 h 96"/>
                  <a:gd name="T68" fmla="*/ 76 w 78"/>
                  <a:gd name="T69" fmla="*/ 26 h 96"/>
                  <a:gd name="T70" fmla="*/ 78 w 78"/>
                  <a:gd name="T71" fmla="*/ 41 h 96"/>
                  <a:gd name="T72" fmla="*/ 78 w 78"/>
                  <a:gd name="T73" fmla="*/ 43 h 96"/>
                  <a:gd name="T74" fmla="*/ 66 w 78"/>
                  <a:gd name="T75" fmla="*/ 40 h 96"/>
                  <a:gd name="T76" fmla="*/ 60 w 78"/>
                  <a:gd name="T77" fmla="*/ 18 h 96"/>
                  <a:gd name="T78" fmla="*/ 40 w 78"/>
                  <a:gd name="T79" fmla="*/ 10 h 96"/>
                  <a:gd name="T80" fmla="*/ 28 w 78"/>
                  <a:gd name="T81" fmla="*/ 13 h 96"/>
                  <a:gd name="T82" fmla="*/ 20 w 78"/>
                  <a:gd name="T83" fmla="*/ 19 h 96"/>
                  <a:gd name="T84" fmla="*/ 14 w 78"/>
                  <a:gd name="T85" fmla="*/ 29 h 96"/>
                  <a:gd name="T86" fmla="*/ 12 w 78"/>
                  <a:gd name="T87" fmla="*/ 40 h 96"/>
                  <a:gd name="T88" fmla="*/ 66 w 78"/>
                  <a:gd name="T89" fmla="*/ 4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" h="96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8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5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5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4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9" y="91"/>
                      <a:pt x="66" y="92"/>
                      <a:pt x="64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5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8" y="0"/>
                      <a:pt x="53" y="1"/>
                      <a:pt x="58" y="4"/>
                    </a:cubicBezTo>
                    <a:cubicBezTo>
                      <a:pt x="63" y="6"/>
                      <a:pt x="66" y="9"/>
                      <a:pt x="69" y="12"/>
                    </a:cubicBezTo>
                    <a:cubicBezTo>
                      <a:pt x="73" y="16"/>
                      <a:pt x="75" y="21"/>
                      <a:pt x="76" y="26"/>
                    </a:cubicBezTo>
                    <a:cubicBezTo>
                      <a:pt x="78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8" y="22"/>
                      <a:pt x="16" y="25"/>
                      <a:pt x="14" y="29"/>
                    </a:cubicBezTo>
                    <a:cubicBezTo>
                      <a:pt x="13" y="32"/>
                      <a:pt x="13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12"/>
              <p:cNvSpPr>
                <a:spLocks/>
              </p:cNvSpPr>
              <p:nvPr/>
            </p:nvSpPr>
            <p:spPr bwMode="auto">
              <a:xfrm>
                <a:off x="6313843" y="5921385"/>
                <a:ext cx="129762" cy="96242"/>
              </a:xfrm>
              <a:custGeom>
                <a:avLst/>
                <a:gdLst>
                  <a:gd name="T0" fmla="*/ 126 w 126"/>
                  <a:gd name="T1" fmla="*/ 93 h 95"/>
                  <a:gd name="T2" fmla="*/ 123 w 126"/>
                  <a:gd name="T3" fmla="*/ 95 h 95"/>
                  <a:gd name="T4" fmla="*/ 118 w 126"/>
                  <a:gd name="T5" fmla="*/ 95 h 95"/>
                  <a:gd name="T6" fmla="*/ 115 w 126"/>
                  <a:gd name="T7" fmla="*/ 93 h 95"/>
                  <a:gd name="T8" fmla="*/ 115 w 126"/>
                  <a:gd name="T9" fmla="*/ 38 h 95"/>
                  <a:gd name="T10" fmla="*/ 110 w 126"/>
                  <a:gd name="T11" fmla="*/ 18 h 95"/>
                  <a:gd name="T12" fmla="*/ 95 w 126"/>
                  <a:gd name="T13" fmla="*/ 10 h 95"/>
                  <a:gd name="T14" fmla="*/ 69 w 126"/>
                  <a:gd name="T15" fmla="*/ 29 h 95"/>
                  <a:gd name="T16" fmla="*/ 69 w 126"/>
                  <a:gd name="T17" fmla="*/ 93 h 95"/>
                  <a:gd name="T18" fmla="*/ 66 w 126"/>
                  <a:gd name="T19" fmla="*/ 95 h 95"/>
                  <a:gd name="T20" fmla="*/ 60 w 126"/>
                  <a:gd name="T21" fmla="*/ 95 h 95"/>
                  <a:gd name="T22" fmla="*/ 58 w 126"/>
                  <a:gd name="T23" fmla="*/ 93 h 95"/>
                  <a:gd name="T24" fmla="*/ 57 w 126"/>
                  <a:gd name="T25" fmla="*/ 38 h 95"/>
                  <a:gd name="T26" fmla="*/ 53 w 126"/>
                  <a:gd name="T27" fmla="*/ 18 h 95"/>
                  <a:gd name="T28" fmla="*/ 38 w 126"/>
                  <a:gd name="T29" fmla="*/ 10 h 95"/>
                  <a:gd name="T30" fmla="*/ 12 w 126"/>
                  <a:gd name="T31" fmla="*/ 29 h 95"/>
                  <a:gd name="T32" fmla="*/ 11 w 126"/>
                  <a:gd name="T33" fmla="*/ 93 h 95"/>
                  <a:gd name="T34" fmla="*/ 9 w 126"/>
                  <a:gd name="T35" fmla="*/ 95 h 95"/>
                  <a:gd name="T36" fmla="*/ 3 w 126"/>
                  <a:gd name="T37" fmla="*/ 95 h 95"/>
                  <a:gd name="T38" fmla="*/ 0 w 126"/>
                  <a:gd name="T39" fmla="*/ 93 h 95"/>
                  <a:gd name="T40" fmla="*/ 0 w 126"/>
                  <a:gd name="T41" fmla="*/ 4 h 95"/>
                  <a:gd name="T42" fmla="*/ 1 w 126"/>
                  <a:gd name="T43" fmla="*/ 2 h 95"/>
                  <a:gd name="T44" fmla="*/ 6 w 126"/>
                  <a:gd name="T45" fmla="*/ 1 h 95"/>
                  <a:gd name="T46" fmla="*/ 10 w 126"/>
                  <a:gd name="T47" fmla="*/ 2 h 95"/>
                  <a:gd name="T48" fmla="*/ 11 w 126"/>
                  <a:gd name="T49" fmla="*/ 4 h 95"/>
                  <a:gd name="T50" fmla="*/ 26 w 126"/>
                  <a:gd name="T51" fmla="*/ 4 h 95"/>
                  <a:gd name="T52" fmla="*/ 49 w 126"/>
                  <a:gd name="T53" fmla="*/ 2 h 95"/>
                  <a:gd name="T54" fmla="*/ 63 w 126"/>
                  <a:gd name="T55" fmla="*/ 11 h 95"/>
                  <a:gd name="T56" fmla="*/ 75 w 126"/>
                  <a:gd name="T57" fmla="*/ 10 h 95"/>
                  <a:gd name="T58" fmla="*/ 90 w 126"/>
                  <a:gd name="T59" fmla="*/ 1 h 95"/>
                  <a:gd name="T60" fmla="*/ 111 w 126"/>
                  <a:gd name="T61" fmla="*/ 3 h 95"/>
                  <a:gd name="T62" fmla="*/ 125 w 126"/>
                  <a:gd name="T63" fmla="*/ 23 h 95"/>
                  <a:gd name="T64" fmla="*/ 126 w 126"/>
                  <a:gd name="T65" fmla="*/ 9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26" h="95">
                    <a:moveTo>
                      <a:pt x="126" y="92"/>
                    </a:moveTo>
                    <a:cubicBezTo>
                      <a:pt x="126" y="93"/>
                      <a:pt x="126" y="93"/>
                      <a:pt x="126" y="93"/>
                    </a:cubicBezTo>
                    <a:cubicBezTo>
                      <a:pt x="126" y="94"/>
                      <a:pt x="126" y="94"/>
                      <a:pt x="125" y="94"/>
                    </a:cubicBezTo>
                    <a:cubicBezTo>
                      <a:pt x="125" y="94"/>
                      <a:pt x="124" y="94"/>
                      <a:pt x="123" y="95"/>
                    </a:cubicBezTo>
                    <a:cubicBezTo>
                      <a:pt x="123" y="95"/>
                      <a:pt x="122" y="95"/>
                      <a:pt x="121" y="95"/>
                    </a:cubicBezTo>
                    <a:cubicBezTo>
                      <a:pt x="119" y="95"/>
                      <a:pt x="118" y="95"/>
                      <a:pt x="118" y="95"/>
                    </a:cubicBezTo>
                    <a:cubicBezTo>
                      <a:pt x="117" y="94"/>
                      <a:pt x="116" y="94"/>
                      <a:pt x="116" y="94"/>
                    </a:cubicBezTo>
                    <a:cubicBezTo>
                      <a:pt x="115" y="94"/>
                      <a:pt x="115" y="94"/>
                      <a:pt x="115" y="93"/>
                    </a:cubicBezTo>
                    <a:cubicBezTo>
                      <a:pt x="115" y="93"/>
                      <a:pt x="115" y="93"/>
                      <a:pt x="115" y="92"/>
                    </a:cubicBezTo>
                    <a:cubicBezTo>
                      <a:pt x="115" y="38"/>
                      <a:pt x="115" y="38"/>
                      <a:pt x="115" y="38"/>
                    </a:cubicBezTo>
                    <a:cubicBezTo>
                      <a:pt x="115" y="34"/>
                      <a:pt x="114" y="30"/>
                      <a:pt x="114" y="26"/>
                    </a:cubicBezTo>
                    <a:cubicBezTo>
                      <a:pt x="113" y="23"/>
                      <a:pt x="112" y="20"/>
                      <a:pt x="110" y="18"/>
                    </a:cubicBezTo>
                    <a:cubicBezTo>
                      <a:pt x="109" y="15"/>
                      <a:pt x="106" y="13"/>
                      <a:pt x="104" y="12"/>
                    </a:cubicBezTo>
                    <a:cubicBezTo>
                      <a:pt x="102" y="11"/>
                      <a:pt x="99" y="10"/>
                      <a:pt x="95" y="10"/>
                    </a:cubicBezTo>
                    <a:cubicBezTo>
                      <a:pt x="91" y="10"/>
                      <a:pt x="87" y="12"/>
                      <a:pt x="83" y="15"/>
                    </a:cubicBezTo>
                    <a:cubicBezTo>
                      <a:pt x="79" y="18"/>
                      <a:pt x="74" y="23"/>
                      <a:pt x="69" y="29"/>
                    </a:cubicBezTo>
                    <a:cubicBezTo>
                      <a:pt x="69" y="92"/>
                      <a:pt x="69" y="92"/>
                      <a:pt x="69" y="92"/>
                    </a:cubicBezTo>
                    <a:cubicBezTo>
                      <a:pt x="69" y="93"/>
                      <a:pt x="69" y="93"/>
                      <a:pt x="69" y="93"/>
                    </a:cubicBezTo>
                    <a:cubicBezTo>
                      <a:pt x="69" y="94"/>
                      <a:pt x="68" y="94"/>
                      <a:pt x="68" y="94"/>
                    </a:cubicBezTo>
                    <a:cubicBezTo>
                      <a:pt x="67" y="94"/>
                      <a:pt x="67" y="94"/>
                      <a:pt x="66" y="95"/>
                    </a:cubicBezTo>
                    <a:cubicBezTo>
                      <a:pt x="65" y="95"/>
                      <a:pt x="64" y="95"/>
                      <a:pt x="63" y="95"/>
                    </a:cubicBezTo>
                    <a:cubicBezTo>
                      <a:pt x="62" y="95"/>
                      <a:pt x="61" y="95"/>
                      <a:pt x="60" y="95"/>
                    </a:cubicBezTo>
                    <a:cubicBezTo>
                      <a:pt x="60" y="94"/>
                      <a:pt x="59" y="94"/>
                      <a:pt x="59" y="94"/>
                    </a:cubicBezTo>
                    <a:cubicBezTo>
                      <a:pt x="58" y="94"/>
                      <a:pt x="58" y="94"/>
                      <a:pt x="58" y="93"/>
                    </a:cubicBezTo>
                    <a:cubicBezTo>
                      <a:pt x="58" y="93"/>
                      <a:pt x="57" y="93"/>
                      <a:pt x="57" y="92"/>
                    </a:cubicBezTo>
                    <a:cubicBezTo>
                      <a:pt x="57" y="38"/>
                      <a:pt x="57" y="38"/>
                      <a:pt x="57" y="38"/>
                    </a:cubicBezTo>
                    <a:cubicBezTo>
                      <a:pt x="57" y="34"/>
                      <a:pt x="57" y="30"/>
                      <a:pt x="56" y="26"/>
                    </a:cubicBezTo>
                    <a:cubicBezTo>
                      <a:pt x="56" y="23"/>
                      <a:pt x="54" y="20"/>
                      <a:pt x="53" y="18"/>
                    </a:cubicBezTo>
                    <a:cubicBezTo>
                      <a:pt x="51" y="15"/>
                      <a:pt x="49" y="13"/>
                      <a:pt x="47" y="12"/>
                    </a:cubicBezTo>
                    <a:cubicBezTo>
                      <a:pt x="44" y="11"/>
                      <a:pt x="41" y="10"/>
                      <a:pt x="38" y="10"/>
                    </a:cubicBezTo>
                    <a:cubicBezTo>
                      <a:pt x="34" y="10"/>
                      <a:pt x="30" y="12"/>
                      <a:pt x="25" y="15"/>
                    </a:cubicBezTo>
                    <a:cubicBezTo>
                      <a:pt x="21" y="18"/>
                      <a:pt x="17" y="23"/>
                      <a:pt x="12" y="29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5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6" y="11"/>
                      <a:pt x="21" y="7"/>
                      <a:pt x="26" y="4"/>
                    </a:cubicBezTo>
                    <a:cubicBezTo>
                      <a:pt x="30" y="1"/>
                      <a:pt x="35" y="0"/>
                      <a:pt x="39" y="0"/>
                    </a:cubicBezTo>
                    <a:cubicBezTo>
                      <a:pt x="43" y="0"/>
                      <a:pt x="46" y="1"/>
                      <a:pt x="49" y="2"/>
                    </a:cubicBezTo>
                    <a:cubicBezTo>
                      <a:pt x="52" y="2"/>
                      <a:pt x="55" y="4"/>
                      <a:pt x="57" y="5"/>
                    </a:cubicBezTo>
                    <a:cubicBezTo>
                      <a:pt x="59" y="7"/>
                      <a:pt x="61" y="9"/>
                      <a:pt x="63" y="11"/>
                    </a:cubicBezTo>
                    <a:cubicBezTo>
                      <a:pt x="64" y="13"/>
                      <a:pt x="65" y="16"/>
                      <a:pt x="66" y="18"/>
                    </a:cubicBezTo>
                    <a:cubicBezTo>
                      <a:pt x="69" y="15"/>
                      <a:pt x="72" y="12"/>
                      <a:pt x="75" y="10"/>
                    </a:cubicBezTo>
                    <a:cubicBezTo>
                      <a:pt x="78" y="7"/>
                      <a:pt x="80" y="6"/>
                      <a:pt x="83" y="4"/>
                    </a:cubicBezTo>
                    <a:cubicBezTo>
                      <a:pt x="85" y="3"/>
                      <a:pt x="88" y="2"/>
                      <a:pt x="90" y="1"/>
                    </a:cubicBezTo>
                    <a:cubicBezTo>
                      <a:pt x="92" y="1"/>
                      <a:pt x="94" y="0"/>
                      <a:pt x="97" y="0"/>
                    </a:cubicBezTo>
                    <a:cubicBezTo>
                      <a:pt x="102" y="0"/>
                      <a:pt x="107" y="1"/>
                      <a:pt x="111" y="3"/>
                    </a:cubicBezTo>
                    <a:cubicBezTo>
                      <a:pt x="115" y="5"/>
                      <a:pt x="118" y="8"/>
                      <a:pt x="120" y="11"/>
                    </a:cubicBezTo>
                    <a:cubicBezTo>
                      <a:pt x="122" y="14"/>
                      <a:pt x="124" y="18"/>
                      <a:pt x="125" y="23"/>
                    </a:cubicBezTo>
                    <a:cubicBezTo>
                      <a:pt x="126" y="27"/>
                      <a:pt x="126" y="32"/>
                      <a:pt x="126" y="37"/>
                    </a:cubicBezTo>
                    <a:lnTo>
                      <a:pt x="126" y="92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13"/>
              <p:cNvSpPr>
                <a:spLocks noEditPoints="1"/>
              </p:cNvSpPr>
              <p:nvPr/>
            </p:nvSpPr>
            <p:spPr bwMode="auto">
              <a:xfrm>
                <a:off x="6467342" y="5879473"/>
                <a:ext cx="77541" cy="138155"/>
              </a:xfrm>
              <a:custGeom>
                <a:avLst/>
                <a:gdLst>
                  <a:gd name="T0" fmla="*/ 77 w 77"/>
                  <a:gd name="T1" fmla="*/ 89 h 138"/>
                  <a:gd name="T2" fmla="*/ 75 w 77"/>
                  <a:gd name="T3" fmla="*/ 109 h 138"/>
                  <a:gd name="T4" fmla="*/ 67 w 77"/>
                  <a:gd name="T5" fmla="*/ 125 h 138"/>
                  <a:gd name="T6" fmla="*/ 55 w 77"/>
                  <a:gd name="T7" fmla="*/ 134 h 138"/>
                  <a:gd name="T8" fmla="*/ 39 w 77"/>
                  <a:gd name="T9" fmla="*/ 138 h 138"/>
                  <a:gd name="T10" fmla="*/ 31 w 77"/>
                  <a:gd name="T11" fmla="*/ 137 h 138"/>
                  <a:gd name="T12" fmla="*/ 25 w 77"/>
                  <a:gd name="T13" fmla="*/ 134 h 138"/>
                  <a:gd name="T14" fmla="*/ 18 w 77"/>
                  <a:gd name="T15" fmla="*/ 130 h 138"/>
                  <a:gd name="T16" fmla="*/ 10 w 77"/>
                  <a:gd name="T17" fmla="*/ 123 h 138"/>
                  <a:gd name="T18" fmla="*/ 10 w 77"/>
                  <a:gd name="T19" fmla="*/ 134 h 138"/>
                  <a:gd name="T20" fmla="*/ 10 w 77"/>
                  <a:gd name="T21" fmla="*/ 135 h 138"/>
                  <a:gd name="T22" fmla="*/ 9 w 77"/>
                  <a:gd name="T23" fmla="*/ 136 h 138"/>
                  <a:gd name="T24" fmla="*/ 7 w 77"/>
                  <a:gd name="T25" fmla="*/ 137 h 138"/>
                  <a:gd name="T26" fmla="*/ 5 w 77"/>
                  <a:gd name="T27" fmla="*/ 137 h 138"/>
                  <a:gd name="T28" fmla="*/ 2 w 77"/>
                  <a:gd name="T29" fmla="*/ 137 h 138"/>
                  <a:gd name="T30" fmla="*/ 1 w 77"/>
                  <a:gd name="T31" fmla="*/ 136 h 138"/>
                  <a:gd name="T32" fmla="*/ 0 w 77"/>
                  <a:gd name="T33" fmla="*/ 135 h 138"/>
                  <a:gd name="T34" fmla="*/ 0 w 77"/>
                  <a:gd name="T35" fmla="*/ 134 h 138"/>
                  <a:gd name="T36" fmla="*/ 0 w 77"/>
                  <a:gd name="T37" fmla="*/ 3 h 138"/>
                  <a:gd name="T38" fmla="*/ 0 w 77"/>
                  <a:gd name="T39" fmla="*/ 1 h 138"/>
                  <a:gd name="T40" fmla="*/ 1 w 77"/>
                  <a:gd name="T41" fmla="*/ 1 h 138"/>
                  <a:gd name="T42" fmla="*/ 3 w 77"/>
                  <a:gd name="T43" fmla="*/ 0 h 138"/>
                  <a:gd name="T44" fmla="*/ 5 w 77"/>
                  <a:gd name="T45" fmla="*/ 0 h 138"/>
                  <a:gd name="T46" fmla="*/ 8 w 77"/>
                  <a:gd name="T47" fmla="*/ 0 h 138"/>
                  <a:gd name="T48" fmla="*/ 10 w 77"/>
                  <a:gd name="T49" fmla="*/ 1 h 138"/>
                  <a:gd name="T50" fmla="*/ 11 w 77"/>
                  <a:gd name="T51" fmla="*/ 1 h 138"/>
                  <a:gd name="T52" fmla="*/ 11 w 77"/>
                  <a:gd name="T53" fmla="*/ 3 h 138"/>
                  <a:gd name="T54" fmla="*/ 11 w 77"/>
                  <a:gd name="T55" fmla="*/ 58 h 138"/>
                  <a:gd name="T56" fmla="*/ 19 w 77"/>
                  <a:gd name="T57" fmla="*/ 50 h 138"/>
                  <a:gd name="T58" fmla="*/ 27 w 77"/>
                  <a:gd name="T59" fmla="*/ 46 h 138"/>
                  <a:gd name="T60" fmla="*/ 34 w 77"/>
                  <a:gd name="T61" fmla="*/ 43 h 138"/>
                  <a:gd name="T62" fmla="*/ 41 w 77"/>
                  <a:gd name="T63" fmla="*/ 42 h 138"/>
                  <a:gd name="T64" fmla="*/ 58 w 77"/>
                  <a:gd name="T65" fmla="*/ 46 h 138"/>
                  <a:gd name="T66" fmla="*/ 69 w 77"/>
                  <a:gd name="T67" fmla="*/ 56 h 138"/>
                  <a:gd name="T68" fmla="*/ 75 w 77"/>
                  <a:gd name="T69" fmla="*/ 71 h 138"/>
                  <a:gd name="T70" fmla="*/ 77 w 77"/>
                  <a:gd name="T71" fmla="*/ 89 h 138"/>
                  <a:gd name="T72" fmla="*/ 65 w 77"/>
                  <a:gd name="T73" fmla="*/ 91 h 138"/>
                  <a:gd name="T74" fmla="*/ 64 w 77"/>
                  <a:gd name="T75" fmla="*/ 76 h 138"/>
                  <a:gd name="T76" fmla="*/ 60 w 77"/>
                  <a:gd name="T77" fmla="*/ 64 h 138"/>
                  <a:gd name="T78" fmla="*/ 52 w 77"/>
                  <a:gd name="T79" fmla="*/ 55 h 138"/>
                  <a:gd name="T80" fmla="*/ 40 w 77"/>
                  <a:gd name="T81" fmla="*/ 52 h 138"/>
                  <a:gd name="T82" fmla="*/ 34 w 77"/>
                  <a:gd name="T83" fmla="*/ 53 h 138"/>
                  <a:gd name="T84" fmla="*/ 27 w 77"/>
                  <a:gd name="T85" fmla="*/ 56 h 138"/>
                  <a:gd name="T86" fmla="*/ 19 w 77"/>
                  <a:gd name="T87" fmla="*/ 62 h 138"/>
                  <a:gd name="T88" fmla="*/ 11 w 77"/>
                  <a:gd name="T89" fmla="*/ 71 h 138"/>
                  <a:gd name="T90" fmla="*/ 11 w 77"/>
                  <a:gd name="T91" fmla="*/ 110 h 138"/>
                  <a:gd name="T92" fmla="*/ 26 w 77"/>
                  <a:gd name="T93" fmla="*/ 123 h 138"/>
                  <a:gd name="T94" fmla="*/ 40 w 77"/>
                  <a:gd name="T95" fmla="*/ 128 h 138"/>
                  <a:gd name="T96" fmla="*/ 51 w 77"/>
                  <a:gd name="T97" fmla="*/ 125 h 138"/>
                  <a:gd name="T98" fmla="*/ 59 w 77"/>
                  <a:gd name="T99" fmla="*/ 116 h 138"/>
                  <a:gd name="T100" fmla="*/ 63 w 77"/>
                  <a:gd name="T101" fmla="*/ 104 h 138"/>
                  <a:gd name="T102" fmla="*/ 65 w 77"/>
                  <a:gd name="T103" fmla="*/ 91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7" h="138">
                    <a:moveTo>
                      <a:pt x="77" y="89"/>
                    </a:moveTo>
                    <a:cubicBezTo>
                      <a:pt x="77" y="96"/>
                      <a:pt x="76" y="103"/>
                      <a:pt x="75" y="109"/>
                    </a:cubicBezTo>
                    <a:cubicBezTo>
                      <a:pt x="73" y="115"/>
                      <a:pt x="71" y="120"/>
                      <a:pt x="67" y="125"/>
                    </a:cubicBezTo>
                    <a:cubicBezTo>
                      <a:pt x="64" y="129"/>
                      <a:pt x="60" y="132"/>
                      <a:pt x="55" y="134"/>
                    </a:cubicBezTo>
                    <a:cubicBezTo>
                      <a:pt x="51" y="137"/>
                      <a:pt x="45" y="138"/>
                      <a:pt x="39" y="138"/>
                    </a:cubicBezTo>
                    <a:cubicBezTo>
                      <a:pt x="36" y="138"/>
                      <a:pt x="34" y="138"/>
                      <a:pt x="31" y="137"/>
                    </a:cubicBezTo>
                    <a:cubicBezTo>
                      <a:pt x="29" y="136"/>
                      <a:pt x="27" y="136"/>
                      <a:pt x="25" y="134"/>
                    </a:cubicBezTo>
                    <a:cubicBezTo>
                      <a:pt x="22" y="133"/>
                      <a:pt x="20" y="132"/>
                      <a:pt x="18" y="130"/>
                    </a:cubicBezTo>
                    <a:cubicBezTo>
                      <a:pt x="16" y="128"/>
                      <a:pt x="13" y="125"/>
                      <a:pt x="10" y="123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6"/>
                      <a:pt x="10" y="136"/>
                      <a:pt x="9" y="136"/>
                    </a:cubicBezTo>
                    <a:cubicBezTo>
                      <a:pt x="9" y="136"/>
                      <a:pt x="8" y="137"/>
                      <a:pt x="7" y="137"/>
                    </a:cubicBezTo>
                    <a:cubicBezTo>
                      <a:pt x="7" y="137"/>
                      <a:pt x="6" y="137"/>
                      <a:pt x="5" y="137"/>
                    </a:cubicBezTo>
                    <a:cubicBezTo>
                      <a:pt x="4" y="137"/>
                      <a:pt x="3" y="137"/>
                      <a:pt x="2" y="137"/>
                    </a:cubicBezTo>
                    <a:cubicBezTo>
                      <a:pt x="2" y="137"/>
                      <a:pt x="1" y="136"/>
                      <a:pt x="1" y="136"/>
                    </a:cubicBezTo>
                    <a:cubicBezTo>
                      <a:pt x="0" y="136"/>
                      <a:pt x="0" y="136"/>
                      <a:pt x="0" y="135"/>
                    </a:cubicBezTo>
                    <a:cubicBezTo>
                      <a:pt x="0" y="135"/>
                      <a:pt x="0" y="135"/>
                      <a:pt x="0" y="13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2" y="0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7" y="0"/>
                      <a:pt x="8" y="0"/>
                      <a:pt x="8" y="0"/>
                    </a:cubicBezTo>
                    <a:cubicBezTo>
                      <a:pt x="9" y="0"/>
                      <a:pt x="10" y="0"/>
                      <a:pt x="10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1" y="2"/>
                      <a:pt x="11" y="2"/>
                      <a:pt x="11" y="3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4" y="55"/>
                      <a:pt x="17" y="52"/>
                      <a:pt x="19" y="50"/>
                    </a:cubicBezTo>
                    <a:cubicBezTo>
                      <a:pt x="22" y="48"/>
                      <a:pt x="24" y="47"/>
                      <a:pt x="27" y="46"/>
                    </a:cubicBezTo>
                    <a:cubicBezTo>
                      <a:pt x="29" y="44"/>
                      <a:pt x="32" y="44"/>
                      <a:pt x="34" y="43"/>
                    </a:cubicBezTo>
                    <a:cubicBezTo>
                      <a:pt x="36" y="42"/>
                      <a:pt x="39" y="42"/>
                      <a:pt x="41" y="42"/>
                    </a:cubicBezTo>
                    <a:cubicBezTo>
                      <a:pt x="48" y="42"/>
                      <a:pt x="53" y="43"/>
                      <a:pt x="58" y="46"/>
                    </a:cubicBezTo>
                    <a:cubicBezTo>
                      <a:pt x="62" y="48"/>
                      <a:pt x="66" y="52"/>
                      <a:pt x="69" y="56"/>
                    </a:cubicBezTo>
                    <a:cubicBezTo>
                      <a:pt x="72" y="60"/>
                      <a:pt x="74" y="65"/>
                      <a:pt x="75" y="71"/>
                    </a:cubicBezTo>
                    <a:cubicBezTo>
                      <a:pt x="76" y="76"/>
                      <a:pt x="77" y="83"/>
                      <a:pt x="77" y="89"/>
                    </a:cubicBezTo>
                    <a:close/>
                    <a:moveTo>
                      <a:pt x="65" y="91"/>
                    </a:moveTo>
                    <a:cubicBezTo>
                      <a:pt x="65" y="86"/>
                      <a:pt x="64" y="81"/>
                      <a:pt x="64" y="76"/>
                    </a:cubicBezTo>
                    <a:cubicBezTo>
                      <a:pt x="63" y="72"/>
                      <a:pt x="62" y="68"/>
                      <a:pt x="60" y="64"/>
                    </a:cubicBezTo>
                    <a:cubicBezTo>
                      <a:pt x="58" y="61"/>
                      <a:pt x="55" y="58"/>
                      <a:pt x="52" y="55"/>
                    </a:cubicBezTo>
                    <a:cubicBezTo>
                      <a:pt x="49" y="53"/>
                      <a:pt x="45" y="52"/>
                      <a:pt x="40" y="52"/>
                    </a:cubicBezTo>
                    <a:cubicBezTo>
                      <a:pt x="38" y="52"/>
                      <a:pt x="36" y="53"/>
                      <a:pt x="34" y="53"/>
                    </a:cubicBezTo>
                    <a:cubicBezTo>
                      <a:pt x="31" y="54"/>
                      <a:pt x="29" y="55"/>
                      <a:pt x="27" y="56"/>
                    </a:cubicBezTo>
                    <a:cubicBezTo>
                      <a:pt x="24" y="58"/>
                      <a:pt x="22" y="60"/>
                      <a:pt x="19" y="62"/>
                    </a:cubicBezTo>
                    <a:cubicBezTo>
                      <a:pt x="17" y="65"/>
                      <a:pt x="14" y="68"/>
                      <a:pt x="11" y="71"/>
                    </a:cubicBezTo>
                    <a:cubicBezTo>
                      <a:pt x="11" y="110"/>
                      <a:pt x="11" y="110"/>
                      <a:pt x="11" y="110"/>
                    </a:cubicBezTo>
                    <a:cubicBezTo>
                      <a:pt x="16" y="115"/>
                      <a:pt x="21" y="120"/>
                      <a:pt x="26" y="123"/>
                    </a:cubicBezTo>
                    <a:cubicBezTo>
                      <a:pt x="30" y="126"/>
                      <a:pt x="35" y="128"/>
                      <a:pt x="40" y="128"/>
                    </a:cubicBezTo>
                    <a:cubicBezTo>
                      <a:pt x="44" y="128"/>
                      <a:pt x="48" y="127"/>
                      <a:pt x="51" y="125"/>
                    </a:cubicBezTo>
                    <a:cubicBezTo>
                      <a:pt x="54" y="122"/>
                      <a:pt x="57" y="120"/>
                      <a:pt x="59" y="116"/>
                    </a:cubicBezTo>
                    <a:cubicBezTo>
                      <a:pt x="61" y="113"/>
                      <a:pt x="63" y="109"/>
                      <a:pt x="63" y="104"/>
                    </a:cubicBezTo>
                    <a:cubicBezTo>
                      <a:pt x="64" y="100"/>
                      <a:pt x="65" y="95"/>
                      <a:pt x="65" y="91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Freeform 14"/>
              <p:cNvSpPr>
                <a:spLocks noEditPoints="1"/>
              </p:cNvSpPr>
              <p:nvPr/>
            </p:nvSpPr>
            <p:spPr bwMode="auto">
              <a:xfrm>
                <a:off x="6555960" y="5921385"/>
                <a:ext cx="80706" cy="96242"/>
              </a:xfrm>
              <a:custGeom>
                <a:avLst/>
                <a:gdLst>
                  <a:gd name="T0" fmla="*/ 78 w 78"/>
                  <a:gd name="T1" fmla="*/ 43 h 96"/>
                  <a:gd name="T2" fmla="*/ 76 w 78"/>
                  <a:gd name="T3" fmla="*/ 48 h 96"/>
                  <a:gd name="T4" fmla="*/ 73 w 78"/>
                  <a:gd name="T5" fmla="*/ 50 h 96"/>
                  <a:gd name="T6" fmla="*/ 12 w 78"/>
                  <a:gd name="T7" fmla="*/ 50 h 96"/>
                  <a:gd name="T8" fmla="*/ 14 w 78"/>
                  <a:gd name="T9" fmla="*/ 64 h 96"/>
                  <a:gd name="T10" fmla="*/ 19 w 78"/>
                  <a:gd name="T11" fmla="*/ 76 h 96"/>
                  <a:gd name="T12" fmla="*/ 29 w 78"/>
                  <a:gd name="T13" fmla="*/ 83 h 96"/>
                  <a:gd name="T14" fmla="*/ 44 w 78"/>
                  <a:gd name="T15" fmla="*/ 86 h 96"/>
                  <a:gd name="T16" fmla="*/ 55 w 78"/>
                  <a:gd name="T17" fmla="*/ 85 h 96"/>
                  <a:gd name="T18" fmla="*/ 63 w 78"/>
                  <a:gd name="T19" fmla="*/ 82 h 96"/>
                  <a:gd name="T20" fmla="*/ 69 w 78"/>
                  <a:gd name="T21" fmla="*/ 80 h 96"/>
                  <a:gd name="T22" fmla="*/ 72 w 78"/>
                  <a:gd name="T23" fmla="*/ 79 h 96"/>
                  <a:gd name="T24" fmla="*/ 73 w 78"/>
                  <a:gd name="T25" fmla="*/ 79 h 96"/>
                  <a:gd name="T26" fmla="*/ 74 w 78"/>
                  <a:gd name="T27" fmla="*/ 80 h 96"/>
                  <a:gd name="T28" fmla="*/ 75 w 78"/>
                  <a:gd name="T29" fmla="*/ 82 h 96"/>
                  <a:gd name="T30" fmla="*/ 75 w 78"/>
                  <a:gd name="T31" fmla="*/ 84 h 96"/>
                  <a:gd name="T32" fmla="*/ 75 w 78"/>
                  <a:gd name="T33" fmla="*/ 85 h 96"/>
                  <a:gd name="T34" fmla="*/ 74 w 78"/>
                  <a:gd name="T35" fmla="*/ 86 h 96"/>
                  <a:gd name="T36" fmla="*/ 74 w 78"/>
                  <a:gd name="T37" fmla="*/ 88 h 96"/>
                  <a:gd name="T38" fmla="*/ 73 w 78"/>
                  <a:gd name="T39" fmla="*/ 88 h 96"/>
                  <a:gd name="T40" fmla="*/ 70 w 78"/>
                  <a:gd name="T41" fmla="*/ 90 h 96"/>
                  <a:gd name="T42" fmla="*/ 63 w 78"/>
                  <a:gd name="T43" fmla="*/ 93 h 96"/>
                  <a:gd name="T44" fmla="*/ 54 w 78"/>
                  <a:gd name="T45" fmla="*/ 95 h 96"/>
                  <a:gd name="T46" fmla="*/ 42 w 78"/>
                  <a:gd name="T47" fmla="*/ 96 h 96"/>
                  <a:gd name="T48" fmla="*/ 24 w 78"/>
                  <a:gd name="T49" fmla="*/ 93 h 96"/>
                  <a:gd name="T50" fmla="*/ 11 w 78"/>
                  <a:gd name="T51" fmla="*/ 84 h 96"/>
                  <a:gd name="T52" fmla="*/ 3 w 78"/>
                  <a:gd name="T53" fmla="*/ 69 h 96"/>
                  <a:gd name="T54" fmla="*/ 0 w 78"/>
                  <a:gd name="T55" fmla="*/ 48 h 96"/>
                  <a:gd name="T56" fmla="*/ 3 w 78"/>
                  <a:gd name="T57" fmla="*/ 28 h 96"/>
                  <a:gd name="T58" fmla="*/ 11 w 78"/>
                  <a:gd name="T59" fmla="*/ 13 h 96"/>
                  <a:gd name="T60" fmla="*/ 24 w 78"/>
                  <a:gd name="T61" fmla="*/ 3 h 96"/>
                  <a:gd name="T62" fmla="*/ 41 w 78"/>
                  <a:gd name="T63" fmla="*/ 0 h 96"/>
                  <a:gd name="T64" fmla="*/ 58 w 78"/>
                  <a:gd name="T65" fmla="*/ 4 h 96"/>
                  <a:gd name="T66" fmla="*/ 69 w 78"/>
                  <a:gd name="T67" fmla="*/ 12 h 96"/>
                  <a:gd name="T68" fmla="*/ 76 w 78"/>
                  <a:gd name="T69" fmla="*/ 26 h 96"/>
                  <a:gd name="T70" fmla="*/ 78 w 78"/>
                  <a:gd name="T71" fmla="*/ 41 h 96"/>
                  <a:gd name="T72" fmla="*/ 78 w 78"/>
                  <a:gd name="T73" fmla="*/ 43 h 96"/>
                  <a:gd name="T74" fmla="*/ 66 w 78"/>
                  <a:gd name="T75" fmla="*/ 40 h 96"/>
                  <a:gd name="T76" fmla="*/ 60 w 78"/>
                  <a:gd name="T77" fmla="*/ 18 h 96"/>
                  <a:gd name="T78" fmla="*/ 40 w 78"/>
                  <a:gd name="T79" fmla="*/ 10 h 96"/>
                  <a:gd name="T80" fmla="*/ 28 w 78"/>
                  <a:gd name="T81" fmla="*/ 13 h 96"/>
                  <a:gd name="T82" fmla="*/ 20 w 78"/>
                  <a:gd name="T83" fmla="*/ 19 h 96"/>
                  <a:gd name="T84" fmla="*/ 14 w 78"/>
                  <a:gd name="T85" fmla="*/ 29 h 96"/>
                  <a:gd name="T86" fmla="*/ 12 w 78"/>
                  <a:gd name="T87" fmla="*/ 40 h 96"/>
                  <a:gd name="T88" fmla="*/ 66 w 78"/>
                  <a:gd name="T89" fmla="*/ 4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8" h="96">
                    <a:moveTo>
                      <a:pt x="78" y="43"/>
                    </a:moveTo>
                    <a:cubicBezTo>
                      <a:pt x="78" y="46"/>
                      <a:pt x="78" y="47"/>
                      <a:pt x="76" y="48"/>
                    </a:cubicBezTo>
                    <a:cubicBezTo>
                      <a:pt x="75" y="49"/>
                      <a:pt x="74" y="50"/>
                      <a:pt x="73" y="50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12" y="55"/>
                      <a:pt x="13" y="60"/>
                      <a:pt x="14" y="64"/>
                    </a:cubicBezTo>
                    <a:cubicBezTo>
                      <a:pt x="15" y="69"/>
                      <a:pt x="17" y="73"/>
                      <a:pt x="19" y="76"/>
                    </a:cubicBezTo>
                    <a:cubicBezTo>
                      <a:pt x="22" y="79"/>
                      <a:pt x="25" y="81"/>
                      <a:pt x="29" y="83"/>
                    </a:cubicBezTo>
                    <a:cubicBezTo>
                      <a:pt x="33" y="85"/>
                      <a:pt x="38" y="86"/>
                      <a:pt x="44" y="86"/>
                    </a:cubicBezTo>
                    <a:cubicBezTo>
                      <a:pt x="48" y="86"/>
                      <a:pt x="51" y="85"/>
                      <a:pt x="55" y="85"/>
                    </a:cubicBezTo>
                    <a:cubicBezTo>
                      <a:pt x="58" y="84"/>
                      <a:pt x="61" y="83"/>
                      <a:pt x="63" y="82"/>
                    </a:cubicBezTo>
                    <a:cubicBezTo>
                      <a:pt x="66" y="81"/>
                      <a:pt x="67" y="81"/>
                      <a:pt x="69" y="80"/>
                    </a:cubicBezTo>
                    <a:cubicBezTo>
                      <a:pt x="71" y="79"/>
                      <a:pt x="72" y="79"/>
                      <a:pt x="72" y="79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4" y="79"/>
                      <a:pt x="74" y="80"/>
                      <a:pt x="74" y="80"/>
                    </a:cubicBezTo>
                    <a:cubicBezTo>
                      <a:pt x="74" y="80"/>
                      <a:pt x="74" y="81"/>
                      <a:pt x="75" y="82"/>
                    </a:cubicBezTo>
                    <a:cubicBezTo>
                      <a:pt x="75" y="82"/>
                      <a:pt x="75" y="83"/>
                      <a:pt x="75" y="84"/>
                    </a:cubicBezTo>
                    <a:cubicBezTo>
                      <a:pt x="75" y="84"/>
                      <a:pt x="75" y="85"/>
                      <a:pt x="75" y="85"/>
                    </a:cubicBezTo>
                    <a:cubicBezTo>
                      <a:pt x="75" y="86"/>
                      <a:pt x="74" y="86"/>
                      <a:pt x="74" y="86"/>
                    </a:cubicBezTo>
                    <a:cubicBezTo>
                      <a:pt x="74" y="87"/>
                      <a:pt x="74" y="87"/>
                      <a:pt x="74" y="88"/>
                    </a:cubicBezTo>
                    <a:cubicBezTo>
                      <a:pt x="74" y="88"/>
                      <a:pt x="73" y="88"/>
                      <a:pt x="73" y="88"/>
                    </a:cubicBezTo>
                    <a:cubicBezTo>
                      <a:pt x="73" y="89"/>
                      <a:pt x="72" y="89"/>
                      <a:pt x="70" y="90"/>
                    </a:cubicBezTo>
                    <a:cubicBezTo>
                      <a:pt x="68" y="91"/>
                      <a:pt x="66" y="92"/>
                      <a:pt x="63" y="93"/>
                    </a:cubicBezTo>
                    <a:cubicBezTo>
                      <a:pt x="61" y="93"/>
                      <a:pt x="58" y="94"/>
                      <a:pt x="54" y="95"/>
                    </a:cubicBezTo>
                    <a:cubicBezTo>
                      <a:pt x="50" y="95"/>
                      <a:pt x="46" y="96"/>
                      <a:pt x="42" y="96"/>
                    </a:cubicBezTo>
                    <a:cubicBezTo>
                      <a:pt x="35" y="96"/>
                      <a:pt x="29" y="95"/>
                      <a:pt x="24" y="93"/>
                    </a:cubicBezTo>
                    <a:cubicBezTo>
                      <a:pt x="19" y="91"/>
                      <a:pt x="14" y="88"/>
                      <a:pt x="11" y="84"/>
                    </a:cubicBezTo>
                    <a:cubicBezTo>
                      <a:pt x="7" y="80"/>
                      <a:pt x="4" y="75"/>
                      <a:pt x="3" y="69"/>
                    </a:cubicBezTo>
                    <a:cubicBezTo>
                      <a:pt x="1" y="63"/>
                      <a:pt x="0" y="56"/>
                      <a:pt x="0" y="48"/>
                    </a:cubicBezTo>
                    <a:cubicBezTo>
                      <a:pt x="0" y="41"/>
                      <a:pt x="1" y="34"/>
                      <a:pt x="3" y="28"/>
                    </a:cubicBezTo>
                    <a:cubicBezTo>
                      <a:pt x="5" y="22"/>
                      <a:pt x="7" y="17"/>
                      <a:pt x="11" y="13"/>
                    </a:cubicBezTo>
                    <a:cubicBezTo>
                      <a:pt x="14" y="9"/>
                      <a:pt x="19" y="6"/>
                      <a:pt x="24" y="3"/>
                    </a:cubicBezTo>
                    <a:cubicBezTo>
                      <a:pt x="29" y="1"/>
                      <a:pt x="35" y="0"/>
                      <a:pt x="41" y="0"/>
                    </a:cubicBezTo>
                    <a:cubicBezTo>
                      <a:pt x="47" y="0"/>
                      <a:pt x="53" y="1"/>
                      <a:pt x="58" y="4"/>
                    </a:cubicBezTo>
                    <a:cubicBezTo>
                      <a:pt x="62" y="6"/>
                      <a:pt x="66" y="9"/>
                      <a:pt x="69" y="12"/>
                    </a:cubicBezTo>
                    <a:cubicBezTo>
                      <a:pt x="72" y="16"/>
                      <a:pt x="75" y="21"/>
                      <a:pt x="76" y="26"/>
                    </a:cubicBezTo>
                    <a:cubicBezTo>
                      <a:pt x="77" y="30"/>
                      <a:pt x="78" y="36"/>
                      <a:pt x="78" y="41"/>
                    </a:cubicBezTo>
                    <a:lnTo>
                      <a:pt x="78" y="43"/>
                    </a:lnTo>
                    <a:close/>
                    <a:moveTo>
                      <a:pt x="66" y="40"/>
                    </a:moveTo>
                    <a:cubicBezTo>
                      <a:pt x="66" y="31"/>
                      <a:pt x="64" y="23"/>
                      <a:pt x="60" y="18"/>
                    </a:cubicBezTo>
                    <a:cubicBezTo>
                      <a:pt x="55" y="13"/>
                      <a:pt x="49" y="10"/>
                      <a:pt x="40" y="10"/>
                    </a:cubicBezTo>
                    <a:cubicBezTo>
                      <a:pt x="36" y="10"/>
                      <a:pt x="32" y="11"/>
                      <a:pt x="28" y="13"/>
                    </a:cubicBezTo>
                    <a:cubicBezTo>
                      <a:pt x="25" y="14"/>
                      <a:pt x="22" y="17"/>
                      <a:pt x="20" y="19"/>
                    </a:cubicBezTo>
                    <a:cubicBezTo>
                      <a:pt x="17" y="22"/>
                      <a:pt x="16" y="25"/>
                      <a:pt x="14" y="29"/>
                    </a:cubicBezTo>
                    <a:cubicBezTo>
                      <a:pt x="13" y="32"/>
                      <a:pt x="12" y="36"/>
                      <a:pt x="12" y="40"/>
                    </a:cubicBezTo>
                    <a:lnTo>
                      <a:pt x="66" y="40"/>
                    </a:ln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15"/>
              <p:cNvSpPr>
                <a:spLocks/>
              </p:cNvSpPr>
              <p:nvPr/>
            </p:nvSpPr>
            <p:spPr bwMode="auto">
              <a:xfrm>
                <a:off x="6654072" y="5921385"/>
                <a:ext cx="49057" cy="96242"/>
              </a:xfrm>
              <a:custGeom>
                <a:avLst/>
                <a:gdLst>
                  <a:gd name="T0" fmla="*/ 49 w 49"/>
                  <a:gd name="T1" fmla="*/ 8 h 95"/>
                  <a:gd name="T2" fmla="*/ 49 w 49"/>
                  <a:gd name="T3" fmla="*/ 11 h 95"/>
                  <a:gd name="T4" fmla="*/ 49 w 49"/>
                  <a:gd name="T5" fmla="*/ 12 h 95"/>
                  <a:gd name="T6" fmla="*/ 48 w 49"/>
                  <a:gd name="T7" fmla="*/ 13 h 95"/>
                  <a:gd name="T8" fmla="*/ 47 w 49"/>
                  <a:gd name="T9" fmla="*/ 14 h 95"/>
                  <a:gd name="T10" fmla="*/ 45 w 49"/>
                  <a:gd name="T11" fmla="*/ 13 h 95"/>
                  <a:gd name="T12" fmla="*/ 42 w 49"/>
                  <a:gd name="T13" fmla="*/ 12 h 95"/>
                  <a:gd name="T14" fmla="*/ 39 w 49"/>
                  <a:gd name="T15" fmla="*/ 11 h 95"/>
                  <a:gd name="T16" fmla="*/ 35 w 49"/>
                  <a:gd name="T17" fmla="*/ 11 h 95"/>
                  <a:gd name="T18" fmla="*/ 30 w 49"/>
                  <a:gd name="T19" fmla="*/ 12 h 95"/>
                  <a:gd name="T20" fmla="*/ 24 w 49"/>
                  <a:gd name="T21" fmla="*/ 16 h 95"/>
                  <a:gd name="T22" fmla="*/ 18 w 49"/>
                  <a:gd name="T23" fmla="*/ 22 h 95"/>
                  <a:gd name="T24" fmla="*/ 12 w 49"/>
                  <a:gd name="T25" fmla="*/ 32 h 95"/>
                  <a:gd name="T26" fmla="*/ 12 w 49"/>
                  <a:gd name="T27" fmla="*/ 92 h 95"/>
                  <a:gd name="T28" fmla="*/ 11 w 49"/>
                  <a:gd name="T29" fmla="*/ 93 h 95"/>
                  <a:gd name="T30" fmla="*/ 10 w 49"/>
                  <a:gd name="T31" fmla="*/ 94 h 95"/>
                  <a:gd name="T32" fmla="*/ 9 w 49"/>
                  <a:gd name="T33" fmla="*/ 95 h 95"/>
                  <a:gd name="T34" fmla="*/ 6 w 49"/>
                  <a:gd name="T35" fmla="*/ 95 h 95"/>
                  <a:gd name="T36" fmla="*/ 3 w 49"/>
                  <a:gd name="T37" fmla="*/ 95 h 95"/>
                  <a:gd name="T38" fmla="*/ 1 w 49"/>
                  <a:gd name="T39" fmla="*/ 94 h 95"/>
                  <a:gd name="T40" fmla="*/ 0 w 49"/>
                  <a:gd name="T41" fmla="*/ 93 h 95"/>
                  <a:gd name="T42" fmla="*/ 0 w 49"/>
                  <a:gd name="T43" fmla="*/ 92 h 95"/>
                  <a:gd name="T44" fmla="*/ 0 w 49"/>
                  <a:gd name="T45" fmla="*/ 4 h 95"/>
                  <a:gd name="T46" fmla="*/ 0 w 49"/>
                  <a:gd name="T47" fmla="*/ 3 h 95"/>
                  <a:gd name="T48" fmla="*/ 1 w 49"/>
                  <a:gd name="T49" fmla="*/ 2 h 95"/>
                  <a:gd name="T50" fmla="*/ 3 w 49"/>
                  <a:gd name="T51" fmla="*/ 1 h 95"/>
                  <a:gd name="T52" fmla="*/ 6 w 49"/>
                  <a:gd name="T53" fmla="*/ 1 h 95"/>
                  <a:gd name="T54" fmla="*/ 8 w 49"/>
                  <a:gd name="T55" fmla="*/ 1 h 95"/>
                  <a:gd name="T56" fmla="*/ 10 w 49"/>
                  <a:gd name="T57" fmla="*/ 2 h 95"/>
                  <a:gd name="T58" fmla="*/ 11 w 49"/>
                  <a:gd name="T59" fmla="*/ 3 h 95"/>
                  <a:gd name="T60" fmla="*/ 11 w 49"/>
                  <a:gd name="T61" fmla="*/ 4 h 95"/>
                  <a:gd name="T62" fmla="*/ 11 w 49"/>
                  <a:gd name="T63" fmla="*/ 18 h 95"/>
                  <a:gd name="T64" fmla="*/ 18 w 49"/>
                  <a:gd name="T65" fmla="*/ 9 h 95"/>
                  <a:gd name="T66" fmla="*/ 24 w 49"/>
                  <a:gd name="T67" fmla="*/ 3 h 95"/>
                  <a:gd name="T68" fmla="*/ 30 w 49"/>
                  <a:gd name="T69" fmla="*/ 1 h 95"/>
                  <a:gd name="T70" fmla="*/ 36 w 49"/>
                  <a:gd name="T71" fmla="*/ 0 h 95"/>
                  <a:gd name="T72" fmla="*/ 39 w 49"/>
                  <a:gd name="T73" fmla="*/ 0 h 95"/>
                  <a:gd name="T74" fmla="*/ 42 w 49"/>
                  <a:gd name="T75" fmla="*/ 1 h 95"/>
                  <a:gd name="T76" fmla="*/ 46 w 49"/>
                  <a:gd name="T77" fmla="*/ 2 h 95"/>
                  <a:gd name="T78" fmla="*/ 48 w 49"/>
                  <a:gd name="T79" fmla="*/ 3 h 95"/>
                  <a:gd name="T80" fmla="*/ 49 w 49"/>
                  <a:gd name="T81" fmla="*/ 4 h 95"/>
                  <a:gd name="T82" fmla="*/ 49 w 49"/>
                  <a:gd name="T83" fmla="*/ 4 h 95"/>
                  <a:gd name="T84" fmla="*/ 49 w 49"/>
                  <a:gd name="T85" fmla="*/ 6 h 95"/>
                  <a:gd name="T86" fmla="*/ 49 w 49"/>
                  <a:gd name="T87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9" h="95">
                    <a:moveTo>
                      <a:pt x="49" y="8"/>
                    </a:moveTo>
                    <a:cubicBezTo>
                      <a:pt x="49" y="9"/>
                      <a:pt x="49" y="10"/>
                      <a:pt x="49" y="11"/>
                    </a:cubicBezTo>
                    <a:cubicBezTo>
                      <a:pt x="49" y="11"/>
                      <a:pt x="49" y="12"/>
                      <a:pt x="49" y="12"/>
                    </a:cubicBezTo>
                    <a:cubicBezTo>
                      <a:pt x="49" y="13"/>
                      <a:pt x="48" y="13"/>
                      <a:pt x="48" y="13"/>
                    </a:cubicBezTo>
                    <a:cubicBezTo>
                      <a:pt x="48" y="14"/>
                      <a:pt x="48" y="14"/>
                      <a:pt x="47" y="14"/>
                    </a:cubicBezTo>
                    <a:cubicBezTo>
                      <a:pt x="47" y="14"/>
                      <a:pt x="46" y="14"/>
                      <a:pt x="45" y="13"/>
                    </a:cubicBezTo>
                    <a:cubicBezTo>
                      <a:pt x="44" y="13"/>
                      <a:pt x="43" y="13"/>
                      <a:pt x="42" y="12"/>
                    </a:cubicBezTo>
                    <a:cubicBezTo>
                      <a:pt x="41" y="12"/>
                      <a:pt x="40" y="12"/>
                      <a:pt x="39" y="11"/>
                    </a:cubicBezTo>
                    <a:cubicBezTo>
                      <a:pt x="38" y="11"/>
                      <a:pt x="36" y="11"/>
                      <a:pt x="35" y="11"/>
                    </a:cubicBezTo>
                    <a:cubicBezTo>
                      <a:pt x="33" y="11"/>
                      <a:pt x="31" y="11"/>
                      <a:pt x="30" y="12"/>
                    </a:cubicBezTo>
                    <a:cubicBezTo>
                      <a:pt x="28" y="13"/>
                      <a:pt x="26" y="14"/>
                      <a:pt x="24" y="16"/>
                    </a:cubicBezTo>
                    <a:cubicBezTo>
                      <a:pt x="22" y="17"/>
                      <a:pt x="20" y="20"/>
                      <a:pt x="18" y="22"/>
                    </a:cubicBezTo>
                    <a:cubicBezTo>
                      <a:pt x="16" y="25"/>
                      <a:pt x="14" y="28"/>
                      <a:pt x="12" y="32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2" y="93"/>
                      <a:pt x="12" y="93"/>
                      <a:pt x="11" y="93"/>
                    </a:cubicBezTo>
                    <a:cubicBezTo>
                      <a:pt x="11" y="94"/>
                      <a:pt x="11" y="94"/>
                      <a:pt x="10" y="94"/>
                    </a:cubicBezTo>
                    <a:cubicBezTo>
                      <a:pt x="10" y="94"/>
                      <a:pt x="9" y="94"/>
                      <a:pt x="9" y="95"/>
                    </a:cubicBezTo>
                    <a:cubicBezTo>
                      <a:pt x="8" y="95"/>
                      <a:pt x="7" y="95"/>
                      <a:pt x="6" y="95"/>
                    </a:cubicBezTo>
                    <a:cubicBezTo>
                      <a:pt x="5" y="95"/>
                      <a:pt x="4" y="95"/>
                      <a:pt x="3" y="95"/>
                    </a:cubicBezTo>
                    <a:cubicBezTo>
                      <a:pt x="2" y="94"/>
                      <a:pt x="2" y="94"/>
                      <a:pt x="1" y="94"/>
                    </a:cubicBezTo>
                    <a:cubicBezTo>
                      <a:pt x="1" y="94"/>
                      <a:pt x="0" y="94"/>
                      <a:pt x="0" y="93"/>
                    </a:cubicBezTo>
                    <a:cubicBezTo>
                      <a:pt x="0" y="93"/>
                      <a:pt x="0" y="93"/>
                      <a:pt x="0" y="92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2" y="2"/>
                      <a:pt x="2" y="2"/>
                      <a:pt x="3" y="1"/>
                    </a:cubicBezTo>
                    <a:cubicBezTo>
                      <a:pt x="4" y="1"/>
                      <a:pt x="4" y="1"/>
                      <a:pt x="6" y="1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9" y="2"/>
                      <a:pt x="10" y="2"/>
                      <a:pt x="10" y="2"/>
                    </a:cubicBezTo>
                    <a:cubicBezTo>
                      <a:pt x="10" y="2"/>
                      <a:pt x="11" y="2"/>
                      <a:pt x="11" y="3"/>
                    </a:cubicBezTo>
                    <a:cubicBezTo>
                      <a:pt x="11" y="3"/>
                      <a:pt x="11" y="3"/>
                      <a:pt x="11" y="4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4" y="14"/>
                      <a:pt x="16" y="11"/>
                      <a:pt x="18" y="9"/>
                    </a:cubicBezTo>
                    <a:cubicBezTo>
                      <a:pt x="20" y="7"/>
                      <a:pt x="22" y="5"/>
                      <a:pt x="24" y="3"/>
                    </a:cubicBezTo>
                    <a:cubicBezTo>
                      <a:pt x="26" y="2"/>
                      <a:pt x="28" y="1"/>
                      <a:pt x="30" y="1"/>
                    </a:cubicBezTo>
                    <a:cubicBezTo>
                      <a:pt x="32" y="0"/>
                      <a:pt x="34" y="0"/>
                      <a:pt x="36" y="0"/>
                    </a:cubicBezTo>
                    <a:cubicBezTo>
                      <a:pt x="37" y="0"/>
                      <a:pt x="38" y="0"/>
                      <a:pt x="39" y="0"/>
                    </a:cubicBezTo>
                    <a:cubicBezTo>
                      <a:pt x="40" y="0"/>
                      <a:pt x="41" y="1"/>
                      <a:pt x="42" y="1"/>
                    </a:cubicBezTo>
                    <a:cubicBezTo>
                      <a:pt x="44" y="1"/>
                      <a:pt x="45" y="1"/>
                      <a:pt x="46" y="2"/>
                    </a:cubicBezTo>
                    <a:cubicBezTo>
                      <a:pt x="47" y="2"/>
                      <a:pt x="47" y="3"/>
                      <a:pt x="48" y="3"/>
                    </a:cubicBezTo>
                    <a:cubicBezTo>
                      <a:pt x="48" y="3"/>
                      <a:pt x="48" y="3"/>
                      <a:pt x="49" y="4"/>
                    </a:cubicBezTo>
                    <a:cubicBezTo>
                      <a:pt x="49" y="4"/>
                      <a:pt x="49" y="4"/>
                      <a:pt x="49" y="4"/>
                    </a:cubicBezTo>
                    <a:cubicBezTo>
                      <a:pt x="49" y="5"/>
                      <a:pt x="49" y="5"/>
                      <a:pt x="49" y="6"/>
                    </a:cubicBezTo>
                    <a:cubicBezTo>
                      <a:pt x="49" y="7"/>
                      <a:pt x="49" y="7"/>
                      <a:pt x="49" y="8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16"/>
              <p:cNvSpPr>
                <a:spLocks/>
              </p:cNvSpPr>
              <p:nvPr/>
            </p:nvSpPr>
            <p:spPr bwMode="auto">
              <a:xfrm>
                <a:off x="6701546" y="5921385"/>
                <a:ext cx="61717" cy="96242"/>
              </a:xfrm>
              <a:custGeom>
                <a:avLst/>
                <a:gdLst>
                  <a:gd name="T0" fmla="*/ 60 w 60"/>
                  <a:gd name="T1" fmla="*/ 69 h 96"/>
                  <a:gd name="T2" fmla="*/ 58 w 60"/>
                  <a:gd name="T3" fmla="*/ 80 h 96"/>
                  <a:gd name="T4" fmla="*/ 51 w 60"/>
                  <a:gd name="T5" fmla="*/ 89 h 96"/>
                  <a:gd name="T6" fmla="*/ 41 w 60"/>
                  <a:gd name="T7" fmla="*/ 94 h 96"/>
                  <a:gd name="T8" fmla="*/ 27 w 60"/>
                  <a:gd name="T9" fmla="*/ 96 h 96"/>
                  <a:gd name="T10" fmla="*/ 19 w 60"/>
                  <a:gd name="T11" fmla="*/ 95 h 96"/>
                  <a:gd name="T12" fmla="*/ 11 w 60"/>
                  <a:gd name="T13" fmla="*/ 93 h 96"/>
                  <a:gd name="T14" fmla="*/ 6 w 60"/>
                  <a:gd name="T15" fmla="*/ 91 h 96"/>
                  <a:gd name="T16" fmla="*/ 2 w 60"/>
                  <a:gd name="T17" fmla="*/ 89 h 96"/>
                  <a:gd name="T18" fmla="*/ 1 w 60"/>
                  <a:gd name="T19" fmla="*/ 86 h 96"/>
                  <a:gd name="T20" fmla="*/ 0 w 60"/>
                  <a:gd name="T21" fmla="*/ 82 h 96"/>
                  <a:gd name="T22" fmla="*/ 0 w 60"/>
                  <a:gd name="T23" fmla="*/ 80 h 96"/>
                  <a:gd name="T24" fmla="*/ 1 w 60"/>
                  <a:gd name="T25" fmla="*/ 78 h 96"/>
                  <a:gd name="T26" fmla="*/ 2 w 60"/>
                  <a:gd name="T27" fmla="*/ 77 h 96"/>
                  <a:gd name="T28" fmla="*/ 3 w 60"/>
                  <a:gd name="T29" fmla="*/ 77 h 96"/>
                  <a:gd name="T30" fmla="*/ 6 w 60"/>
                  <a:gd name="T31" fmla="*/ 78 h 96"/>
                  <a:gd name="T32" fmla="*/ 11 w 60"/>
                  <a:gd name="T33" fmla="*/ 81 h 96"/>
                  <a:gd name="T34" fmla="*/ 18 w 60"/>
                  <a:gd name="T35" fmla="*/ 84 h 96"/>
                  <a:gd name="T36" fmla="*/ 28 w 60"/>
                  <a:gd name="T37" fmla="*/ 86 h 96"/>
                  <a:gd name="T38" fmla="*/ 36 w 60"/>
                  <a:gd name="T39" fmla="*/ 85 h 96"/>
                  <a:gd name="T40" fmla="*/ 43 w 60"/>
                  <a:gd name="T41" fmla="*/ 82 h 96"/>
                  <a:gd name="T42" fmla="*/ 47 w 60"/>
                  <a:gd name="T43" fmla="*/ 77 h 96"/>
                  <a:gd name="T44" fmla="*/ 49 w 60"/>
                  <a:gd name="T45" fmla="*/ 70 h 96"/>
                  <a:gd name="T46" fmla="*/ 47 w 60"/>
                  <a:gd name="T47" fmla="*/ 63 h 96"/>
                  <a:gd name="T48" fmla="*/ 42 w 60"/>
                  <a:gd name="T49" fmla="*/ 58 h 96"/>
                  <a:gd name="T50" fmla="*/ 34 w 60"/>
                  <a:gd name="T51" fmla="*/ 54 h 96"/>
                  <a:gd name="T52" fmla="*/ 26 w 60"/>
                  <a:gd name="T53" fmla="*/ 51 h 96"/>
                  <a:gd name="T54" fmla="*/ 18 w 60"/>
                  <a:gd name="T55" fmla="*/ 47 h 96"/>
                  <a:gd name="T56" fmla="*/ 10 w 60"/>
                  <a:gd name="T57" fmla="*/ 42 h 96"/>
                  <a:gd name="T58" fmla="*/ 5 w 60"/>
                  <a:gd name="T59" fmla="*/ 35 h 96"/>
                  <a:gd name="T60" fmla="*/ 3 w 60"/>
                  <a:gd name="T61" fmla="*/ 25 h 96"/>
                  <a:gd name="T62" fmla="*/ 5 w 60"/>
                  <a:gd name="T63" fmla="*/ 16 h 96"/>
                  <a:gd name="T64" fmla="*/ 10 w 60"/>
                  <a:gd name="T65" fmla="*/ 8 h 96"/>
                  <a:gd name="T66" fmla="*/ 20 w 60"/>
                  <a:gd name="T67" fmla="*/ 2 h 96"/>
                  <a:gd name="T68" fmla="*/ 33 w 60"/>
                  <a:gd name="T69" fmla="*/ 0 h 96"/>
                  <a:gd name="T70" fmla="*/ 40 w 60"/>
                  <a:gd name="T71" fmla="*/ 1 h 96"/>
                  <a:gd name="T72" fmla="*/ 46 w 60"/>
                  <a:gd name="T73" fmla="*/ 2 h 96"/>
                  <a:gd name="T74" fmla="*/ 51 w 60"/>
                  <a:gd name="T75" fmla="*/ 4 h 96"/>
                  <a:gd name="T76" fmla="*/ 54 w 60"/>
                  <a:gd name="T77" fmla="*/ 6 h 96"/>
                  <a:gd name="T78" fmla="*/ 55 w 60"/>
                  <a:gd name="T79" fmla="*/ 7 h 96"/>
                  <a:gd name="T80" fmla="*/ 56 w 60"/>
                  <a:gd name="T81" fmla="*/ 8 h 96"/>
                  <a:gd name="T82" fmla="*/ 56 w 60"/>
                  <a:gd name="T83" fmla="*/ 10 h 96"/>
                  <a:gd name="T84" fmla="*/ 56 w 60"/>
                  <a:gd name="T85" fmla="*/ 12 h 96"/>
                  <a:gd name="T86" fmla="*/ 56 w 60"/>
                  <a:gd name="T87" fmla="*/ 14 h 96"/>
                  <a:gd name="T88" fmla="*/ 55 w 60"/>
                  <a:gd name="T89" fmla="*/ 15 h 96"/>
                  <a:gd name="T90" fmla="*/ 55 w 60"/>
                  <a:gd name="T91" fmla="*/ 16 h 96"/>
                  <a:gd name="T92" fmla="*/ 54 w 60"/>
                  <a:gd name="T93" fmla="*/ 17 h 96"/>
                  <a:gd name="T94" fmla="*/ 51 w 60"/>
                  <a:gd name="T95" fmla="*/ 16 h 96"/>
                  <a:gd name="T96" fmla="*/ 47 w 60"/>
                  <a:gd name="T97" fmla="*/ 13 h 96"/>
                  <a:gd name="T98" fmla="*/ 41 w 60"/>
                  <a:gd name="T99" fmla="*/ 11 h 96"/>
                  <a:gd name="T100" fmla="*/ 33 w 60"/>
                  <a:gd name="T101" fmla="*/ 10 h 96"/>
                  <a:gd name="T102" fmla="*/ 25 w 60"/>
                  <a:gd name="T103" fmla="*/ 11 h 96"/>
                  <a:gd name="T104" fmla="*/ 19 w 60"/>
                  <a:gd name="T105" fmla="*/ 14 h 96"/>
                  <a:gd name="T106" fmla="*/ 16 w 60"/>
                  <a:gd name="T107" fmla="*/ 19 h 96"/>
                  <a:gd name="T108" fmla="*/ 15 w 60"/>
                  <a:gd name="T109" fmla="*/ 24 h 96"/>
                  <a:gd name="T110" fmla="*/ 16 w 60"/>
                  <a:gd name="T111" fmla="*/ 32 h 96"/>
                  <a:gd name="T112" fmla="*/ 22 w 60"/>
                  <a:gd name="T113" fmla="*/ 37 h 96"/>
                  <a:gd name="T114" fmla="*/ 29 w 60"/>
                  <a:gd name="T115" fmla="*/ 41 h 96"/>
                  <a:gd name="T116" fmla="*/ 37 w 60"/>
                  <a:gd name="T117" fmla="*/ 44 h 96"/>
                  <a:gd name="T118" fmla="*/ 46 w 60"/>
                  <a:gd name="T119" fmla="*/ 48 h 96"/>
                  <a:gd name="T120" fmla="*/ 53 w 60"/>
                  <a:gd name="T121" fmla="*/ 52 h 96"/>
                  <a:gd name="T122" fmla="*/ 58 w 60"/>
                  <a:gd name="T123" fmla="*/ 59 h 96"/>
                  <a:gd name="T124" fmla="*/ 60 w 60"/>
                  <a:gd name="T125" fmla="*/ 6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60" h="96">
                    <a:moveTo>
                      <a:pt x="60" y="69"/>
                    </a:moveTo>
                    <a:cubicBezTo>
                      <a:pt x="60" y="73"/>
                      <a:pt x="59" y="77"/>
                      <a:pt x="58" y="80"/>
                    </a:cubicBezTo>
                    <a:cubicBezTo>
                      <a:pt x="56" y="83"/>
                      <a:pt x="54" y="86"/>
                      <a:pt x="51" y="89"/>
                    </a:cubicBezTo>
                    <a:cubicBezTo>
                      <a:pt x="48" y="91"/>
                      <a:pt x="45" y="93"/>
                      <a:pt x="41" y="94"/>
                    </a:cubicBezTo>
                    <a:cubicBezTo>
                      <a:pt x="37" y="95"/>
                      <a:pt x="32" y="96"/>
                      <a:pt x="27" y="96"/>
                    </a:cubicBezTo>
                    <a:cubicBezTo>
                      <a:pt x="24" y="96"/>
                      <a:pt x="21" y="96"/>
                      <a:pt x="19" y="95"/>
                    </a:cubicBezTo>
                    <a:cubicBezTo>
                      <a:pt x="16" y="95"/>
                      <a:pt x="13" y="94"/>
                      <a:pt x="11" y="93"/>
                    </a:cubicBezTo>
                    <a:cubicBezTo>
                      <a:pt x="9" y="92"/>
                      <a:pt x="7" y="92"/>
                      <a:pt x="6" y="91"/>
                    </a:cubicBezTo>
                    <a:cubicBezTo>
                      <a:pt x="4" y="90"/>
                      <a:pt x="3" y="89"/>
                      <a:pt x="2" y="89"/>
                    </a:cubicBezTo>
                    <a:cubicBezTo>
                      <a:pt x="1" y="88"/>
                      <a:pt x="1" y="87"/>
                      <a:pt x="1" y="86"/>
                    </a:cubicBezTo>
                    <a:cubicBezTo>
                      <a:pt x="0" y="85"/>
                      <a:pt x="0" y="84"/>
                      <a:pt x="0" y="82"/>
                    </a:cubicBezTo>
                    <a:cubicBezTo>
                      <a:pt x="0" y="81"/>
                      <a:pt x="0" y="81"/>
                      <a:pt x="0" y="80"/>
                    </a:cubicBezTo>
                    <a:cubicBezTo>
                      <a:pt x="0" y="79"/>
                      <a:pt x="1" y="79"/>
                      <a:pt x="1" y="78"/>
                    </a:cubicBezTo>
                    <a:cubicBezTo>
                      <a:pt x="1" y="78"/>
                      <a:pt x="1" y="78"/>
                      <a:pt x="2" y="77"/>
                    </a:cubicBezTo>
                    <a:cubicBezTo>
                      <a:pt x="2" y="77"/>
                      <a:pt x="2" y="77"/>
                      <a:pt x="3" y="77"/>
                    </a:cubicBezTo>
                    <a:cubicBezTo>
                      <a:pt x="3" y="77"/>
                      <a:pt x="4" y="77"/>
                      <a:pt x="6" y="78"/>
                    </a:cubicBezTo>
                    <a:cubicBezTo>
                      <a:pt x="7" y="79"/>
                      <a:pt x="9" y="80"/>
                      <a:pt x="11" y="81"/>
                    </a:cubicBezTo>
                    <a:cubicBezTo>
                      <a:pt x="13" y="82"/>
                      <a:pt x="15" y="83"/>
                      <a:pt x="18" y="84"/>
                    </a:cubicBezTo>
                    <a:cubicBezTo>
                      <a:pt x="21" y="85"/>
                      <a:pt x="24" y="86"/>
                      <a:pt x="28" y="86"/>
                    </a:cubicBezTo>
                    <a:cubicBezTo>
                      <a:pt x="31" y="86"/>
                      <a:pt x="34" y="85"/>
                      <a:pt x="36" y="85"/>
                    </a:cubicBezTo>
                    <a:cubicBezTo>
                      <a:pt x="39" y="84"/>
                      <a:pt x="41" y="83"/>
                      <a:pt x="43" y="82"/>
                    </a:cubicBezTo>
                    <a:cubicBezTo>
                      <a:pt x="45" y="80"/>
                      <a:pt x="46" y="79"/>
                      <a:pt x="47" y="77"/>
                    </a:cubicBezTo>
                    <a:cubicBezTo>
                      <a:pt x="48" y="75"/>
                      <a:pt x="49" y="72"/>
                      <a:pt x="49" y="70"/>
                    </a:cubicBezTo>
                    <a:cubicBezTo>
                      <a:pt x="49" y="67"/>
                      <a:pt x="48" y="65"/>
                      <a:pt x="47" y="63"/>
                    </a:cubicBezTo>
                    <a:cubicBezTo>
                      <a:pt x="45" y="61"/>
                      <a:pt x="44" y="59"/>
                      <a:pt x="42" y="58"/>
                    </a:cubicBezTo>
                    <a:cubicBezTo>
                      <a:pt x="39" y="56"/>
                      <a:pt x="37" y="55"/>
                      <a:pt x="34" y="54"/>
                    </a:cubicBezTo>
                    <a:cubicBezTo>
                      <a:pt x="32" y="53"/>
                      <a:pt x="29" y="52"/>
                      <a:pt x="26" y="51"/>
                    </a:cubicBezTo>
                    <a:cubicBezTo>
                      <a:pt x="23" y="50"/>
                      <a:pt x="20" y="48"/>
                      <a:pt x="18" y="47"/>
                    </a:cubicBezTo>
                    <a:cubicBezTo>
                      <a:pt x="15" y="46"/>
                      <a:pt x="12" y="44"/>
                      <a:pt x="10" y="42"/>
                    </a:cubicBezTo>
                    <a:cubicBezTo>
                      <a:pt x="8" y="40"/>
                      <a:pt x="7" y="38"/>
                      <a:pt x="5" y="35"/>
                    </a:cubicBezTo>
                    <a:cubicBezTo>
                      <a:pt x="4" y="32"/>
                      <a:pt x="3" y="29"/>
                      <a:pt x="3" y="25"/>
                    </a:cubicBezTo>
                    <a:cubicBezTo>
                      <a:pt x="3" y="22"/>
                      <a:pt x="4" y="19"/>
                      <a:pt x="5" y="16"/>
                    </a:cubicBezTo>
                    <a:cubicBezTo>
                      <a:pt x="6" y="13"/>
                      <a:pt x="8" y="10"/>
                      <a:pt x="10" y="8"/>
                    </a:cubicBezTo>
                    <a:cubicBezTo>
                      <a:pt x="13" y="6"/>
                      <a:pt x="16" y="4"/>
                      <a:pt x="20" y="2"/>
                    </a:cubicBezTo>
                    <a:cubicBezTo>
                      <a:pt x="24" y="1"/>
                      <a:pt x="28" y="0"/>
                      <a:pt x="33" y="0"/>
                    </a:cubicBezTo>
                    <a:cubicBezTo>
                      <a:pt x="36" y="0"/>
                      <a:pt x="38" y="0"/>
                      <a:pt x="40" y="1"/>
                    </a:cubicBezTo>
                    <a:cubicBezTo>
                      <a:pt x="42" y="1"/>
                      <a:pt x="44" y="2"/>
                      <a:pt x="46" y="2"/>
                    </a:cubicBezTo>
                    <a:cubicBezTo>
                      <a:pt x="48" y="3"/>
                      <a:pt x="49" y="3"/>
                      <a:pt x="51" y="4"/>
                    </a:cubicBezTo>
                    <a:cubicBezTo>
                      <a:pt x="52" y="5"/>
                      <a:pt x="53" y="5"/>
                      <a:pt x="54" y="6"/>
                    </a:cubicBezTo>
                    <a:cubicBezTo>
                      <a:pt x="54" y="6"/>
                      <a:pt x="55" y="7"/>
                      <a:pt x="55" y="7"/>
                    </a:cubicBezTo>
                    <a:cubicBezTo>
                      <a:pt x="55" y="8"/>
                      <a:pt x="55" y="8"/>
                      <a:pt x="56" y="8"/>
                    </a:cubicBezTo>
                    <a:cubicBezTo>
                      <a:pt x="56" y="9"/>
                      <a:pt x="56" y="9"/>
                      <a:pt x="56" y="10"/>
                    </a:cubicBezTo>
                    <a:cubicBezTo>
                      <a:pt x="56" y="10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4"/>
                    </a:cubicBezTo>
                    <a:cubicBezTo>
                      <a:pt x="56" y="14"/>
                      <a:pt x="55" y="15"/>
                      <a:pt x="55" y="15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3" y="17"/>
                      <a:pt x="52" y="16"/>
                      <a:pt x="51" y="16"/>
                    </a:cubicBezTo>
                    <a:cubicBezTo>
                      <a:pt x="50" y="15"/>
                      <a:pt x="49" y="14"/>
                      <a:pt x="47" y="13"/>
                    </a:cubicBezTo>
                    <a:cubicBezTo>
                      <a:pt x="45" y="13"/>
                      <a:pt x="43" y="12"/>
                      <a:pt x="41" y="11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0" y="10"/>
                      <a:pt x="27" y="10"/>
                      <a:pt x="25" y="11"/>
                    </a:cubicBezTo>
                    <a:cubicBezTo>
                      <a:pt x="22" y="12"/>
                      <a:pt x="21" y="13"/>
                      <a:pt x="19" y="14"/>
                    </a:cubicBezTo>
                    <a:cubicBezTo>
                      <a:pt x="18" y="15"/>
                      <a:pt x="16" y="17"/>
                      <a:pt x="16" y="19"/>
                    </a:cubicBezTo>
                    <a:cubicBezTo>
                      <a:pt x="15" y="20"/>
                      <a:pt x="15" y="22"/>
                      <a:pt x="15" y="24"/>
                    </a:cubicBezTo>
                    <a:cubicBezTo>
                      <a:pt x="15" y="27"/>
                      <a:pt x="15" y="30"/>
                      <a:pt x="16" y="32"/>
                    </a:cubicBezTo>
                    <a:cubicBezTo>
                      <a:pt x="18" y="34"/>
                      <a:pt x="20" y="35"/>
                      <a:pt x="22" y="37"/>
                    </a:cubicBezTo>
                    <a:cubicBezTo>
                      <a:pt x="24" y="38"/>
                      <a:pt x="26" y="39"/>
                      <a:pt x="29" y="41"/>
                    </a:cubicBezTo>
                    <a:cubicBezTo>
                      <a:pt x="32" y="42"/>
                      <a:pt x="35" y="43"/>
                      <a:pt x="37" y="44"/>
                    </a:cubicBezTo>
                    <a:cubicBezTo>
                      <a:pt x="40" y="45"/>
                      <a:pt x="43" y="46"/>
                      <a:pt x="46" y="48"/>
                    </a:cubicBezTo>
                    <a:cubicBezTo>
                      <a:pt x="49" y="49"/>
                      <a:pt x="51" y="50"/>
                      <a:pt x="53" y="52"/>
                    </a:cubicBezTo>
                    <a:cubicBezTo>
                      <a:pt x="55" y="54"/>
                      <a:pt x="57" y="57"/>
                      <a:pt x="58" y="59"/>
                    </a:cubicBezTo>
                    <a:cubicBezTo>
                      <a:pt x="60" y="62"/>
                      <a:pt x="60" y="65"/>
                      <a:pt x="60" y="69"/>
                    </a:cubicBezTo>
                    <a:close/>
                  </a:path>
                </a:pathLst>
              </a:cu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5432410" y="5711825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  <a:gd name="T6" fmla="*/ 86 w 86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55B3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18"/>
              <p:cNvSpPr>
                <a:spLocks/>
              </p:cNvSpPr>
              <p:nvPr/>
            </p:nvSpPr>
            <p:spPr bwMode="auto">
              <a:xfrm>
                <a:off x="5432410" y="5711825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Freeform 19"/>
              <p:cNvSpPr>
                <a:spLocks/>
              </p:cNvSpPr>
              <p:nvPr/>
            </p:nvSpPr>
            <p:spPr bwMode="auto">
              <a:xfrm>
                <a:off x="5427663" y="5804963"/>
                <a:ext cx="136092" cy="152125"/>
              </a:xfrm>
              <a:custGeom>
                <a:avLst/>
                <a:gdLst>
                  <a:gd name="T0" fmla="*/ 0 w 86"/>
                  <a:gd name="T1" fmla="*/ 0 h 98"/>
                  <a:gd name="T2" fmla="*/ 0 w 86"/>
                  <a:gd name="T3" fmla="*/ 98 h 98"/>
                  <a:gd name="T4" fmla="*/ 86 w 86"/>
                  <a:gd name="T5" fmla="*/ 48 h 98"/>
                  <a:gd name="T6" fmla="*/ 86 w 86"/>
                  <a:gd name="T7" fmla="*/ 48 h 98"/>
                  <a:gd name="T8" fmla="*/ 0 w 86"/>
                  <a:gd name="T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8">
                    <a:moveTo>
                      <a:pt x="0" y="0"/>
                    </a:moveTo>
                    <a:lnTo>
                      <a:pt x="0" y="98"/>
                    </a:lnTo>
                    <a:lnTo>
                      <a:pt x="86" y="48"/>
                    </a:lnTo>
                    <a:lnTo>
                      <a:pt x="8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98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Freeform 20"/>
              <p:cNvSpPr>
                <a:spLocks/>
              </p:cNvSpPr>
              <p:nvPr/>
            </p:nvSpPr>
            <p:spPr bwMode="auto">
              <a:xfrm>
                <a:off x="5432410" y="5894996"/>
                <a:ext cx="136092" cy="153678"/>
              </a:xfrm>
              <a:custGeom>
                <a:avLst/>
                <a:gdLst>
                  <a:gd name="T0" fmla="*/ 86 w 86"/>
                  <a:gd name="T1" fmla="*/ 99 h 99"/>
                  <a:gd name="T2" fmla="*/ 86 w 86"/>
                  <a:gd name="T3" fmla="*/ 0 h 99"/>
                  <a:gd name="T4" fmla="*/ 0 w 86"/>
                  <a:gd name="T5" fmla="*/ 50 h 99"/>
                  <a:gd name="T6" fmla="*/ 86 w 86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99"/>
                    </a:moveTo>
                    <a:lnTo>
                      <a:pt x="86" y="0"/>
                    </a:lnTo>
                    <a:lnTo>
                      <a:pt x="0" y="50"/>
                    </a:lnTo>
                    <a:lnTo>
                      <a:pt x="86" y="99"/>
                    </a:lnTo>
                    <a:close/>
                  </a:path>
                </a:pathLst>
              </a:custGeom>
              <a:solidFill>
                <a:srgbClr val="E838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Freeform 21"/>
              <p:cNvSpPr>
                <a:spLocks/>
              </p:cNvSpPr>
              <p:nvPr/>
            </p:nvSpPr>
            <p:spPr bwMode="auto">
              <a:xfrm>
                <a:off x="5582745" y="5711825"/>
                <a:ext cx="136092" cy="153678"/>
              </a:xfrm>
              <a:custGeom>
                <a:avLst/>
                <a:gdLst>
                  <a:gd name="T0" fmla="*/ 86 w 86"/>
                  <a:gd name="T1" fmla="*/ 50 h 99"/>
                  <a:gd name="T2" fmla="*/ 0 w 86"/>
                  <a:gd name="T3" fmla="*/ 0 h 99"/>
                  <a:gd name="T4" fmla="*/ 0 w 86"/>
                  <a:gd name="T5" fmla="*/ 99 h 99"/>
                  <a:gd name="T6" fmla="*/ 86 w 86"/>
                  <a:gd name="T7" fmla="*/ 5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6" h="99">
                    <a:moveTo>
                      <a:pt x="86" y="50"/>
                    </a:moveTo>
                    <a:lnTo>
                      <a:pt x="0" y="0"/>
                    </a:lnTo>
                    <a:lnTo>
                      <a:pt x="0" y="99"/>
                    </a:lnTo>
                    <a:lnTo>
                      <a:pt x="86" y="50"/>
                    </a:lnTo>
                    <a:close/>
                  </a:path>
                </a:pathLst>
              </a:custGeom>
              <a:solidFill>
                <a:srgbClr val="00A0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31" name="직사각형 30">
              <a:hlinkClick r:id="rId2"/>
            </p:cNvPr>
            <p:cNvSpPr/>
            <p:nvPr/>
          </p:nvSpPr>
          <p:spPr>
            <a:xfrm>
              <a:off x="5434149" y="6156959"/>
              <a:ext cx="1341120" cy="3483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4E4454-D49A-A14A-76A6-B88CFE90013F}"/>
              </a:ext>
            </a:extLst>
          </p:cNvPr>
          <p:cNvSpPr/>
          <p:nvPr/>
        </p:nvSpPr>
        <p:spPr>
          <a:xfrm>
            <a:off x="2150441" y="6192647"/>
            <a:ext cx="1603260" cy="462205"/>
          </a:xfrm>
          <a:prstGeom prst="roundRect">
            <a:avLst/>
          </a:prstGeom>
          <a:solidFill>
            <a:srgbClr val="2957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rPr>
              <a:t>PAPERLOGY.</a:t>
            </a:r>
            <a:endParaRPr lang="ko-KR" altLang="en-US" sz="1400" dirty="0">
              <a:solidFill>
                <a:schemeClr val="bg1"/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6A9ACC-92C3-10C9-83A9-E46717FFC90D}"/>
              </a:ext>
            </a:extLst>
          </p:cNvPr>
          <p:cNvSpPr txBox="1"/>
          <p:nvPr/>
        </p:nvSpPr>
        <p:spPr>
          <a:xfrm>
            <a:off x="2025509" y="5841719"/>
            <a:ext cx="1754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사용 폰트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626632-4B23-3D36-BA6B-268A3A71EFF2}"/>
              </a:ext>
            </a:extLst>
          </p:cNvPr>
          <p:cNvSpPr txBox="1"/>
          <p:nvPr/>
        </p:nvSpPr>
        <p:spPr>
          <a:xfrm>
            <a:off x="4041733" y="5843227"/>
            <a:ext cx="1754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디자인 레퍼런스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8097" y="1362834"/>
            <a:ext cx="226389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ko-KR" altLang="en-US" sz="3000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rPr>
              <a:t>목 차</a:t>
            </a:r>
          </a:p>
        </p:txBody>
      </p:sp>
      <p:grpSp>
        <p:nvGrpSpPr>
          <p:cNvPr id="28" name="그룹 27"/>
          <p:cNvGrpSpPr/>
          <p:nvPr/>
        </p:nvGrpSpPr>
        <p:grpSpPr>
          <a:xfrm>
            <a:off x="4574484" y="548680"/>
            <a:ext cx="3957956" cy="703263"/>
            <a:chOff x="3566670" y="1695706"/>
            <a:chExt cx="3957956" cy="703263"/>
          </a:xfrm>
        </p:grpSpPr>
        <p:sp>
          <p:nvSpPr>
            <p:cNvPr id="23" name="육각형 22"/>
            <p:cNvSpPr/>
            <p:nvPr/>
          </p:nvSpPr>
          <p:spPr bwMode="auto">
            <a:xfrm rot="16200000">
              <a:off x="3597115" y="1737269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355976" y="1713820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개요 및 배경</a:t>
              </a:r>
              <a:endPara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4355976" y="2041559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프로젝트 주제와 필요성 소개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3566670" y="1808812"/>
              <a:ext cx="26642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+mj-cs"/>
                </a:rPr>
                <a:t>I</a:t>
              </a:r>
              <a:endParaRPr lang="ko-KR" altLang="en-US" sz="20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90869" y="1436828"/>
            <a:ext cx="3957956" cy="703263"/>
            <a:chOff x="3566670" y="2583854"/>
            <a:chExt cx="3957956" cy="703263"/>
          </a:xfrm>
        </p:grpSpPr>
        <p:sp>
          <p:nvSpPr>
            <p:cNvPr id="22" name="육각형 21"/>
            <p:cNvSpPr/>
            <p:nvPr/>
          </p:nvSpPr>
          <p:spPr bwMode="auto">
            <a:xfrm rot="16200000">
              <a:off x="3597115" y="2625417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355976" y="2601968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페이퍼로지 9 Black" pitchFamily="2" charset="-127"/>
                  <a:ea typeface="페이퍼로지 9 Black" pitchFamily="2" charset="-127"/>
                </a:rPr>
                <a:t>기존 사례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페이퍼로지 9 Black" pitchFamily="2" charset="-127"/>
                <a:ea typeface="페이퍼로지 9 Black" pitchFamily="2" charset="-127"/>
                <a:cs typeface="+mn-cs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355976" y="2929707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관련 사례와 한계 분석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3566670" y="2696960"/>
              <a:ext cx="34817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+mj-cs"/>
                </a:rPr>
                <a:t>II</a:t>
              </a:r>
              <a:endParaRPr lang="ko-KR" altLang="en-US" sz="20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002837" y="2324976"/>
            <a:ext cx="3957956" cy="703263"/>
            <a:chOff x="3566670" y="3472002"/>
            <a:chExt cx="3957956" cy="703263"/>
          </a:xfrm>
        </p:grpSpPr>
        <p:sp>
          <p:nvSpPr>
            <p:cNvPr id="26" name="육각형 25"/>
            <p:cNvSpPr/>
            <p:nvPr/>
          </p:nvSpPr>
          <p:spPr bwMode="auto">
            <a:xfrm rot="16200000">
              <a:off x="3597115" y="3513565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4355976" y="3490116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페이퍼로지 9 Black" pitchFamily="2" charset="-127"/>
                  <a:ea typeface="페이퍼로지 9 Black" pitchFamily="2" charset="-127"/>
                  <a:cs typeface="+mn-cs"/>
                </a:rPr>
                <a:t>주요 기능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페이퍼로지 9 Black" pitchFamily="2" charset="-127"/>
                <a:ea typeface="페이퍼로지 9 Black" pitchFamily="2" charset="-127"/>
                <a:cs typeface="+mn-cs"/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4355976" y="3817855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챗봇이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 제공할 핵심 기능 정리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3566670" y="3585108"/>
              <a:ext cx="42992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+mj-cs"/>
                </a:rPr>
                <a:t>III</a:t>
              </a:r>
              <a:endParaRPr lang="ko-KR" altLang="en-US" sz="20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3714805" y="3213124"/>
            <a:ext cx="3957956" cy="703263"/>
            <a:chOff x="3566670" y="4360150"/>
            <a:chExt cx="3957956" cy="703263"/>
          </a:xfrm>
        </p:grpSpPr>
        <p:sp>
          <p:nvSpPr>
            <p:cNvPr id="25" name="육각형 24"/>
            <p:cNvSpPr/>
            <p:nvPr/>
          </p:nvSpPr>
          <p:spPr bwMode="auto">
            <a:xfrm rot="16200000">
              <a:off x="3597115" y="4401713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43" name="Text Box 5"/>
            <p:cNvSpPr txBox="1">
              <a:spLocks noChangeArrowheads="1"/>
            </p:cNvSpPr>
            <p:nvPr/>
          </p:nvSpPr>
          <p:spPr bwMode="auto">
            <a:xfrm>
              <a:off x="4355976" y="4378264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페이퍼로지 9 Black" pitchFamily="2" charset="-127"/>
                  <a:ea typeface="페이퍼로지 9 Black" pitchFamily="2" charset="-127"/>
                  <a:cs typeface="+mn-cs"/>
                </a:rPr>
                <a:t>핵심 구현 기술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페이퍼로지 9 Black" pitchFamily="2" charset="-127"/>
                <a:ea typeface="페이퍼로지 9 Black" pitchFamily="2" charset="-127"/>
                <a:cs typeface="+mn-cs"/>
              </a:endParaRP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4355976" y="4706003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개발에 적용될 주요 기술 소개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45" name="TextBox 13"/>
            <p:cNvSpPr txBox="1">
              <a:spLocks noChangeArrowheads="1"/>
            </p:cNvSpPr>
            <p:nvPr/>
          </p:nvSpPr>
          <p:spPr bwMode="auto">
            <a:xfrm>
              <a:off x="3566670" y="4473256"/>
              <a:ext cx="463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+mj-cs"/>
                </a:rPr>
                <a:t>IV</a:t>
              </a:r>
              <a:endParaRPr lang="ko-KR" altLang="en-US" sz="20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422356" y="4101272"/>
            <a:ext cx="3962373" cy="703263"/>
            <a:chOff x="3562253" y="5248298"/>
            <a:chExt cx="3962373" cy="703263"/>
          </a:xfrm>
        </p:grpSpPr>
        <p:sp>
          <p:nvSpPr>
            <p:cNvPr id="24" name="육각형 23"/>
            <p:cNvSpPr/>
            <p:nvPr/>
          </p:nvSpPr>
          <p:spPr bwMode="auto">
            <a:xfrm rot="16200000">
              <a:off x="3597115" y="5289861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4355976" y="5266411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페이퍼로지 9 Black" pitchFamily="2" charset="-127"/>
                  <a:ea typeface="페이퍼로지 9 Black" pitchFamily="2" charset="-127"/>
                  <a:cs typeface="+mn-cs"/>
                </a:rPr>
                <a:t>시스템 구성도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페이퍼로지 9 Black" pitchFamily="2" charset="-127"/>
                <a:ea typeface="페이퍼로지 9 Black" pitchFamily="2" charset="-127"/>
                <a:cs typeface="+mn-cs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4355976" y="5594150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전체 시스템 구조와 흐름 제시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3562253" y="5361403"/>
              <a:ext cx="38183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+mj-cs"/>
                </a:rPr>
                <a:t>V</a:t>
              </a:r>
              <a:endParaRPr lang="ko-KR" altLang="en-US" sz="20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40C85DF-63C4-0A0C-81F1-EF08C2225A92}"/>
              </a:ext>
            </a:extLst>
          </p:cNvPr>
          <p:cNvGrpSpPr/>
          <p:nvPr/>
        </p:nvGrpSpPr>
        <p:grpSpPr>
          <a:xfrm>
            <a:off x="3121006" y="5007534"/>
            <a:ext cx="3962373" cy="703263"/>
            <a:chOff x="3562253" y="5248298"/>
            <a:chExt cx="3962373" cy="703263"/>
          </a:xfrm>
        </p:grpSpPr>
        <p:sp>
          <p:nvSpPr>
            <p:cNvPr id="3" name="육각형 2">
              <a:extLst>
                <a:ext uri="{FF2B5EF4-FFF2-40B4-BE49-F238E27FC236}">
                  <a16:creationId xmlns:a16="http://schemas.microsoft.com/office/drawing/2014/main" id="{9A1E5872-355E-35D9-104F-1AB33F0A6084}"/>
                </a:ext>
              </a:extLst>
            </p:cNvPr>
            <p:cNvSpPr/>
            <p:nvPr/>
          </p:nvSpPr>
          <p:spPr bwMode="auto">
            <a:xfrm rot="16200000">
              <a:off x="3597115" y="5289861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rgbClr val="FFFFFF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23DDA26D-B705-9B6D-2599-DE4058121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5266411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페이퍼로지 9 Black" pitchFamily="2" charset="-127"/>
                  <a:ea typeface="페이퍼로지 9 Black" pitchFamily="2" charset="-127"/>
                  <a:cs typeface="+mn-cs"/>
                </a:rPr>
                <a:t>개발 일정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페이퍼로지 9 Black" pitchFamily="2" charset="-127"/>
                <a:ea typeface="페이퍼로지 9 Black" pitchFamily="2" charset="-127"/>
                <a:cs typeface="+mn-cs"/>
              </a:endParaRP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F6C133B7-B76B-7591-5E5B-FBCBABEDD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5594150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단계별 개발 계획 및 일정 제시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9495E9B6-D052-CBA7-1A72-E0B7EFC2F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253" y="5361403"/>
              <a:ext cx="4635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+mj-cs"/>
                </a:rPr>
                <a:t>VI</a:t>
              </a:r>
              <a:endParaRPr lang="ko-KR" altLang="en-US" sz="20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0333B8-AD5D-B483-7FE4-25B457E8A5DD}"/>
              </a:ext>
            </a:extLst>
          </p:cNvPr>
          <p:cNvGrpSpPr/>
          <p:nvPr/>
        </p:nvGrpSpPr>
        <p:grpSpPr>
          <a:xfrm>
            <a:off x="2810956" y="5895681"/>
            <a:ext cx="3962373" cy="703263"/>
            <a:chOff x="3562253" y="5248298"/>
            <a:chExt cx="3962373" cy="703263"/>
          </a:xfrm>
        </p:grpSpPr>
        <p:sp>
          <p:nvSpPr>
            <p:cNvPr id="8" name="육각형 7">
              <a:extLst>
                <a:ext uri="{FF2B5EF4-FFF2-40B4-BE49-F238E27FC236}">
                  <a16:creationId xmlns:a16="http://schemas.microsoft.com/office/drawing/2014/main" id="{DDD06367-5E5B-BBE2-9BC2-8EE81D0CEBE2}"/>
                </a:ext>
              </a:extLst>
            </p:cNvPr>
            <p:cNvSpPr/>
            <p:nvPr/>
          </p:nvSpPr>
          <p:spPr bwMode="auto">
            <a:xfrm rot="16200000">
              <a:off x="3597115" y="5289861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59559B89-58F6-5668-B659-CE1233715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5266411"/>
              <a:ext cx="29527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페이퍼로지 9 Black" pitchFamily="2" charset="-127"/>
                  <a:ea typeface="페이퍼로지 9 Black" pitchFamily="2" charset="-127"/>
                  <a:cs typeface="+mn-cs"/>
                </a:rPr>
                <a:t>팀원별</a:t>
              </a:r>
              <a:r>
                <a:rPr kumimoji="0" lang="ko-KR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페이퍼로지 9 Black" pitchFamily="2" charset="-127"/>
                  <a:ea typeface="페이퍼로지 9 Black" pitchFamily="2" charset="-127"/>
                  <a:cs typeface="+mn-cs"/>
                </a:rPr>
                <a:t> 역할</a:t>
              </a: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페이퍼로지 9 Black" pitchFamily="2" charset="-127"/>
                <a:ea typeface="페이퍼로지 9 Black" pitchFamily="2" charset="-127"/>
                <a:cs typeface="+mn-cs"/>
              </a:endParaRP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3D539C25-FF7C-D38D-4A48-421FCF57F1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5976" y="5594150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역할 분담과 책임 구체화</a:t>
              </a:r>
              <a:endPara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BF623122-4053-F2B6-3405-0BB5C652F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253" y="5361403"/>
              <a:ext cx="5453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0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+mj-cs"/>
                </a:rPr>
                <a:t>VII</a:t>
              </a:r>
              <a:endParaRPr lang="ko-KR" altLang="en-US" sz="20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+mj-cs"/>
              </a:endParaRPr>
            </a:p>
          </p:txBody>
        </p:sp>
      </p:grpSp>
      <p:sp>
        <p:nvSpPr>
          <p:cNvPr id="13" name="슬라이드 번호 개체 틀 8">
            <a:extLst>
              <a:ext uri="{FF2B5EF4-FFF2-40B4-BE49-F238E27FC236}">
                <a16:creationId xmlns:a16="http://schemas.microsoft.com/office/drawing/2014/main" id="{BEEC8AB8-2906-F3B1-6C7C-2EF37A1E49AD}"/>
              </a:ext>
            </a:extLst>
          </p:cNvPr>
          <p:cNvSpPr txBox="1">
            <a:spLocks/>
          </p:cNvSpPr>
          <p:nvPr/>
        </p:nvSpPr>
        <p:spPr>
          <a:xfrm>
            <a:off x="107504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2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2" y="3573016"/>
            <a:ext cx="2995450" cy="11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1-1.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개요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  <a:cs typeface="굴림" pitchFamily="50" charset="-127"/>
            </a:endParaRPr>
          </a:p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1-2.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배경</a:t>
            </a:r>
            <a:endParaRPr kumimoji="1" lang="ko-KR" altLang="ko-KR" dirty="0">
              <a:solidFill>
                <a:schemeClr val="bg1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384851" y="2492896"/>
            <a:ext cx="3737102" cy="919163"/>
            <a:chOff x="4312843" y="1727856"/>
            <a:chExt cx="3737102" cy="919163"/>
          </a:xfrm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241633" y="1727856"/>
              <a:ext cx="280831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개요 및 배경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292080" y="2273723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프로젝트 주제와 필요성 소개</a:t>
              </a:r>
              <a:endParaRPr lang="en-US" altLang="ko-KR" sz="1400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312843" y="1895049"/>
              <a:ext cx="292067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6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굴림" pitchFamily="50" charset="-127"/>
                </a:rPr>
                <a:t>I</a:t>
              </a:r>
              <a:endParaRPr kumimoji="1" lang="ko-KR" altLang="ko-KR" sz="26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굴림" pitchFamily="50" charset="-127"/>
              </a:endParaRPr>
            </a:p>
          </p:txBody>
        </p:sp>
      </p:grpSp>
      <p:sp>
        <p:nvSpPr>
          <p:cNvPr id="3" name="슬라이드 번호 개체 틀 8">
            <a:extLst>
              <a:ext uri="{FF2B5EF4-FFF2-40B4-BE49-F238E27FC236}">
                <a16:creationId xmlns:a16="http://schemas.microsoft.com/office/drawing/2014/main" id="{5DEC7917-6A6A-1CA5-0478-9AB856783791}"/>
              </a:ext>
            </a:extLst>
          </p:cNvPr>
          <p:cNvSpPr txBox="1">
            <a:spLocks/>
          </p:cNvSpPr>
          <p:nvPr/>
        </p:nvSpPr>
        <p:spPr>
          <a:xfrm>
            <a:off x="107504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3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1FC44-3C4A-2F74-1C25-236A16F01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0E3BC-0D81-0664-B5AF-AF656395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개요 및 배경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개요</a:t>
            </a:r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524C6463-EAB3-B9E4-7F74-BB57250C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57" y="1268760"/>
            <a:ext cx="7871284" cy="48816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en-US" altLang="ko-KR" sz="2400" i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SIGMA</a:t>
            </a: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Smart				|	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스마트한</a:t>
            </a:r>
            <a:endParaRPr lang="en-US" altLang="ko-KR" sz="1800" i="0" dirty="0">
              <a:solidFill>
                <a:schemeClr val="accent6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Interactive			|	</a:t>
            </a:r>
            <a:r>
              <a:rPr lang="ko-KR" altLang="en-US" sz="1800" i="0" dirty="0">
                <a:solidFill>
                  <a:schemeClr val="accent3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상호작용 가능한</a:t>
            </a:r>
            <a:endParaRPr lang="en-US" altLang="ko-KR" sz="1800" i="0" dirty="0">
              <a:solidFill>
                <a:schemeClr val="accent3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Group				|	</a:t>
            </a:r>
            <a:r>
              <a:rPr lang="ko-KR" altLang="en-US" sz="1800" i="0" dirty="0">
                <a:solidFill>
                  <a:schemeClr val="accent5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다수가 참여하는</a:t>
            </a:r>
            <a:endParaRPr lang="en-US" altLang="ko-KR" sz="1800" i="0" dirty="0">
              <a:solidFill>
                <a:schemeClr val="accent5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for Members of Academia	| 	</a:t>
            </a:r>
            <a:r>
              <a:rPr lang="ko-KR" altLang="en-US" sz="1800" i="0" dirty="0">
                <a:solidFill>
                  <a:schemeClr val="accent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학교 구성원을 위한 플랫폼</a:t>
            </a:r>
            <a:endParaRPr lang="en-US" altLang="ko-KR" sz="1800" i="0" dirty="0">
              <a:solidFill>
                <a:schemeClr val="accent1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4CB0D8-0470-C0A0-C932-CE0B276C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4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73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93C0-D24E-7DFE-ABF4-B5553947E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1388B-D4DC-B3BD-E9C4-4C80FAD5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개요 및 배경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배경</a:t>
            </a:r>
          </a:p>
        </p:txBody>
      </p:sp>
      <p:sp>
        <p:nvSpPr>
          <p:cNvPr id="37" name="내용 개체 틀 36">
            <a:extLst>
              <a:ext uri="{FF2B5EF4-FFF2-40B4-BE49-F238E27FC236}">
                <a16:creationId xmlns:a16="http://schemas.microsoft.com/office/drawing/2014/main" id="{03745DE1-D8C0-502C-B8C5-F24CE838A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755" y="1268760"/>
            <a:ext cx="7772088" cy="48816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accent2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분산된 정보 채널</a:t>
            </a:r>
            <a:endParaRPr lang="en-US" altLang="ko-KR" sz="2400" i="0" dirty="0">
              <a:solidFill>
                <a:schemeClr val="accent2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교내 포털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 /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학과 사이트 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/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학과사무실 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/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대학 커뮤니티 등 다양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각 정보가 분산 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+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일관되지 않은 경우 발생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accent2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신입생</a:t>
            </a:r>
            <a:r>
              <a:rPr lang="en-US" altLang="ko-KR" sz="2400" i="0" dirty="0">
                <a:solidFill>
                  <a:schemeClr val="accent2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·</a:t>
            </a:r>
            <a:r>
              <a:rPr lang="ko-KR" altLang="en-US" sz="2400" i="0" dirty="0">
                <a:solidFill>
                  <a:schemeClr val="accent2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교환학생의 이용</a:t>
            </a:r>
            <a:endParaRPr lang="en-US" altLang="ko-KR" sz="2400" i="0" dirty="0">
              <a:solidFill>
                <a:schemeClr val="accent2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아직 학교 시스템에 익숙하지 않은 인원들의 경우 이용에 어려움을 겪음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/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accent2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개인화 서비스</a:t>
            </a:r>
            <a:endParaRPr lang="en-US" altLang="ko-KR" sz="2400" i="0" dirty="0">
              <a:solidFill>
                <a:schemeClr val="accent2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게시글 확인과 문의 작성으로만 한정적 정보 탐색이 가능</a:t>
            </a:r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챗봇을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 중심으로 한 실시간 상호작용의 필요성</a:t>
            </a:r>
            <a:endParaRPr lang="en-US" altLang="ko-KR" dirty="0"/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507E73FB-A683-0A8A-19EE-9A2BCE7F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5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88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32F94-8B18-ED2D-99E8-F46C21359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>
            <a:extLst>
              <a:ext uri="{FF2B5EF4-FFF2-40B4-BE49-F238E27FC236}">
                <a16:creationId xmlns:a16="http://schemas.microsoft.com/office/drawing/2014/main" id="{0A6668E5-92CD-687A-53FB-59D558B55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2995450" cy="11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2-1.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유사 사례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  <a:cs typeface="굴림" pitchFamily="50" charset="-127"/>
            </a:endParaRPr>
          </a:p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2-2. </a:t>
            </a:r>
            <a:r>
              <a:rPr kumimoji="1" lang="ko-KR" altLang="en-US" dirty="0" err="1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차별점</a:t>
            </a:r>
            <a:endParaRPr kumimoji="1" lang="ko-KR" altLang="ko-KR" dirty="0">
              <a:solidFill>
                <a:schemeClr val="bg1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  <a:cs typeface="굴림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00AE4B-D224-98C3-FDED-9B5F742CE684}"/>
              </a:ext>
            </a:extLst>
          </p:cNvPr>
          <p:cNvGrpSpPr/>
          <p:nvPr/>
        </p:nvGrpSpPr>
        <p:grpSpPr>
          <a:xfrm>
            <a:off x="4384851" y="2492896"/>
            <a:ext cx="3737102" cy="919163"/>
            <a:chOff x="4312843" y="1727856"/>
            <a:chExt cx="3737102" cy="919163"/>
          </a:xfrm>
        </p:grpSpPr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7757EA63-44F3-6941-D569-D89C05837710}"/>
                </a:ext>
              </a:extLst>
            </p:cNvPr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312BCB1A-F36F-D593-83F3-E8671593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633" y="1727856"/>
              <a:ext cx="280831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기존 사례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EB3DD5-7205-EC50-0C2E-5885F2B6C6B6}"/>
                </a:ext>
              </a:extLst>
            </p:cNvPr>
            <p:cNvSpPr/>
            <p:nvPr/>
          </p:nvSpPr>
          <p:spPr>
            <a:xfrm>
              <a:off x="5292080" y="2273723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ko-KR" altLang="en-US" sz="1400" dirty="0">
                  <a:solidFill>
                    <a:schemeClr val="bg1">
                      <a:lumMod val="50000"/>
                    </a:scheme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관련 사례와 한계 분석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4F9F01E-9AFE-B092-B5D4-C84EA66D7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843" y="1895049"/>
              <a:ext cx="39946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6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굴림" pitchFamily="50" charset="-127"/>
                </a:rPr>
                <a:t>II</a:t>
              </a:r>
              <a:endParaRPr kumimoji="1" lang="ko-KR" altLang="ko-KR" sz="26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굴림" pitchFamily="50" charset="-127"/>
              </a:endParaRPr>
            </a:p>
          </p:txBody>
        </p:sp>
      </p:grpSp>
      <p:sp>
        <p:nvSpPr>
          <p:cNvPr id="3" name="슬라이드 번호 개체 틀 8">
            <a:extLst>
              <a:ext uri="{FF2B5EF4-FFF2-40B4-BE49-F238E27FC236}">
                <a16:creationId xmlns:a16="http://schemas.microsoft.com/office/drawing/2014/main" id="{06FA3821-3E7F-F94C-AA7B-7F6CE2BE7557}"/>
              </a:ext>
            </a:extLst>
          </p:cNvPr>
          <p:cNvSpPr txBox="1">
            <a:spLocks/>
          </p:cNvSpPr>
          <p:nvPr/>
        </p:nvSpPr>
        <p:spPr>
          <a:xfrm>
            <a:off x="107504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6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5447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9E0F3-3662-E040-3362-9173AEAC5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7F98CA8C-5EB1-DB65-087E-D6FB40B552AE}"/>
              </a:ext>
            </a:extLst>
          </p:cNvPr>
          <p:cNvGrpSpPr/>
          <p:nvPr/>
        </p:nvGrpSpPr>
        <p:grpSpPr>
          <a:xfrm>
            <a:off x="5910169" y="1687523"/>
            <a:ext cx="2376264" cy="4176464"/>
            <a:chOff x="1259632" y="1628800"/>
            <a:chExt cx="2376264" cy="4176464"/>
          </a:xfrm>
          <a:solidFill>
            <a:schemeClr val="accent6"/>
          </a:solidFill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8E2FE6A-C9D7-5084-FCE2-F8A597CF0524}"/>
                </a:ext>
              </a:extLst>
            </p:cNvPr>
            <p:cNvSpPr/>
            <p:nvPr/>
          </p:nvSpPr>
          <p:spPr>
            <a:xfrm>
              <a:off x="1259632" y="1628800"/>
              <a:ext cx="2376264" cy="4176464"/>
            </a:xfrm>
            <a:prstGeom prst="roundRect">
              <a:avLst/>
            </a:prstGeom>
            <a:grpFill/>
            <a:ln w="76200"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C4BB3BA2-7383-9258-FDEE-8AC1207AEF80}"/>
                </a:ext>
              </a:extLst>
            </p:cNvPr>
            <p:cNvSpPr txBox="1">
              <a:spLocks/>
            </p:cNvSpPr>
            <p:nvPr/>
          </p:nvSpPr>
          <p:spPr>
            <a:xfrm>
              <a:off x="1259632" y="3318578"/>
              <a:ext cx="2376264" cy="796908"/>
            </a:xfrm>
            <a:prstGeom prst="rect">
              <a:avLst/>
            </a:prstGeom>
            <a:grpFill/>
            <a:ln>
              <a:solidFill>
                <a:schemeClr val="accent6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1600" b="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페이퍼로지 7 Bold" pitchFamily="2" charset="-127"/>
                  <a:ea typeface="페이퍼로지 7 Bold" pitchFamily="2" charset="-127"/>
                </a:rPr>
                <a:t>OpenAI</a:t>
              </a:r>
            </a:p>
            <a:p>
              <a:pPr algn="ctr"/>
              <a:r>
                <a:rPr lang="en-US" altLang="ko-KR" sz="1800" b="0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</a:rPr>
                <a:t>ChatGPT</a:t>
              </a:r>
              <a:endParaRPr lang="ko-KR" altLang="en-US" sz="1800" b="0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5704BB-6299-9DCD-5735-7BBFF98BE7DF}"/>
              </a:ext>
            </a:extLst>
          </p:cNvPr>
          <p:cNvGrpSpPr/>
          <p:nvPr/>
        </p:nvGrpSpPr>
        <p:grpSpPr>
          <a:xfrm>
            <a:off x="5910169" y="1696247"/>
            <a:ext cx="2376264" cy="4176464"/>
            <a:chOff x="5910169" y="1696247"/>
            <a:chExt cx="2376264" cy="41764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35A5DE3-B23F-551A-4965-94667C5C1304}"/>
                </a:ext>
              </a:extLst>
            </p:cNvPr>
            <p:cNvGrpSpPr/>
            <p:nvPr/>
          </p:nvGrpSpPr>
          <p:grpSpPr>
            <a:xfrm>
              <a:off x="5910169" y="1696247"/>
              <a:ext cx="2376264" cy="4176464"/>
              <a:chOff x="1259632" y="1628800"/>
              <a:chExt cx="2376264" cy="4176464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69415FEE-CB7A-9DA7-4AD0-0C899F5C2B0F}"/>
                  </a:ext>
                </a:extLst>
              </p:cNvPr>
              <p:cNvSpPr/>
              <p:nvPr/>
            </p:nvSpPr>
            <p:spPr>
              <a:xfrm>
                <a:off x="1259632" y="1628800"/>
                <a:ext cx="2376264" cy="41764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accent6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제목 1">
                <a:extLst>
                  <a:ext uri="{FF2B5EF4-FFF2-40B4-BE49-F238E27FC236}">
                    <a16:creationId xmlns:a16="http://schemas.microsoft.com/office/drawing/2014/main" id="{29BAFBAF-8056-3A97-9045-2CA608DDD1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84572"/>
                <a:ext cx="2376264" cy="7969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lang="ko-KR" altLang="en-US" sz="2500" b="1" kern="12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600" b="0" dirty="0">
                    <a:solidFill>
                      <a:schemeClr val="bg1">
                        <a:lumMod val="50000"/>
                      </a:schemeClr>
                    </a:solidFill>
                    <a:latin typeface="페이퍼로지 7 Bold" pitchFamily="2" charset="-127"/>
                    <a:ea typeface="페이퍼로지 7 Bold" pitchFamily="2" charset="-127"/>
                  </a:rPr>
                  <a:t>OpenAI</a:t>
                </a:r>
              </a:p>
              <a:p>
                <a:pPr algn="ctr"/>
                <a:r>
                  <a:rPr lang="en-US" altLang="ko-KR" sz="18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9 Black" pitchFamily="2" charset="-127"/>
                    <a:ea typeface="페이퍼로지 9 Black" pitchFamily="2" charset="-127"/>
                  </a:rPr>
                  <a:t>ChatGPT</a:t>
                </a:r>
                <a:endParaRPr lang="ko-KR" alt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endParaRPr>
              </a:p>
            </p:txBody>
          </p:sp>
          <p:sp>
            <p:nvSpPr>
              <p:cNvPr id="10" name="제목 1">
                <a:extLst>
                  <a:ext uri="{FF2B5EF4-FFF2-40B4-BE49-F238E27FC236}">
                    <a16:creationId xmlns:a16="http://schemas.microsoft.com/office/drawing/2014/main" id="{3D0E6275-52EF-6FE5-99BE-842D22C634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3496187"/>
                <a:ext cx="2376264" cy="201703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lang="ko-KR" altLang="en-US" sz="2500" b="1" kern="12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itchFamily="50" charset="-127"/>
                    <a:cs typeface="+mj-cs"/>
                  </a:defRPr>
                </a:lvl1pPr>
              </a:lstStyle>
              <a:p>
                <a:pPr algn="ctr"/>
                <a:r>
                  <a:rPr lang="ko-KR" altLang="en-US" sz="1800" b="0" dirty="0">
                    <a:solidFill>
                      <a:schemeClr val="accent6"/>
                    </a:solidFill>
                    <a:latin typeface="페이퍼로지 7 Bold" pitchFamily="2" charset="-127"/>
                    <a:ea typeface="페이퍼로지 7 Bold" pitchFamily="2" charset="-127"/>
                  </a:rPr>
                  <a:t>특징</a:t>
                </a:r>
                <a:endParaRPr lang="en-US" altLang="ko-KR" sz="1400" b="0" dirty="0">
                  <a:solidFill>
                    <a:schemeClr val="accent6"/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r>
                  <a:rPr lang="ko-KR" altLang="en-US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5 Medium" pitchFamily="2" charset="-127"/>
                    <a:ea typeface="페이퍼로지 5 Medium" pitchFamily="2" charset="-127"/>
                  </a:rPr>
                  <a:t>뛰어난 자연어 처리 능력</a:t>
                </a:r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latin typeface="페이퍼로지 7 Bold" pitchFamily="2" charset="-127"/>
                    <a:ea typeface="페이퍼로지 7 Bold" pitchFamily="2" charset="-127"/>
                    <a:cs typeface="+mn-cs"/>
                  </a:rPr>
                  <a:t>힌계</a:t>
                </a:r>
                <a:endParaRPr lang="en-US" altLang="ko-KR" sz="1400" b="0" dirty="0">
                  <a:solidFill>
                    <a:schemeClr val="accent6"/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r>
                  <a:rPr lang="ko-KR" altLang="en-US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5 Medium" pitchFamily="2" charset="-127"/>
                    <a:ea typeface="페이퍼로지 5 Medium" pitchFamily="2" charset="-127"/>
                  </a:rPr>
                  <a:t>교내 실시간 데이터 접근 불가</a:t>
                </a:r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r>
                  <a:rPr lang="ko-KR" altLang="en-US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5 Medium" pitchFamily="2" charset="-127"/>
                    <a:ea typeface="페이퍼로지 5 Medium" pitchFamily="2" charset="-127"/>
                  </a:rPr>
                  <a:t>→ 특화된 질문 불가</a:t>
                </a:r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</p:txBody>
          </p:sp>
        </p:grp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63F465F1-A955-9F37-6E8F-2BE3BC9CA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101" y="1863886"/>
              <a:ext cx="860400" cy="86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67DACC7-7BBB-2CC6-2AE2-1018F038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기존 사례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유사 사례</a:t>
            </a: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089E69BE-7DC8-765E-B409-8CD8BDD6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7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DFD94FF-B1C8-AFB7-0E4B-98DB108793D6}"/>
              </a:ext>
            </a:extLst>
          </p:cNvPr>
          <p:cNvGrpSpPr/>
          <p:nvPr/>
        </p:nvGrpSpPr>
        <p:grpSpPr>
          <a:xfrm>
            <a:off x="869529" y="1687523"/>
            <a:ext cx="2376264" cy="4176464"/>
            <a:chOff x="1259632" y="1628800"/>
            <a:chExt cx="2376264" cy="4176464"/>
          </a:xfrm>
          <a:solidFill>
            <a:schemeClr val="accent3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8B6AE69-AE76-91C1-3D38-96F74DB286B8}"/>
                </a:ext>
              </a:extLst>
            </p:cNvPr>
            <p:cNvSpPr/>
            <p:nvPr/>
          </p:nvSpPr>
          <p:spPr>
            <a:xfrm>
              <a:off x="1259632" y="1628800"/>
              <a:ext cx="2376264" cy="4176464"/>
            </a:xfrm>
            <a:prstGeom prst="roundRect">
              <a:avLst/>
            </a:prstGeom>
            <a:grpFill/>
            <a:ln w="762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16E62C1E-B365-308E-F1F1-EB55D4341E86}"/>
                </a:ext>
              </a:extLst>
            </p:cNvPr>
            <p:cNvSpPr txBox="1">
              <a:spLocks/>
            </p:cNvSpPr>
            <p:nvPr/>
          </p:nvSpPr>
          <p:spPr>
            <a:xfrm>
              <a:off x="1259632" y="3327302"/>
              <a:ext cx="2376264" cy="796908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1600" b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페이퍼로지 7 Bold" pitchFamily="2" charset="-127"/>
                  <a:ea typeface="페이퍼로지 7 Bold" pitchFamily="2" charset="-127"/>
                </a:rPr>
                <a:t>서울대학교</a:t>
              </a:r>
              <a:endParaRPr lang="en-US" altLang="ko-KR" sz="1600" b="0" dirty="0">
                <a:solidFill>
                  <a:schemeClr val="accent3">
                    <a:lumMod val="40000"/>
                    <a:lumOff val="60000"/>
                  </a:schemeClr>
                </a:solidFill>
                <a:latin typeface="페이퍼로지 7 Bold" pitchFamily="2" charset="-127"/>
                <a:ea typeface="페이퍼로지 7 Bold" pitchFamily="2" charset="-127"/>
              </a:endParaRPr>
            </a:p>
            <a:p>
              <a:pPr algn="ctr"/>
              <a:r>
                <a:rPr lang="en-US" altLang="ko-KR" sz="1800" b="0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</a:rPr>
                <a:t>SNU Bot</a:t>
              </a:r>
              <a:endParaRPr lang="ko-KR" altLang="en-US" sz="1800" b="0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699C560-5CD0-E28C-7460-738CAFBAF345}"/>
              </a:ext>
            </a:extLst>
          </p:cNvPr>
          <p:cNvGrpSpPr/>
          <p:nvPr/>
        </p:nvGrpSpPr>
        <p:grpSpPr>
          <a:xfrm>
            <a:off x="3389849" y="1687523"/>
            <a:ext cx="2376264" cy="4176464"/>
            <a:chOff x="1259632" y="1628800"/>
            <a:chExt cx="2376264" cy="4176464"/>
          </a:xfrm>
          <a:solidFill>
            <a:schemeClr val="accent5"/>
          </a:solidFill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AF99E1D-F6AF-306A-6B02-6DA750573074}"/>
                </a:ext>
              </a:extLst>
            </p:cNvPr>
            <p:cNvSpPr/>
            <p:nvPr/>
          </p:nvSpPr>
          <p:spPr>
            <a:xfrm>
              <a:off x="1259632" y="1628800"/>
              <a:ext cx="2376264" cy="4176464"/>
            </a:xfrm>
            <a:prstGeom prst="roundRect">
              <a:avLst/>
            </a:prstGeom>
            <a:grpFill/>
            <a:ln w="76200">
              <a:solidFill>
                <a:schemeClr val="accent5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제목 1">
              <a:extLst>
                <a:ext uri="{FF2B5EF4-FFF2-40B4-BE49-F238E27FC236}">
                  <a16:creationId xmlns:a16="http://schemas.microsoft.com/office/drawing/2014/main" id="{CA4DC43D-DB41-08D1-2378-A34F6B9FD6A2}"/>
                </a:ext>
              </a:extLst>
            </p:cNvPr>
            <p:cNvSpPr txBox="1">
              <a:spLocks/>
            </p:cNvSpPr>
            <p:nvPr/>
          </p:nvSpPr>
          <p:spPr>
            <a:xfrm>
              <a:off x="1259632" y="3323191"/>
              <a:ext cx="2376264" cy="796908"/>
            </a:xfrm>
            <a:prstGeom prst="rect">
              <a:avLst/>
            </a:prstGeom>
            <a:grpFill/>
            <a:ln>
              <a:solidFill>
                <a:schemeClr val="accent5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1600" b="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페이퍼로지 7 Bold" pitchFamily="2" charset="-127"/>
                  <a:ea typeface="페이퍼로지 7 Bold" pitchFamily="2" charset="-127"/>
                </a:rPr>
                <a:t>MIT</a:t>
              </a:r>
            </a:p>
            <a:p>
              <a:pPr algn="ctr"/>
              <a:r>
                <a:rPr lang="en-US" altLang="ko-KR" sz="1800" b="0" dirty="0" err="1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</a:rPr>
                <a:t>AskMIT</a:t>
              </a:r>
              <a:endParaRPr lang="ko-KR" altLang="en-US" sz="1800" b="0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1E1A144-2725-162E-A626-2577A2403D9C}"/>
              </a:ext>
            </a:extLst>
          </p:cNvPr>
          <p:cNvGrpSpPr/>
          <p:nvPr/>
        </p:nvGrpSpPr>
        <p:grpSpPr>
          <a:xfrm>
            <a:off x="3389849" y="1696247"/>
            <a:ext cx="2376264" cy="4176464"/>
            <a:chOff x="3389849" y="1696247"/>
            <a:chExt cx="2376264" cy="417646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7298B69-9FDA-4194-6853-1E396328EA80}"/>
                </a:ext>
              </a:extLst>
            </p:cNvPr>
            <p:cNvGrpSpPr/>
            <p:nvPr/>
          </p:nvGrpSpPr>
          <p:grpSpPr>
            <a:xfrm>
              <a:off x="3389849" y="1696247"/>
              <a:ext cx="2376264" cy="4176464"/>
              <a:chOff x="1259632" y="1628800"/>
              <a:chExt cx="2376264" cy="4176464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A4AD2AC2-1AC2-92E4-1A0D-91F8D54F62C5}"/>
                  </a:ext>
                </a:extLst>
              </p:cNvPr>
              <p:cNvSpPr/>
              <p:nvPr/>
            </p:nvSpPr>
            <p:spPr>
              <a:xfrm>
                <a:off x="1259632" y="1628800"/>
                <a:ext cx="2376264" cy="4176464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chemeClr val="accent5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제목 1">
                <a:extLst>
                  <a:ext uri="{FF2B5EF4-FFF2-40B4-BE49-F238E27FC236}">
                    <a16:creationId xmlns:a16="http://schemas.microsoft.com/office/drawing/2014/main" id="{98650963-FEFE-696A-0F0A-33A1B13435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584572"/>
                <a:ext cx="2376264" cy="796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lang="ko-KR" altLang="en-US" sz="2500" b="1" kern="12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itchFamily="50" charset="-127"/>
                    <a:cs typeface="+mj-cs"/>
                  </a:defRPr>
                </a:lvl1pPr>
              </a:lstStyle>
              <a:p>
                <a:pPr algn="ctr"/>
                <a:r>
                  <a:rPr lang="en-US" altLang="ko-KR" sz="1600" b="0" dirty="0">
                    <a:solidFill>
                      <a:schemeClr val="bg1">
                        <a:lumMod val="50000"/>
                      </a:schemeClr>
                    </a:solidFill>
                    <a:latin typeface="페이퍼로지 7 Bold" pitchFamily="2" charset="-127"/>
                    <a:ea typeface="페이퍼로지 7 Bold" pitchFamily="2" charset="-127"/>
                  </a:rPr>
                  <a:t>MIT</a:t>
                </a:r>
              </a:p>
              <a:p>
                <a:pPr algn="ctr"/>
                <a:r>
                  <a:rPr lang="en-US" altLang="ko-KR" sz="1800" b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9 Black" pitchFamily="2" charset="-127"/>
                    <a:ea typeface="페이퍼로지 9 Black" pitchFamily="2" charset="-127"/>
                  </a:rPr>
                  <a:t>AskMIT</a:t>
                </a:r>
                <a:endParaRPr lang="ko-KR" altLang="en-US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endParaRPr>
              </a:p>
            </p:txBody>
          </p:sp>
          <p:sp>
            <p:nvSpPr>
              <p:cNvPr id="27" name="제목 1">
                <a:extLst>
                  <a:ext uri="{FF2B5EF4-FFF2-40B4-BE49-F238E27FC236}">
                    <a16:creationId xmlns:a16="http://schemas.microsoft.com/office/drawing/2014/main" id="{C13F88AF-F3E0-E0D0-C237-824BA9F599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3496187"/>
                <a:ext cx="2376264" cy="20170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1" hangingPunct="1">
                  <a:spcBef>
                    <a:spcPct val="0"/>
                  </a:spcBef>
                  <a:buNone/>
                  <a:defRPr lang="ko-KR" altLang="en-US" sz="2500" b="1" kern="1200" baseline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itchFamily="50" charset="-127"/>
                    <a:cs typeface="+mj-cs"/>
                  </a:defRPr>
                </a:lvl1pPr>
              </a:lstStyle>
              <a:p>
                <a:pPr algn="ctr"/>
                <a:r>
                  <a:rPr lang="ko-KR" altLang="en-US" sz="1800" b="0" dirty="0">
                    <a:solidFill>
                      <a:schemeClr val="accent5"/>
                    </a:solidFill>
                    <a:latin typeface="페이퍼로지 7 Bold" pitchFamily="2" charset="-127"/>
                    <a:ea typeface="페이퍼로지 7 Bold" pitchFamily="2" charset="-127"/>
                  </a:rPr>
                  <a:t>특징</a:t>
                </a:r>
                <a:endParaRPr lang="en-US" altLang="ko-KR" sz="1400" b="0" dirty="0">
                  <a:solidFill>
                    <a:schemeClr val="accent5"/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r>
                  <a:rPr lang="ko-KR" altLang="en-US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5 Medium" pitchFamily="2" charset="-127"/>
                    <a:ea typeface="페이퍼로지 5 Medium" pitchFamily="2" charset="-127"/>
                  </a:rPr>
                  <a:t>각 서비스 별 전문성 확보</a:t>
                </a:r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페이퍼로지 7 Bold" pitchFamily="2" charset="-127"/>
                    <a:ea typeface="페이퍼로지 7 Bold" pitchFamily="2" charset="-127"/>
                    <a:cs typeface="+mn-cs"/>
                  </a:rPr>
                  <a:t>힌계</a:t>
                </a:r>
                <a:endParaRPr lang="en-US" altLang="ko-KR" sz="1400" b="0" dirty="0">
                  <a:solidFill>
                    <a:schemeClr val="accent5"/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r>
                  <a:rPr lang="ko-KR" altLang="en-US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5 Medium" pitchFamily="2" charset="-127"/>
                    <a:ea typeface="페이퍼로지 5 Medium" pitchFamily="2" charset="-127"/>
                  </a:rPr>
                  <a:t>서비스 간 연계 부족</a:t>
                </a:r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  <a:p>
                <a:pPr algn="ctr"/>
                <a:r>
                  <a:rPr lang="ko-KR" altLang="en-US" sz="1400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페이퍼로지 5 Medium" pitchFamily="2" charset="-127"/>
                    <a:ea typeface="페이퍼로지 5 Medium" pitchFamily="2" charset="-127"/>
                  </a:rPr>
                  <a:t>통합적 사용자 경험 제공 불가</a:t>
                </a:r>
                <a:endPara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endParaRPr>
              </a:p>
            </p:txBody>
          </p:sp>
        </p:grpSp>
        <p:pic>
          <p:nvPicPr>
            <p:cNvPr id="24" name="그림 23" descr="블랙, 어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EF0C0EC-2493-2382-18B6-6132A8C2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732" y="1874662"/>
              <a:ext cx="1058536" cy="860400"/>
            </a:xfrm>
            <a:prstGeom prst="rect">
              <a:avLst/>
            </a:prstGeom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7D00657-AC59-0F26-4AB1-62934CB34B55}"/>
              </a:ext>
            </a:extLst>
          </p:cNvPr>
          <p:cNvGrpSpPr/>
          <p:nvPr/>
        </p:nvGrpSpPr>
        <p:grpSpPr>
          <a:xfrm>
            <a:off x="857568" y="1696247"/>
            <a:ext cx="2376264" cy="4176464"/>
            <a:chOff x="1259632" y="1628800"/>
            <a:chExt cx="2376264" cy="4176464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D95215D-7643-218A-F254-31D3B395E834}"/>
                </a:ext>
              </a:extLst>
            </p:cNvPr>
            <p:cNvSpPr/>
            <p:nvPr/>
          </p:nvSpPr>
          <p:spPr>
            <a:xfrm>
              <a:off x="1259632" y="1628800"/>
              <a:ext cx="2376264" cy="4176464"/>
            </a:xfrm>
            <a:prstGeom prst="roundRect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9CCB4B0-DA0B-A454-F668-52D22A384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87764" y="1797304"/>
              <a:ext cx="720000" cy="859535"/>
            </a:xfrm>
            <a:prstGeom prst="rect">
              <a:avLst/>
            </a:prstGeom>
          </p:spPr>
        </p:pic>
        <p:sp>
          <p:nvSpPr>
            <p:cNvPr id="34" name="제목 1">
              <a:extLst>
                <a:ext uri="{FF2B5EF4-FFF2-40B4-BE49-F238E27FC236}">
                  <a16:creationId xmlns:a16="http://schemas.microsoft.com/office/drawing/2014/main" id="{B1B60D54-2C20-6B88-F764-98C20FAFC29E}"/>
                </a:ext>
              </a:extLst>
            </p:cNvPr>
            <p:cNvSpPr txBox="1">
              <a:spLocks/>
            </p:cNvSpPr>
            <p:nvPr/>
          </p:nvSpPr>
          <p:spPr>
            <a:xfrm>
              <a:off x="1259632" y="2584572"/>
              <a:ext cx="2376264" cy="79690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1600" b="0" dirty="0">
                  <a:solidFill>
                    <a:schemeClr val="bg1">
                      <a:lumMod val="50000"/>
                    </a:schemeClr>
                  </a:solidFill>
                  <a:latin typeface="페이퍼로지 7 Bold" pitchFamily="2" charset="-127"/>
                  <a:ea typeface="페이퍼로지 7 Bold" pitchFamily="2" charset="-127"/>
                </a:rPr>
                <a:t>서울대학교</a:t>
              </a:r>
              <a:endParaRPr lang="en-US" altLang="ko-KR" sz="1600" b="0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</a:endParaRPr>
            </a:p>
            <a:p>
              <a:pPr algn="ctr"/>
              <a:r>
                <a:rPr lang="en-US" altLang="ko-KR" sz="18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SNU Bot</a:t>
              </a:r>
              <a:endParaRPr lang="ko-KR" alt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35" name="제목 1">
              <a:extLst>
                <a:ext uri="{FF2B5EF4-FFF2-40B4-BE49-F238E27FC236}">
                  <a16:creationId xmlns:a16="http://schemas.microsoft.com/office/drawing/2014/main" id="{F1F55078-8C44-CCF2-DE97-9B748E372866}"/>
                </a:ext>
              </a:extLst>
            </p:cNvPr>
            <p:cNvSpPr txBox="1">
              <a:spLocks/>
            </p:cNvSpPr>
            <p:nvPr/>
          </p:nvSpPr>
          <p:spPr>
            <a:xfrm>
              <a:off x="1259632" y="3496187"/>
              <a:ext cx="2376264" cy="201703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pPr algn="ctr"/>
              <a:r>
                <a:rPr lang="ko-KR" altLang="en-US" sz="1800" b="0" dirty="0">
                  <a:solidFill>
                    <a:schemeClr val="accent3"/>
                  </a:solidFill>
                  <a:latin typeface="페이퍼로지 7 Bold" pitchFamily="2" charset="-127"/>
                  <a:ea typeface="페이퍼로지 7 Bold" pitchFamily="2" charset="-127"/>
                </a:rPr>
                <a:t>특징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algn="ctr"/>
              <a:r>
                <a:rPr lang="ko-KR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rPr>
                <a:t>규칙 기반 응답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algn="ctr"/>
              <a:r>
                <a:rPr lang="ko-KR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rPr>
                <a:t>교내 행정 정보</a:t>
              </a:r>
              <a:r>
                <a:rPr lang="en-US" altLang="ko-KR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rPr>
                <a:t>,</a:t>
              </a:r>
              <a:r>
                <a:rPr lang="ko-KR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rPr>
                <a:t> 공지사항 제공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algn="ctr"/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9BBB59"/>
                  </a:solidFill>
                  <a:effectLst/>
                  <a:uLnTx/>
                  <a:uFillTx/>
                  <a:latin typeface="페이퍼로지 7 Bold" pitchFamily="2" charset="-127"/>
                  <a:ea typeface="페이퍼로지 7 Bold" pitchFamily="2" charset="-127"/>
                  <a:cs typeface="+mn-cs"/>
                </a:rPr>
                <a:t>힌계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algn="ctr"/>
              <a:r>
                <a:rPr lang="ko-KR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rPr>
                <a:t>변동 사항에 대한 유연성 부족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endParaRPr>
            </a:p>
            <a:p>
              <a:pPr algn="ctr"/>
              <a:r>
                <a:rPr lang="ko-KR" altLang="en-US" sz="1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5 Medium" pitchFamily="2" charset="-127"/>
                  <a:ea typeface="페이퍼로지 5 Medium" pitchFamily="2" charset="-127"/>
                </a:rPr>
                <a:t>개인 맞춤형 대응 불가</a:t>
              </a:r>
              <a:endParaRPr lang="en-US" altLang="ko-KR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5 Medium" pitchFamily="2" charset="-127"/>
                <a:ea typeface="페이퍼로지 5 Mediu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40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6270-CC13-D7FE-095F-6593F69F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990F0-2B88-655F-A8A4-872A2F99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기존 사례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/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t>차별점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sp>
        <p:nvSpPr>
          <p:cNvPr id="4" name="슬라이드 번호 개체 틀 8">
            <a:extLst>
              <a:ext uri="{FF2B5EF4-FFF2-40B4-BE49-F238E27FC236}">
                <a16:creationId xmlns:a16="http://schemas.microsoft.com/office/drawing/2014/main" id="{EB1D4557-C7A9-1F17-4815-4A053642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04" y="6429396"/>
            <a:ext cx="2133600" cy="292079"/>
          </a:xfrm>
        </p:spPr>
        <p:txBody>
          <a:bodyPr/>
          <a:lstStyle/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8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E7454F3-2FF3-91C7-9C6E-6D47201F1C07}"/>
              </a:ext>
            </a:extLst>
          </p:cNvPr>
          <p:cNvGrpSpPr/>
          <p:nvPr/>
        </p:nvGrpSpPr>
        <p:grpSpPr>
          <a:xfrm>
            <a:off x="598241" y="2911962"/>
            <a:ext cx="1944216" cy="1514192"/>
            <a:chOff x="539552" y="3477090"/>
            <a:chExt cx="1944216" cy="1514192"/>
          </a:xfrm>
        </p:grpSpPr>
        <p:pic>
          <p:nvPicPr>
            <p:cNvPr id="7" name="그림 6" descr="그래픽, 스크린샷, 일렉트릭 블루, 원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96265DA-F59D-1AAB-A5E9-FB709BB95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698" y="3477090"/>
              <a:ext cx="839924" cy="839924"/>
            </a:xfrm>
            <a:prstGeom prst="rect">
              <a:avLst/>
            </a:prstGeom>
          </p:spPr>
        </p:pic>
        <p:sp>
          <p:nvSpPr>
            <p:cNvPr id="9" name="제목 6">
              <a:extLst>
                <a:ext uri="{FF2B5EF4-FFF2-40B4-BE49-F238E27FC236}">
                  <a16:creationId xmlns:a16="http://schemas.microsoft.com/office/drawing/2014/main" id="{112FFD95-858A-22E8-F68E-3ABCE5F42A34}"/>
                </a:ext>
              </a:extLst>
            </p:cNvPr>
            <p:cNvSpPr txBox="1">
              <a:spLocks/>
            </p:cNvSpPr>
            <p:nvPr/>
          </p:nvSpPr>
          <p:spPr>
            <a:xfrm>
              <a:off x="539552" y="4509120"/>
              <a:ext cx="1944216" cy="48216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spcBef>
                  <a:spcPct val="0"/>
                </a:spcBef>
                <a:buNone/>
                <a:defRPr lang="ko-KR" altLang="en-US" sz="2500" b="1" kern="1200" baseline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+mj-cs"/>
                </a:defRPr>
              </a:lvl1pPr>
            </a:lstStyle>
            <a:p>
              <a:pPr algn="ctr"/>
              <a:r>
                <a:rPr lang="en-US" altLang="ko-KR" sz="2800" dirty="0">
                  <a:solidFill>
                    <a:srgbClr val="003367"/>
                  </a:solidFill>
                  <a:latin typeface="페이퍼로지 9 Black" pitchFamily="2" charset="-127"/>
                  <a:ea typeface="페이퍼로지 9 Black" pitchFamily="2" charset="-127"/>
                </a:rPr>
                <a:t>S</a:t>
              </a:r>
              <a:r>
                <a:rPr lang="en-US" altLang="ko-KR" sz="2800" dirty="0">
                  <a:solidFill>
                    <a:srgbClr val="004C7F"/>
                  </a:solidFill>
                  <a:latin typeface="페이퍼로지 9 Black" pitchFamily="2" charset="-127"/>
                  <a:ea typeface="페이퍼로지 9 Black" pitchFamily="2" charset="-127"/>
                </a:rPr>
                <a:t>I</a:t>
              </a:r>
              <a:r>
                <a:rPr lang="en-US" altLang="ko-KR" sz="2800" dirty="0">
                  <a:solidFill>
                    <a:srgbClr val="006799"/>
                  </a:solidFill>
                  <a:latin typeface="페이퍼로지 9 Black" pitchFamily="2" charset="-127"/>
                  <a:ea typeface="페이퍼로지 9 Black" pitchFamily="2" charset="-127"/>
                </a:rPr>
                <a:t>G</a:t>
              </a:r>
              <a:r>
                <a:rPr lang="en-US" altLang="ko-KR" sz="2800" dirty="0">
                  <a:solidFill>
                    <a:srgbClr val="004C7F"/>
                  </a:solidFill>
                  <a:latin typeface="페이퍼로지 9 Black" pitchFamily="2" charset="-127"/>
                  <a:ea typeface="페이퍼로지 9 Black" pitchFamily="2" charset="-127"/>
                </a:rPr>
                <a:t>M</a:t>
              </a:r>
              <a:r>
                <a:rPr lang="en-US" altLang="ko-KR" sz="2800" dirty="0">
                  <a:solidFill>
                    <a:srgbClr val="003367"/>
                  </a:solidFill>
                  <a:latin typeface="페이퍼로지 9 Black" pitchFamily="2" charset="-127"/>
                  <a:ea typeface="페이퍼로지 9 Black" pitchFamily="2" charset="-127"/>
                </a:rPr>
                <a:t>A</a:t>
              </a:r>
              <a:endParaRPr lang="en-US" sz="2800" dirty="0">
                <a:solidFill>
                  <a:srgbClr val="003367"/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</p:grpSp>
      <p:sp>
        <p:nvSpPr>
          <p:cNvPr id="19" name="내용 개체 틀 36">
            <a:extLst>
              <a:ext uri="{FF2B5EF4-FFF2-40B4-BE49-F238E27FC236}">
                <a16:creationId xmlns:a16="http://schemas.microsoft.com/office/drawing/2014/main" id="{BED76AFC-F588-CB41-8FEF-BA77C3FF0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784" y="1268760"/>
            <a:ext cx="5278995" cy="488168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ko-KR" sz="2400" i="0" dirty="0">
              <a:latin typeface="페이퍼로지 7 Bold" pitchFamily="2" charset="-127"/>
              <a:ea typeface="페이퍼로지 7 Bold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실시간 기관 데이터 연동</a:t>
            </a:r>
            <a:endParaRPr lang="en-US" altLang="ko-KR" sz="2400" i="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교내 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DB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와 직접 연계하여 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최신 정보</a:t>
            </a:r>
            <a:r>
              <a:rPr lang="ko-KR" altLang="en-US" sz="1800" i="0" dirty="0">
                <a:latin typeface="페이퍼로지 5 Medium" pitchFamily="2" charset="-127"/>
                <a:ea typeface="페이퍼로지 5 Medium" pitchFamily="2" charset="-127"/>
              </a:rPr>
              <a:t> 제공</a:t>
            </a:r>
            <a:r>
              <a:rPr lang="en-US" altLang="ko-KR" sz="1800" i="0" dirty="0">
                <a:latin typeface="페이퍼로지 5 Medium" pitchFamily="2" charset="-127"/>
                <a:ea typeface="페이퍼로지 5 Medium" pitchFamily="2" charset="-127"/>
              </a:rPr>
              <a:t> </a:t>
            </a:r>
          </a:p>
          <a:p>
            <a:endParaRPr lang="en-US" altLang="ko-KR" sz="1800" i="0" dirty="0">
              <a:latin typeface="페이퍼로지 5 Medium" pitchFamily="2" charset="-127"/>
              <a:ea typeface="페이퍼로지 5 Medium" pitchFamily="2" charset="-127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개인 맞춤형 서비스</a:t>
            </a:r>
            <a:endParaRPr lang="en-US" altLang="ko-KR" sz="2400" i="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개인 학사 일정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추천 기회 등 개인화된 </a:t>
            </a:r>
            <a:r>
              <a:rPr lang="ko-KR" altLang="en-US" sz="1800" i="0" dirty="0" err="1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선제적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 제공</a:t>
            </a:r>
            <a:endParaRPr lang="en-US" altLang="ko-KR" sz="1800" i="0" dirty="0">
              <a:solidFill>
                <a:schemeClr val="accent6">
                  <a:lumMod val="75000"/>
                </a:schemeClr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lvl="0"/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>
              <a:buFont typeface="Wingdings" panose="05000000000000000000" pitchFamily="2" charset="2"/>
              <a:buChar char="u"/>
            </a:pPr>
            <a:r>
              <a:rPr lang="ko-KR" altLang="en-US" sz="2400" i="0" dirty="0">
                <a:solidFill>
                  <a:schemeClr val="tx2"/>
                </a:solidFill>
                <a:latin typeface="페이퍼로지 7 Bold" pitchFamily="2" charset="-127"/>
                <a:ea typeface="페이퍼로지 7 Bold" pitchFamily="2" charset="-127"/>
              </a:rPr>
              <a:t>사용자 친화적 통합 플랫폼</a:t>
            </a:r>
            <a:endParaRPr lang="en-US" altLang="ko-KR" sz="2400" i="0" dirty="0">
              <a:solidFill>
                <a:schemeClr val="tx2"/>
              </a:solidFill>
              <a:latin typeface="페이퍼로지 7 Bold" pitchFamily="2" charset="-127"/>
              <a:ea typeface="페이퍼로지 7 Bold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웹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모바일 앱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,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카카오톡 등 플랫폼 연결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하나의 </a:t>
            </a:r>
            <a:r>
              <a:rPr lang="ko-KR" altLang="en-US" sz="1800" i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챗봇으로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 모든 학사</a:t>
            </a:r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·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행정 정보 해결</a:t>
            </a:r>
            <a:endParaRPr lang="en-US" altLang="ko-KR" sz="1800" i="0" dirty="0">
              <a:solidFill>
                <a:prstClr val="black">
                  <a:lumMod val="65000"/>
                  <a:lumOff val="35000"/>
                </a:prstClr>
              </a:solidFill>
              <a:latin typeface="페이퍼로지 5 Medium" pitchFamily="2" charset="-127"/>
              <a:ea typeface="페이퍼로지 5 Medium" pitchFamily="2" charset="-127"/>
            </a:endParaRPr>
          </a:p>
          <a:p>
            <a:pPr lvl="0"/>
            <a:r>
              <a:rPr lang="en-US" altLang="ko-KR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	- 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학생 뿐만 아니라 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교수</a:t>
            </a:r>
            <a:r>
              <a:rPr lang="en-US" altLang="ko-KR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·</a:t>
            </a:r>
            <a:r>
              <a:rPr lang="ko-KR" altLang="en-US" sz="1800" i="0" dirty="0">
                <a:solidFill>
                  <a:schemeClr val="accent6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</a:rPr>
              <a:t>행정 관계자들의 활용</a:t>
            </a:r>
            <a:r>
              <a:rPr lang="ko-KR" altLang="en-US" sz="1800" i="0" dirty="0">
                <a:solidFill>
                  <a:prstClr val="black">
                    <a:lumMod val="65000"/>
                    <a:lumOff val="35000"/>
                  </a:prstClr>
                </a:solidFill>
                <a:latin typeface="페이퍼로지 5 Medium" pitchFamily="2" charset="-127"/>
                <a:ea typeface="페이퍼로지 5 Medium" pitchFamily="2" charset="-127"/>
              </a:rPr>
              <a:t>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221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68731-F354-486A-E23B-42B89658D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>
            <a:extLst>
              <a:ext uri="{FF2B5EF4-FFF2-40B4-BE49-F238E27FC236}">
                <a16:creationId xmlns:a16="http://schemas.microsoft.com/office/drawing/2014/main" id="{719168D5-3342-5665-2A07-48C0BB8EF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0072" y="3573016"/>
            <a:ext cx="3528392" cy="11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3-1.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교내 정보 제공</a:t>
            </a:r>
            <a:endParaRPr kumimoji="1" lang="en-US" altLang="ko-KR" dirty="0">
              <a:solidFill>
                <a:schemeClr val="bg1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  <a:cs typeface="굴림" pitchFamily="50" charset="-127"/>
            </a:endParaRPr>
          </a:p>
          <a:p>
            <a:pPr marR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dirty="0">
                <a:solidFill>
                  <a:schemeClr val="bg1">
                    <a:lumMod val="75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3-2.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교내 생활 지원 </a:t>
            </a:r>
            <a:r>
              <a:rPr kumimoji="1" lang="en-US" altLang="ko-KR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· </a:t>
            </a:r>
            <a:r>
              <a:rPr kumimoji="1" lang="ko-KR" altLang="en-US" dirty="0">
                <a:solidFill>
                  <a:schemeClr val="bg1">
                    <a:lumMod val="50000"/>
                  </a:scheme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rPr>
              <a:t>개인화 서비스</a:t>
            </a:r>
            <a:endParaRPr kumimoji="1" lang="ko-KR" altLang="ko-KR" dirty="0">
              <a:solidFill>
                <a:schemeClr val="bg1">
                  <a:lumMod val="50000"/>
                </a:schemeClr>
              </a:solidFill>
              <a:latin typeface="페이퍼로지 7 Bold" pitchFamily="2" charset="-127"/>
              <a:ea typeface="페이퍼로지 7 Bold" pitchFamily="2" charset="-127"/>
              <a:cs typeface="굴림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7A3AB51-AF44-2D29-0EEA-C7A6387C7182}"/>
              </a:ext>
            </a:extLst>
          </p:cNvPr>
          <p:cNvGrpSpPr/>
          <p:nvPr/>
        </p:nvGrpSpPr>
        <p:grpSpPr>
          <a:xfrm>
            <a:off x="4384852" y="2492896"/>
            <a:ext cx="3737101" cy="919163"/>
            <a:chOff x="4312844" y="1727856"/>
            <a:chExt cx="3737101" cy="919163"/>
          </a:xfrm>
        </p:grpSpPr>
        <p:sp>
          <p:nvSpPr>
            <p:cNvPr id="6" name="육각형 5">
              <a:extLst>
                <a:ext uri="{FF2B5EF4-FFF2-40B4-BE49-F238E27FC236}">
                  <a16:creationId xmlns:a16="http://schemas.microsoft.com/office/drawing/2014/main" id="{A1804381-1232-9EA0-AF66-2F0BED0B1165}"/>
                </a:ext>
              </a:extLst>
            </p:cNvPr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AFFE8F16-DD4F-61FA-D482-CA5F68602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1633" y="1727856"/>
              <a:ext cx="280831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페이퍼로지 9 Black" pitchFamily="2" charset="-127"/>
                  <a:ea typeface="페이퍼로지 9 Black" pitchFamily="2" charset="-127"/>
                </a:rPr>
                <a:t>주요 기능</a:t>
              </a:r>
              <a:endPara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2581DDA-D66B-4FA2-15A1-888D8A93F195}"/>
                </a:ext>
              </a:extLst>
            </p:cNvPr>
            <p:cNvSpPr/>
            <p:nvPr/>
          </p:nvSpPr>
          <p:spPr>
            <a:xfrm>
              <a:off x="5292080" y="2273723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1400" dirty="0" err="1">
                  <a:solidFill>
                    <a:prstClr val="white">
                      <a:lumMod val="50000"/>
                    </a:prst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챗봇이</a:t>
              </a:r>
              <a:r>
                <a:rPr lang="ko-KR" altLang="en-US" sz="1400" dirty="0">
                  <a:solidFill>
                    <a:prstClr val="white">
                      <a:lumMod val="50000"/>
                    </a:prstClr>
                  </a:solidFill>
                  <a:latin typeface="페이퍼로지 7 Bold" pitchFamily="2" charset="-127"/>
                  <a:ea typeface="페이퍼로지 7 Bold" pitchFamily="2" charset="-127"/>
                  <a:cs typeface="굴림" pitchFamily="50" charset="-127"/>
                </a:rPr>
                <a:t> 제공할 핵심 기능 정리</a:t>
              </a:r>
              <a:endParaRPr lang="en-US" altLang="ko-KR" sz="1400" dirty="0">
                <a:solidFill>
                  <a:prstClr val="white">
                    <a:lumMod val="50000"/>
                  </a:prstClr>
                </a:solidFill>
                <a:latin typeface="페이퍼로지 7 Bold" pitchFamily="2" charset="-127"/>
                <a:ea typeface="페이퍼로지 7 Bold" pitchFamily="2" charset="-127"/>
                <a:cs typeface="굴림" pitchFamily="50" charset="-127"/>
              </a:endParaRP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E1A26FF-9AC5-90CC-9433-B51884CE0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2844" y="1895049"/>
              <a:ext cx="50687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600" b="1" i="1" dirty="0">
                  <a:solidFill>
                    <a:schemeClr val="bg1"/>
                  </a:solidFill>
                  <a:latin typeface="페이퍼로지 9 Black" pitchFamily="2" charset="-127"/>
                  <a:ea typeface="페이퍼로지 9 Black" pitchFamily="2" charset="-127"/>
                  <a:cs typeface="굴림" pitchFamily="50" charset="-127"/>
                </a:rPr>
                <a:t>III</a:t>
              </a:r>
              <a:endParaRPr kumimoji="1" lang="ko-KR" altLang="ko-KR" sz="2600" b="1" i="1" dirty="0">
                <a:solidFill>
                  <a:schemeClr val="bg1"/>
                </a:solidFill>
                <a:latin typeface="페이퍼로지 9 Black" pitchFamily="2" charset="-127"/>
                <a:ea typeface="페이퍼로지 9 Black" pitchFamily="2" charset="-127"/>
                <a:cs typeface="굴림" pitchFamily="50" charset="-127"/>
              </a:endParaRPr>
            </a:p>
          </p:txBody>
        </p:sp>
      </p:grpSp>
      <p:sp>
        <p:nvSpPr>
          <p:cNvPr id="3" name="슬라이드 번호 개체 틀 8">
            <a:extLst>
              <a:ext uri="{FF2B5EF4-FFF2-40B4-BE49-F238E27FC236}">
                <a16:creationId xmlns:a16="http://schemas.microsoft.com/office/drawing/2014/main" id="{065304E7-1CC7-AABC-CD53-219E8263DB87}"/>
              </a:ext>
            </a:extLst>
          </p:cNvPr>
          <p:cNvSpPr txBox="1">
            <a:spLocks/>
          </p:cNvSpPr>
          <p:nvPr/>
        </p:nvSpPr>
        <p:spPr>
          <a:xfrm>
            <a:off x="107504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E6BC638-39B7-4287-91A7-2A3DDA573295}" type="slidenum">
              <a:rPr lang="ko-KR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페이퍼로지 9 Black" pitchFamily="2" charset="-127"/>
                <a:ea typeface="페이퍼로지 9 Black" pitchFamily="2" charset="-127"/>
              </a:rPr>
              <a:pPr algn="l"/>
              <a:t>9</a:t>
            </a:fld>
            <a:endParaRPr lang="ko-KR" altLang="en-US" sz="1800">
              <a:solidFill>
                <a:schemeClr val="tx1">
                  <a:lumMod val="75000"/>
                  <a:lumOff val="25000"/>
                </a:schemeClr>
              </a:solidFill>
              <a:latin typeface="페이퍼로지 9 Black" pitchFamily="2" charset="-127"/>
              <a:ea typeface="페이퍼로지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75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10894</TotalTime>
  <Words>728</Words>
  <Application>Microsoft Office PowerPoint</Application>
  <PresentationFormat>화면 슬라이드 쇼(4:3)</PresentationFormat>
  <Paragraphs>216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페이퍼로지 7 Bold</vt:lpstr>
      <vt:lpstr>페이퍼로지 5 Medium</vt:lpstr>
      <vt:lpstr>Calibri Light</vt:lpstr>
      <vt:lpstr>맑은 고딕</vt:lpstr>
      <vt:lpstr>페이퍼로지 9 Black</vt:lpstr>
      <vt:lpstr>Wingdings</vt:lpstr>
      <vt:lpstr>Arial</vt:lpstr>
      <vt:lpstr>굴림체</vt:lpstr>
      <vt:lpstr>Office 테마</vt:lpstr>
      <vt:lpstr>SIGMA</vt:lpstr>
      <vt:lpstr>PowerPoint 프레젠테이션</vt:lpstr>
      <vt:lpstr>PowerPoint 프레젠테이션</vt:lpstr>
      <vt:lpstr>개요 및 배경 / 개요</vt:lpstr>
      <vt:lpstr>개요 및 배경 / 배경</vt:lpstr>
      <vt:lpstr>PowerPoint 프레젠테이션</vt:lpstr>
      <vt:lpstr>기존 사례 / 유사 사례</vt:lpstr>
      <vt:lpstr>기존 사례 / 차별점</vt:lpstr>
      <vt:lpstr>PowerPoint 프레젠테이션</vt:lpstr>
      <vt:lpstr>주요 기능 / 교내 정보 제공</vt:lpstr>
      <vt:lpstr>주요 기능 / 교내 생활 지원 · 개인화 서비스</vt:lpstr>
      <vt:lpstr>PowerPoint 프레젠테이션</vt:lpstr>
      <vt:lpstr>핵심 구현 기술</vt:lpstr>
      <vt:lpstr>시스템 구성도</vt:lpstr>
      <vt:lpstr>PowerPoint 프레젠테이션</vt:lpstr>
      <vt:lpstr>개발 일정</vt:lpstr>
      <vt:lpstr>팀원별 역할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Ipsum Lorem</cp:lastModifiedBy>
  <cp:revision>256</cp:revision>
  <dcterms:created xsi:type="dcterms:W3CDTF">2010-02-01T08:03:16Z</dcterms:created>
  <dcterms:modified xsi:type="dcterms:W3CDTF">2025-09-23T14:47:47Z</dcterms:modified>
  <cp:category>www.slidemembers.com</cp:category>
</cp:coreProperties>
</file>