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4" r:id="rId6"/>
    <p:sldId id="262" r:id="rId7"/>
    <p:sldId id="267" r:id="rId8"/>
    <p:sldId id="268" r:id="rId9"/>
    <p:sldId id="279" r:id="rId10"/>
    <p:sldId id="269" r:id="rId11"/>
    <p:sldId id="270" r:id="rId12"/>
    <p:sldId id="271" r:id="rId13"/>
    <p:sldId id="277" r:id="rId14"/>
    <p:sldId id="272" r:id="rId15"/>
    <p:sldId id="278" r:id="rId16"/>
    <p:sldId id="276" r:id="rId17"/>
    <p:sldId id="280" r:id="rId18"/>
    <p:sldId id="273" r:id="rId19"/>
    <p:sldId id="274" r:id="rId20"/>
    <p:sldId id="275" r:id="rId21"/>
    <p:sldId id="26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454"/>
    <a:srgbClr val="FF5100"/>
    <a:srgbClr val="FFBD9F"/>
    <a:srgbClr val="FF9D71"/>
    <a:srgbClr val="DCDAF6"/>
    <a:srgbClr val="CDCAF2"/>
    <a:srgbClr val="FFFF66"/>
    <a:srgbClr val="979797"/>
    <a:srgbClr val="646464"/>
    <a:srgbClr val="110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3DFEE1-B637-4371-AFA6-2386DC046897}" v="180" dt="2023-06-14T01:38:35.125"/>
    <p1510:client id="{F28C8C85-3286-4E95-B3A4-A3940A41D969}" v="162" dt="2023-06-14T02:58:02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9ECE9-E5E8-F234-0F78-002915E7F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BC7B4E-24E0-48D0-86B3-111DD1714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6CE07-2228-EFCF-5719-719E6018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6E80-8514-485C-A8B6-862DFCDB4A14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6B0E0-528F-D77C-3D56-C348D987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68CEA-3E2E-6370-2D20-6DDD7B0E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676E-5F8E-4593-A376-BB229E78F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95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52360-65CF-AAB2-45C1-071AAD8F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300265-A04B-0362-DE32-60DDED5C0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86CD8-6111-518E-4476-E326AFD5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6E80-8514-485C-A8B6-862DFCDB4A14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AFD48-37A4-161E-1168-16951638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BFB17-BE15-BFFD-675F-D8548DAE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676E-5F8E-4593-A376-BB229E78F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43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8C8DBB-38C5-4F89-4A7F-1E6754B4C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A06FD0-662E-D6A9-F6C3-DE3D6280B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387CF-0C41-BA60-C79E-18D36733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6E80-8514-485C-A8B6-862DFCDB4A14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EA3CB-D91F-2D53-E829-97D7BEF4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142F5-599E-4321-47B8-94C1C0CD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676E-5F8E-4593-A376-BB229E78F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6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D9199-FF50-0BB4-8801-1784B344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A4D24-3E6C-EA5C-2BAE-6A6EACBA0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EE605-EDF6-2B85-0387-94BD112E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6E80-8514-485C-A8B6-862DFCDB4A14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67830E-EB95-2F39-2BA5-FEA29955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39E0A-28E5-64F2-957E-8AFB77A7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676E-5F8E-4593-A376-BB229E78F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32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0F76-F2A5-E69F-FF99-CBC095D0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0A73A-10F5-F34D-2A55-6109520E2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D9654-EF9E-512F-A84A-B73BEEA1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6E80-8514-485C-A8B6-862DFCDB4A14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C035C5-4375-3435-48C1-2516C0C5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CABCA-E230-BB31-1111-57213AB8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676E-5F8E-4593-A376-BB229E78F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0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DD905-750B-9D96-33E5-49128C54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FBC8C-9946-DF62-9C2A-C14FAADED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722DA9-F715-A32D-4498-A012F6A03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EB503D-83D5-8F0E-6B64-7C92E528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6E80-8514-485C-A8B6-862DFCDB4A14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02B41B-A618-F4C1-6114-DF641048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8A2498-24DD-3B00-5D01-525611B8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676E-5F8E-4593-A376-BB229E78F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18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60484-DD1A-DD58-4B97-7DFD92F9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F8D73-5077-1585-4104-5F347222F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535A8E-EC30-38AB-0CB8-45D7A3FA3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CDD751-82AF-9528-05F4-81F305A44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790BCB-7B09-9D22-2C36-6B8908867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17490D-FC1A-8CFE-CF23-A4BA422D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6E80-8514-485C-A8B6-862DFCDB4A14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4BEC87-AE47-0C83-B6A0-D1443623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4BA33F-0DEB-6BE2-0E0E-87C0497F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676E-5F8E-4593-A376-BB229E78F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05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0183B-81B2-30CF-8814-A533CE49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4DFDBA-BC51-4805-C509-8DE7964B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6E80-8514-485C-A8B6-862DFCDB4A14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C96D20-12D0-AFFA-0CEA-60BA911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0ABC82-508D-AAE2-C766-5E790904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676E-5F8E-4593-A376-BB229E78F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3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7F0B85-B3E7-CDB7-255B-34D42B73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6E80-8514-485C-A8B6-862DFCDB4A14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075FA0-85EE-DBBB-8A12-791E2E88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D500E3-8288-436E-1D6E-BF2895A0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676E-5F8E-4593-A376-BB229E78F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17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4FB49-2B18-E3AC-D99B-133E044C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E50BB-51DB-8285-7FDB-9714EEEB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8E82CD-E317-1572-8BDA-A767B20F4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6F8076-A046-0DDF-901B-EE2884D5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6E80-8514-485C-A8B6-862DFCDB4A14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1E936-68E0-EC62-6BD3-3B58EBB1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451120-01FA-8A60-417E-E30F0340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676E-5F8E-4593-A376-BB229E78F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5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B61B4-1035-8488-C4EA-89255B94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AF0E6E-B0D3-DF58-3BE4-834EC0D11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ADEBB3-42A7-5757-28AE-1A7FA62B5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87F3ED-9456-FE7C-8603-67FA8F21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6E80-8514-485C-A8B6-862DFCDB4A14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F8C17D-16DF-CCDE-C37D-614A3A90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B135FE-B254-8832-207C-7FF48B7A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676E-5F8E-4593-A376-BB229E78F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91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337D8F-A235-01C6-9AFB-0827E44D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286EEA-1A84-5BB7-E534-AEE384684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14ACC-8033-7B9E-1F6F-30C2B6FED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26E80-8514-485C-A8B6-862DFCDB4A14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DCFB2-EC24-4115-AE15-058A897B2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A78ED-9438-246E-72B6-1A69F78D6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8676E-5F8E-4593-A376-BB229E78F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68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huggingface.co/snunlp/KR-FinBert-SC?subject=https://huggingface.co/snunlp/KR-FinBert-SC" TargetMode="External"/><Relationship Id="rId2" Type="http://schemas.openxmlformats.org/officeDocument/2006/relationships/hyperlink" Target="https://dacon.io/competitions/official/235914/codeshare/5361?page=1&amp;dtype=rand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5B2C9B-A0C1-36CA-04C8-D7A68A719A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10" b="4039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EE65EE8-D45A-64EC-814C-23DEDB763A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191454">
                  <a:alpha val="20000"/>
                </a:srgbClr>
              </a:gs>
              <a:gs pos="39000">
                <a:srgbClr val="19145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A0EBA-CD4A-272E-C234-CD60A1DFBDBB}"/>
              </a:ext>
            </a:extLst>
          </p:cNvPr>
          <p:cNvSpPr txBox="1"/>
          <p:nvPr/>
        </p:nvSpPr>
        <p:spPr>
          <a:xfrm>
            <a:off x="1009330" y="2474892"/>
            <a:ext cx="7035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51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주식 종목</a:t>
            </a:r>
            <a:r>
              <a:rPr lang="en-US" altLang="ko-KR" sz="3200" dirty="0">
                <a:solidFill>
                  <a:srgbClr val="FF51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3200" dirty="0">
                <a:solidFill>
                  <a:srgbClr val="FF51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뉴스 </a:t>
            </a:r>
            <a:r>
              <a:rPr lang="ko-KR" altLang="en-US" sz="3200" dirty="0">
                <a:solidFill>
                  <a:srgbClr val="FF51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감정분석</a:t>
            </a:r>
            <a:r>
              <a:rPr lang="ko-KR" altLang="en-US" sz="3200" dirty="0">
                <a:solidFill>
                  <a:srgbClr val="FF51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과</a:t>
            </a:r>
            <a:endParaRPr lang="en-US" altLang="ko-KR" sz="3200" dirty="0">
              <a:solidFill>
                <a:srgbClr val="FF51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3200" dirty="0">
                <a:solidFill>
                  <a:srgbClr val="FF51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LSTM</a:t>
            </a:r>
            <a:r>
              <a:rPr lang="ko-KR" altLang="en-US" sz="3200" dirty="0">
                <a:solidFill>
                  <a:srgbClr val="FF51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을 활용한 </a:t>
            </a:r>
            <a:r>
              <a:rPr lang="ko-KR" altLang="en-US" sz="3200" dirty="0">
                <a:solidFill>
                  <a:srgbClr val="FF5100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주가예측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6F4DBE-7635-6B8D-1054-F357E480F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63874" y="0"/>
            <a:ext cx="2829036" cy="421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902F3C-754C-3414-C4BC-3844A6CC7123}"/>
              </a:ext>
            </a:extLst>
          </p:cNvPr>
          <p:cNvSpPr txBox="1"/>
          <p:nvPr/>
        </p:nvSpPr>
        <p:spPr>
          <a:xfrm>
            <a:off x="1009330" y="770832"/>
            <a:ext cx="3741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[ </a:t>
            </a:r>
            <a:r>
              <a:rPr lang="ko-KR" altLang="en-US" sz="1400" dirty="0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수집 및 시각화 </a:t>
            </a:r>
            <a:r>
              <a:rPr lang="en-US" altLang="ko-KR" sz="1400" dirty="0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]</a:t>
            </a:r>
            <a:endParaRPr lang="ko-KR" altLang="en-US" sz="1400" dirty="0">
              <a:solidFill>
                <a:schemeClr val="bg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3C3122-8DE0-C8CC-69CF-CE8FED8B2A59}"/>
              </a:ext>
            </a:extLst>
          </p:cNvPr>
          <p:cNvSpPr txBox="1"/>
          <p:nvPr/>
        </p:nvSpPr>
        <p:spPr>
          <a:xfrm>
            <a:off x="1009331" y="5779391"/>
            <a:ext cx="3741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2018314010 IT</a:t>
            </a:r>
            <a:r>
              <a:rPr lang="ko-KR" altLang="en-US" sz="1400" dirty="0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경영학과 남도형   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2A8C9F-FC94-E37C-1C7E-E964CE69C99C}"/>
              </a:ext>
            </a:extLst>
          </p:cNvPr>
          <p:cNvCxnSpPr>
            <a:cxnSpLocks/>
          </p:cNvCxnSpPr>
          <p:nvPr/>
        </p:nvCxnSpPr>
        <p:spPr>
          <a:xfrm>
            <a:off x="1091184" y="5439417"/>
            <a:ext cx="10009632" cy="0"/>
          </a:xfrm>
          <a:prstGeom prst="line">
            <a:avLst/>
          </a:prstGeom>
          <a:ln w="15875">
            <a:gradFill>
              <a:gsLst>
                <a:gs pos="16000">
                  <a:schemeClr val="bg1"/>
                </a:gs>
                <a:gs pos="56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D0A5B5C-9CBB-5947-75AA-15FAB51F7E18}"/>
              </a:ext>
            </a:extLst>
          </p:cNvPr>
          <p:cNvSpPr txBox="1"/>
          <p:nvPr/>
        </p:nvSpPr>
        <p:spPr>
          <a:xfrm>
            <a:off x="11553825" y="6373253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1/21</a:t>
            </a:r>
            <a:endParaRPr lang="ko-KR" altLang="en-US" sz="1200" dirty="0">
              <a:solidFill>
                <a:schemeClr val="bg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56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0E2CB1D-9D1C-6777-BEAB-267AF8A3FAE5}"/>
              </a:ext>
            </a:extLst>
          </p:cNvPr>
          <p:cNvGrpSpPr/>
          <p:nvPr/>
        </p:nvGrpSpPr>
        <p:grpSpPr>
          <a:xfrm>
            <a:off x="536734" y="153834"/>
            <a:ext cx="11864773" cy="688684"/>
            <a:chOff x="536734" y="153834"/>
            <a:chExt cx="11864773" cy="6886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9F9B93-896E-B5F4-0F39-662071325CDC}"/>
                </a:ext>
              </a:extLst>
            </p:cNvPr>
            <p:cNvSpPr txBox="1"/>
            <p:nvPr/>
          </p:nvSpPr>
          <p:spPr>
            <a:xfrm>
              <a:off x="536734" y="153834"/>
              <a:ext cx="4585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02</a:t>
              </a:r>
              <a:r>
                <a:rPr lang="en-US" altLang="ko-KR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 </a:t>
              </a:r>
              <a:r>
                <a:rPr lang="ko-KR" altLang="en-US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연구 내용 </a:t>
              </a:r>
              <a:r>
                <a:rPr lang="en-US" altLang="ko-KR" sz="24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– </a:t>
              </a:r>
              <a:r>
                <a:rPr lang="ko-KR" altLang="en-US" sz="24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감정분석</a:t>
              </a:r>
              <a:endParaRPr lang="ko-KR" altLang="en-US" sz="3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560B633-3783-5AD5-CFF8-3136DD2AEA8A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43" y="842518"/>
              <a:ext cx="11204864" cy="0"/>
            </a:xfrm>
            <a:prstGeom prst="line">
              <a:avLst/>
            </a:prstGeom>
            <a:ln w="31750">
              <a:gradFill>
                <a:gsLst>
                  <a:gs pos="0">
                    <a:schemeClr val="bg1"/>
                  </a:gs>
                  <a:gs pos="46000">
                    <a:srgbClr val="191454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1E858C9-059B-7927-950E-38E5EE337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12" y="1728154"/>
            <a:ext cx="6448425" cy="9810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3F4FF10-0989-4A80-5CDF-2769D707B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697" y="3049208"/>
            <a:ext cx="7368454" cy="30927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247DE2-3DAC-6B62-D824-C941D4518BBA}"/>
              </a:ext>
            </a:extLst>
          </p:cNvPr>
          <p:cNvSpPr txBox="1"/>
          <p:nvPr/>
        </p:nvSpPr>
        <p:spPr>
          <a:xfrm>
            <a:off x="4215881" y="1095475"/>
            <a:ext cx="376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뉴스 데이터 토큰화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5D05C7-0668-8266-23B8-F8052E4786DF}"/>
              </a:ext>
            </a:extLst>
          </p:cNvPr>
          <p:cNvSpPr txBox="1"/>
          <p:nvPr/>
        </p:nvSpPr>
        <p:spPr>
          <a:xfrm>
            <a:off x="11553825" y="6373253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10/21</a:t>
            </a:r>
            <a:endParaRPr lang="ko-KR" altLang="en-US" sz="1200" dirty="0">
              <a:solidFill>
                <a:srgbClr val="191454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8027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0E2CB1D-9D1C-6777-BEAB-267AF8A3FAE5}"/>
              </a:ext>
            </a:extLst>
          </p:cNvPr>
          <p:cNvGrpSpPr/>
          <p:nvPr/>
        </p:nvGrpSpPr>
        <p:grpSpPr>
          <a:xfrm>
            <a:off x="536734" y="153834"/>
            <a:ext cx="11864773" cy="688684"/>
            <a:chOff x="536734" y="153834"/>
            <a:chExt cx="11864773" cy="6886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9F9B93-896E-B5F4-0F39-662071325CDC}"/>
                </a:ext>
              </a:extLst>
            </p:cNvPr>
            <p:cNvSpPr txBox="1"/>
            <p:nvPr/>
          </p:nvSpPr>
          <p:spPr>
            <a:xfrm>
              <a:off x="536734" y="153834"/>
              <a:ext cx="4585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02</a:t>
              </a:r>
              <a:r>
                <a:rPr lang="en-US" altLang="ko-KR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 </a:t>
              </a:r>
              <a:r>
                <a:rPr lang="ko-KR" altLang="en-US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연구 내용 </a:t>
              </a:r>
              <a:r>
                <a:rPr lang="en-US" altLang="ko-KR" sz="24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– </a:t>
              </a:r>
              <a:r>
                <a:rPr lang="ko-KR" altLang="en-US" sz="24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감정분석</a:t>
              </a:r>
              <a:endParaRPr lang="ko-KR" altLang="en-US" sz="3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560B633-3783-5AD5-CFF8-3136DD2AEA8A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43" y="842518"/>
              <a:ext cx="11204864" cy="0"/>
            </a:xfrm>
            <a:prstGeom prst="line">
              <a:avLst/>
            </a:prstGeom>
            <a:ln w="31750">
              <a:gradFill>
                <a:gsLst>
                  <a:gs pos="0">
                    <a:schemeClr val="bg1"/>
                  </a:gs>
                  <a:gs pos="46000">
                    <a:srgbClr val="191454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885B1B2-F060-562A-B66D-CAD3829B1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435" y="1800554"/>
            <a:ext cx="5934075" cy="590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E4D9F6-D06D-F04C-F593-77193B7B242D}"/>
              </a:ext>
            </a:extLst>
          </p:cNvPr>
          <p:cNvSpPr txBox="1"/>
          <p:nvPr/>
        </p:nvSpPr>
        <p:spPr>
          <a:xfrm>
            <a:off x="4361354" y="1098965"/>
            <a:ext cx="376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은 중립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1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은 긍정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2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는 부정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56CF7-CD86-8107-909A-278F62A05F0C}"/>
              </a:ext>
            </a:extLst>
          </p:cNvPr>
          <p:cNvSpPr txBox="1"/>
          <p:nvPr/>
        </p:nvSpPr>
        <p:spPr>
          <a:xfrm>
            <a:off x="2572500" y="2477746"/>
            <a:ext cx="733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sentiment_mapping</a:t>
            </a:r>
            <a:r>
              <a:rPr lang="en-US" altLang="ko-KR" dirty="0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= {'neutral': 0, 'positive': 1, 'negative': 2}</a:t>
            </a:r>
            <a:endParaRPr lang="ko-KR" altLang="en-US" dirty="0">
              <a:solidFill>
                <a:srgbClr val="191454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D87D4B-DDB4-7503-C579-1E2787692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330" y="3360501"/>
            <a:ext cx="9445336" cy="897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F517725-6436-F3C6-6A72-FDF292F02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509" y="5473563"/>
            <a:ext cx="9534525" cy="4308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9303776-FC68-1478-B976-21936DB4E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8245" y="4493995"/>
            <a:ext cx="9280811" cy="62960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40A4D7-7B6F-0BE6-4CF5-3EF77FD28615}"/>
              </a:ext>
            </a:extLst>
          </p:cNvPr>
          <p:cNvSpPr/>
          <p:nvPr/>
        </p:nvSpPr>
        <p:spPr>
          <a:xfrm>
            <a:off x="8499764" y="4545594"/>
            <a:ext cx="633846" cy="115373"/>
          </a:xfrm>
          <a:prstGeom prst="rect">
            <a:avLst/>
          </a:prstGeom>
          <a:solidFill>
            <a:srgbClr val="FF5100">
              <a:alpha val="3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97AD3E-AD96-6153-C7E0-BADC63BCC82A}"/>
              </a:ext>
            </a:extLst>
          </p:cNvPr>
          <p:cNvSpPr/>
          <p:nvPr/>
        </p:nvSpPr>
        <p:spPr>
          <a:xfrm>
            <a:off x="8429189" y="5008225"/>
            <a:ext cx="835923" cy="115373"/>
          </a:xfrm>
          <a:prstGeom prst="rect">
            <a:avLst/>
          </a:prstGeom>
          <a:solidFill>
            <a:srgbClr val="FF5100">
              <a:alpha val="3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712534-A370-F26C-DC0F-B1C275D34288}"/>
              </a:ext>
            </a:extLst>
          </p:cNvPr>
          <p:cNvSpPr/>
          <p:nvPr/>
        </p:nvSpPr>
        <p:spPr>
          <a:xfrm>
            <a:off x="7054562" y="5522874"/>
            <a:ext cx="636087" cy="117772"/>
          </a:xfrm>
          <a:prstGeom prst="rect">
            <a:avLst/>
          </a:prstGeom>
          <a:solidFill>
            <a:srgbClr val="FF5100">
              <a:alpha val="3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3BA31C-F6EB-E4CD-1BBB-0D8B944E3187}"/>
              </a:ext>
            </a:extLst>
          </p:cNvPr>
          <p:cNvSpPr/>
          <p:nvPr/>
        </p:nvSpPr>
        <p:spPr>
          <a:xfrm>
            <a:off x="7996619" y="5731661"/>
            <a:ext cx="784043" cy="133255"/>
          </a:xfrm>
          <a:prstGeom prst="rect">
            <a:avLst/>
          </a:prstGeom>
          <a:solidFill>
            <a:srgbClr val="FF5100">
              <a:alpha val="3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D4EDA-F2F6-EAEB-495B-C332BB2913BC}"/>
              </a:ext>
            </a:extLst>
          </p:cNvPr>
          <p:cNvSpPr txBox="1"/>
          <p:nvPr/>
        </p:nvSpPr>
        <p:spPr>
          <a:xfrm>
            <a:off x="11553825" y="6373253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11/21</a:t>
            </a:r>
            <a:endParaRPr lang="ko-KR" altLang="en-US" sz="1200" dirty="0">
              <a:solidFill>
                <a:srgbClr val="191454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93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0E2CB1D-9D1C-6777-BEAB-267AF8A3FAE5}"/>
              </a:ext>
            </a:extLst>
          </p:cNvPr>
          <p:cNvGrpSpPr/>
          <p:nvPr/>
        </p:nvGrpSpPr>
        <p:grpSpPr>
          <a:xfrm>
            <a:off x="536734" y="153834"/>
            <a:ext cx="11864773" cy="688684"/>
            <a:chOff x="536734" y="153834"/>
            <a:chExt cx="11864773" cy="6886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9F9B93-896E-B5F4-0F39-662071325CDC}"/>
                </a:ext>
              </a:extLst>
            </p:cNvPr>
            <p:cNvSpPr txBox="1"/>
            <p:nvPr/>
          </p:nvSpPr>
          <p:spPr>
            <a:xfrm>
              <a:off x="536734" y="153834"/>
              <a:ext cx="4585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02</a:t>
              </a:r>
              <a:r>
                <a:rPr lang="en-US" altLang="ko-KR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 </a:t>
              </a:r>
              <a:r>
                <a:rPr lang="ko-KR" altLang="en-US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연구 내용 </a:t>
              </a:r>
              <a:r>
                <a:rPr lang="en-US" altLang="ko-KR" sz="24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– </a:t>
              </a:r>
              <a:r>
                <a:rPr lang="ko-KR" altLang="en-US" sz="24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주가예측</a:t>
              </a:r>
              <a:endParaRPr lang="ko-KR" altLang="en-US" sz="3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560B633-3783-5AD5-CFF8-3136DD2AEA8A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43" y="842518"/>
              <a:ext cx="11204864" cy="0"/>
            </a:xfrm>
            <a:prstGeom prst="line">
              <a:avLst/>
            </a:prstGeom>
            <a:ln w="31750">
              <a:gradFill>
                <a:gsLst>
                  <a:gs pos="0">
                    <a:schemeClr val="bg1"/>
                  </a:gs>
                  <a:gs pos="46000">
                    <a:srgbClr val="191454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4B3DEE1-0AE1-C2DA-E65C-5BE3F381A610}"/>
              </a:ext>
            </a:extLst>
          </p:cNvPr>
          <p:cNvSpPr txBox="1"/>
          <p:nvPr/>
        </p:nvSpPr>
        <p:spPr>
          <a:xfrm>
            <a:off x="1507954" y="1098965"/>
            <a:ext cx="376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FinanceDataReader</a:t>
            </a:r>
            <a:endParaRPr lang="ko-KR" altLang="en-US" dirty="0">
              <a:solidFill>
                <a:srgbClr val="191454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47A91A-7934-1B4D-0A4B-E05733501E44}"/>
              </a:ext>
            </a:extLst>
          </p:cNvPr>
          <p:cNvSpPr txBox="1"/>
          <p:nvPr/>
        </p:nvSpPr>
        <p:spPr>
          <a:xfrm>
            <a:off x="858145" y="5521458"/>
            <a:ext cx="502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2022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년 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6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월 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13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일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~ 2023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년 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6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월 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13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일</a:t>
            </a:r>
            <a:endParaRPr lang="en-US" altLang="ko-KR" dirty="0">
              <a:solidFill>
                <a:srgbClr val="191454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시가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고가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저가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종가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거래량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주식 가격 변동률 사용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C5208DF-07C8-DCB7-A1EB-F16BC1E3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304" y="1882485"/>
            <a:ext cx="4381500" cy="3238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5E17682-B5C9-7CD0-8EE9-469925D5A9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495"/>
          <a:stretch/>
        </p:blipFill>
        <p:spPr>
          <a:xfrm>
            <a:off x="8372612" y="1974270"/>
            <a:ext cx="1943235" cy="314671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81FB5B-3E8A-21F2-DA50-DF4CEFBEC7F2}"/>
              </a:ext>
            </a:extLst>
          </p:cNvPr>
          <p:cNvSpPr/>
          <p:nvPr/>
        </p:nvSpPr>
        <p:spPr>
          <a:xfrm>
            <a:off x="8472941" y="2125198"/>
            <a:ext cx="1943235" cy="1816679"/>
          </a:xfrm>
          <a:prstGeom prst="rect">
            <a:avLst/>
          </a:prstGeom>
          <a:noFill/>
          <a:ln w="38100">
            <a:solidFill>
              <a:srgbClr val="FF5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52FD6-1EE0-BC47-F58F-635CEAE53981}"/>
              </a:ext>
            </a:extLst>
          </p:cNvPr>
          <p:cNvSpPr txBox="1"/>
          <p:nvPr/>
        </p:nvSpPr>
        <p:spPr>
          <a:xfrm>
            <a:off x="7739052" y="5573763"/>
            <a:ext cx="321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날짜별로 그룹화하고 가장 많은 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Emotion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값 선택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CA9D3387-FF5D-CA54-714E-E3CD45EA63BB}"/>
              </a:ext>
            </a:extLst>
          </p:cNvPr>
          <p:cNvSpPr/>
          <p:nvPr/>
        </p:nvSpPr>
        <p:spPr>
          <a:xfrm rot="10800000">
            <a:off x="6510805" y="2966144"/>
            <a:ext cx="822681" cy="810483"/>
          </a:xfrm>
          <a:prstGeom prst="rightArrow">
            <a:avLst/>
          </a:prstGeom>
          <a:solidFill>
            <a:srgbClr val="191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ABDE0A-4DFC-97A6-3F98-3A0027D11A3F}"/>
              </a:ext>
            </a:extLst>
          </p:cNvPr>
          <p:cNvSpPr txBox="1"/>
          <p:nvPr/>
        </p:nvSpPr>
        <p:spPr>
          <a:xfrm>
            <a:off x="5339371" y="4006110"/>
            <a:ext cx="3210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날짜를 기준으로 병합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11EBCF-3493-5D0C-6161-A4344898EA47}"/>
              </a:ext>
            </a:extLst>
          </p:cNvPr>
          <p:cNvSpPr txBox="1"/>
          <p:nvPr/>
        </p:nvSpPr>
        <p:spPr>
          <a:xfrm>
            <a:off x="7464110" y="1098965"/>
            <a:ext cx="376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Emotion.csv</a:t>
            </a:r>
            <a:endParaRPr lang="ko-KR" altLang="en-US" dirty="0">
              <a:solidFill>
                <a:srgbClr val="191454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D23469-2BA8-D612-7A8D-ADE0E31FC3EC}"/>
              </a:ext>
            </a:extLst>
          </p:cNvPr>
          <p:cNvSpPr txBox="1"/>
          <p:nvPr/>
        </p:nvSpPr>
        <p:spPr>
          <a:xfrm>
            <a:off x="11553825" y="6373253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12/21</a:t>
            </a:r>
            <a:endParaRPr lang="ko-KR" altLang="en-US" sz="1200" dirty="0">
              <a:solidFill>
                <a:srgbClr val="191454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419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0E2CB1D-9D1C-6777-BEAB-267AF8A3FAE5}"/>
              </a:ext>
            </a:extLst>
          </p:cNvPr>
          <p:cNvGrpSpPr/>
          <p:nvPr/>
        </p:nvGrpSpPr>
        <p:grpSpPr>
          <a:xfrm>
            <a:off x="536734" y="153834"/>
            <a:ext cx="11864773" cy="688684"/>
            <a:chOff x="536734" y="153834"/>
            <a:chExt cx="11864773" cy="6886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9F9B93-896E-B5F4-0F39-662071325CDC}"/>
                </a:ext>
              </a:extLst>
            </p:cNvPr>
            <p:cNvSpPr txBox="1"/>
            <p:nvPr/>
          </p:nvSpPr>
          <p:spPr>
            <a:xfrm>
              <a:off x="536734" y="153834"/>
              <a:ext cx="4585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02</a:t>
              </a:r>
              <a:r>
                <a:rPr lang="en-US" altLang="ko-KR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 </a:t>
              </a:r>
              <a:r>
                <a:rPr lang="ko-KR" altLang="en-US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연구 내용 </a:t>
              </a:r>
              <a:r>
                <a:rPr lang="en-US" altLang="ko-KR" sz="24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– </a:t>
              </a:r>
              <a:r>
                <a:rPr lang="ko-KR" altLang="en-US" sz="24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주가예측</a:t>
              </a:r>
              <a:endParaRPr lang="ko-KR" altLang="en-US" sz="3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560B633-3783-5AD5-CFF8-3136DD2AEA8A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43" y="842518"/>
              <a:ext cx="11204864" cy="0"/>
            </a:xfrm>
            <a:prstGeom prst="line">
              <a:avLst/>
            </a:prstGeom>
            <a:ln w="31750">
              <a:gradFill>
                <a:gsLst>
                  <a:gs pos="0">
                    <a:schemeClr val="bg1"/>
                  </a:gs>
                  <a:gs pos="46000">
                    <a:srgbClr val="191454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C2387C0-EF79-45CF-B34E-FA2BA6159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410" y="1821801"/>
            <a:ext cx="7497179" cy="4430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230DBF-3276-78AE-1361-F66D89549D16}"/>
              </a:ext>
            </a:extLst>
          </p:cNvPr>
          <p:cNvSpPr txBox="1"/>
          <p:nvPr/>
        </p:nvSpPr>
        <p:spPr>
          <a:xfrm>
            <a:off x="4215880" y="1147494"/>
            <a:ext cx="376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병합 완료 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94DB4-DAE1-F98D-B8E1-29CFBBDD0064}"/>
              </a:ext>
            </a:extLst>
          </p:cNvPr>
          <p:cNvSpPr txBox="1"/>
          <p:nvPr/>
        </p:nvSpPr>
        <p:spPr>
          <a:xfrm>
            <a:off x="11553825" y="6373253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13/21</a:t>
            </a:r>
            <a:endParaRPr lang="ko-KR" altLang="en-US" sz="1200" dirty="0">
              <a:solidFill>
                <a:srgbClr val="191454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65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630FCC3-1A9A-A55C-7B28-DE92386DED28}"/>
              </a:ext>
            </a:extLst>
          </p:cNvPr>
          <p:cNvSpPr/>
          <p:nvPr/>
        </p:nvSpPr>
        <p:spPr>
          <a:xfrm>
            <a:off x="1485900" y="2036618"/>
            <a:ext cx="4400635" cy="4052455"/>
          </a:xfrm>
          <a:prstGeom prst="roundRect">
            <a:avLst>
              <a:gd name="adj" fmla="val 467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0E2CB1D-9D1C-6777-BEAB-267AF8A3FAE5}"/>
              </a:ext>
            </a:extLst>
          </p:cNvPr>
          <p:cNvGrpSpPr/>
          <p:nvPr/>
        </p:nvGrpSpPr>
        <p:grpSpPr>
          <a:xfrm>
            <a:off x="536734" y="153834"/>
            <a:ext cx="11864773" cy="688684"/>
            <a:chOff x="536734" y="153834"/>
            <a:chExt cx="11864773" cy="6886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9F9B93-896E-B5F4-0F39-662071325CDC}"/>
                </a:ext>
              </a:extLst>
            </p:cNvPr>
            <p:cNvSpPr txBox="1"/>
            <p:nvPr/>
          </p:nvSpPr>
          <p:spPr>
            <a:xfrm>
              <a:off x="536734" y="153834"/>
              <a:ext cx="4585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02</a:t>
              </a:r>
              <a:r>
                <a:rPr lang="en-US" altLang="ko-KR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 </a:t>
              </a:r>
              <a:r>
                <a:rPr lang="ko-KR" altLang="en-US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연구 내용 </a:t>
              </a:r>
              <a:r>
                <a:rPr lang="en-US" altLang="ko-KR" sz="24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– </a:t>
              </a:r>
              <a:r>
                <a:rPr lang="ko-KR" altLang="en-US" sz="24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주가예측</a:t>
              </a:r>
              <a:endParaRPr lang="ko-KR" altLang="en-US" sz="3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560B633-3783-5AD5-CFF8-3136DD2AEA8A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43" y="842518"/>
              <a:ext cx="11204864" cy="0"/>
            </a:xfrm>
            <a:prstGeom prst="line">
              <a:avLst/>
            </a:prstGeom>
            <a:ln w="31750">
              <a:gradFill>
                <a:gsLst>
                  <a:gs pos="0">
                    <a:schemeClr val="bg1"/>
                  </a:gs>
                  <a:gs pos="46000">
                    <a:srgbClr val="191454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4B3DEE1-0AE1-C2DA-E65C-5BE3F381A610}"/>
              </a:ext>
            </a:extLst>
          </p:cNvPr>
          <p:cNvSpPr txBox="1"/>
          <p:nvPr/>
        </p:nvSpPr>
        <p:spPr>
          <a:xfrm>
            <a:off x="1806098" y="1396623"/>
            <a:ext cx="376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Train, valid, test 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데이터셋 나누기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533124-B95E-8D96-BD98-F2EFC58166C1}"/>
              </a:ext>
            </a:extLst>
          </p:cNvPr>
          <p:cNvSpPr txBox="1"/>
          <p:nvPr/>
        </p:nvSpPr>
        <p:spPr>
          <a:xfrm>
            <a:off x="1648588" y="2687316"/>
            <a:ext cx="4237947" cy="264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전체 데이터셋 크기</a:t>
            </a:r>
            <a:r>
              <a:rPr lang="en-US" altLang="ko-KR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:</a:t>
            </a:r>
            <a:r>
              <a:rPr lang="ko-KR" altLang="en-US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250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-  </a:t>
            </a:r>
            <a:r>
              <a:rPr lang="ko-KR" altLang="en-US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학습데이터 </a:t>
            </a:r>
            <a:r>
              <a:rPr lang="en-US" altLang="ko-KR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:</a:t>
            </a:r>
            <a:r>
              <a:rPr lang="ko-KR" altLang="en-US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전체 데이터셋의 </a:t>
            </a:r>
            <a:r>
              <a:rPr lang="en-US" altLang="ko-KR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80%</a:t>
            </a:r>
            <a:r>
              <a:rPr lang="ko-KR" altLang="en-US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(200)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-  </a:t>
            </a:r>
            <a:r>
              <a:rPr lang="ko-KR" altLang="en-US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검증데이터 </a:t>
            </a:r>
            <a:r>
              <a:rPr lang="en-US" altLang="ko-KR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:</a:t>
            </a:r>
            <a:r>
              <a:rPr lang="ko-KR" altLang="en-US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전체 데이터셋의 </a:t>
            </a:r>
            <a:r>
              <a:rPr lang="en-US" altLang="ko-KR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20% </a:t>
            </a:r>
            <a:r>
              <a:rPr lang="ko-KR" altLang="en-US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중</a:t>
            </a:r>
            <a:br>
              <a:rPr lang="en-US" altLang="ko-KR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</a:br>
            <a:r>
              <a:rPr lang="en-US" altLang="ko-KR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                       40%(20)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-  </a:t>
            </a:r>
            <a:r>
              <a:rPr lang="ko-KR" altLang="en-US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테스트데이터 </a:t>
            </a:r>
            <a:r>
              <a:rPr lang="en-US" altLang="ko-KR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:</a:t>
            </a:r>
            <a:r>
              <a:rPr lang="ko-KR" altLang="en-US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전체 데이터셋의 남은 </a:t>
            </a:r>
            <a:r>
              <a:rPr lang="en-US" altLang="ko-KR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20% </a:t>
            </a:r>
            <a:r>
              <a:rPr lang="ko-KR" altLang="en-US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중 </a:t>
            </a:r>
            <a:br>
              <a:rPr lang="en-US" altLang="ko-KR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</a:br>
            <a:r>
              <a:rPr lang="en-US" altLang="ko-KR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                            60%(30)</a:t>
            </a:r>
            <a:endParaRPr lang="ko-KR" altLang="en-US" sz="1600" dirty="0">
              <a:solidFill>
                <a:srgbClr val="191454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C6FBEBD-EFD6-B476-A1BA-7C4D7841710E}"/>
              </a:ext>
            </a:extLst>
          </p:cNvPr>
          <p:cNvSpPr/>
          <p:nvPr/>
        </p:nvSpPr>
        <p:spPr>
          <a:xfrm>
            <a:off x="6305467" y="2036618"/>
            <a:ext cx="4400635" cy="4052455"/>
          </a:xfrm>
          <a:prstGeom prst="roundRect">
            <a:avLst>
              <a:gd name="adj" fmla="val 467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DC4936-15DF-A0AD-935F-0D671A331E49}"/>
              </a:ext>
            </a:extLst>
          </p:cNvPr>
          <p:cNvSpPr txBox="1"/>
          <p:nvPr/>
        </p:nvSpPr>
        <p:spPr>
          <a:xfrm>
            <a:off x="6787751" y="2871982"/>
            <a:ext cx="3436063" cy="2272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 </a:t>
            </a:r>
            <a:r>
              <a:rPr lang="ko-KR" altLang="en-US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독립변수</a:t>
            </a:r>
            <a:endParaRPr lang="en-US" altLang="ko-KR" sz="1600" dirty="0">
              <a:solidFill>
                <a:srgbClr val="191454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‘Open’, ‘High’, ‘Low’, ‘Volume’, ‘Change’, ‘Emotion’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rgbClr val="191454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 </a:t>
            </a:r>
            <a:r>
              <a:rPr lang="ko-KR" altLang="en-US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종속변수</a:t>
            </a:r>
            <a:endParaRPr lang="en-US" altLang="ko-KR" sz="1600" dirty="0">
              <a:solidFill>
                <a:srgbClr val="191454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‘Close’</a:t>
            </a:r>
            <a:endParaRPr lang="ko-KR" altLang="en-US" sz="1600" dirty="0">
              <a:solidFill>
                <a:srgbClr val="191454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E97CAB-4686-14AA-1FAD-127CB5C4E77B}"/>
              </a:ext>
            </a:extLst>
          </p:cNvPr>
          <p:cNvSpPr txBox="1"/>
          <p:nvPr/>
        </p:nvSpPr>
        <p:spPr>
          <a:xfrm>
            <a:off x="6625665" y="1396623"/>
            <a:ext cx="376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독립변수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종속변수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F33EC-FA98-3B63-6F67-12639E74F55B}"/>
              </a:ext>
            </a:extLst>
          </p:cNvPr>
          <p:cNvSpPr txBox="1"/>
          <p:nvPr/>
        </p:nvSpPr>
        <p:spPr>
          <a:xfrm>
            <a:off x="11553825" y="6373253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14/21</a:t>
            </a:r>
            <a:endParaRPr lang="ko-KR" altLang="en-US" sz="1200" dirty="0">
              <a:solidFill>
                <a:srgbClr val="191454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53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0E2CB1D-9D1C-6777-BEAB-267AF8A3FAE5}"/>
              </a:ext>
            </a:extLst>
          </p:cNvPr>
          <p:cNvGrpSpPr/>
          <p:nvPr/>
        </p:nvGrpSpPr>
        <p:grpSpPr>
          <a:xfrm>
            <a:off x="536734" y="153834"/>
            <a:ext cx="11864773" cy="688684"/>
            <a:chOff x="536734" y="153834"/>
            <a:chExt cx="11864773" cy="6886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9F9B93-896E-B5F4-0F39-662071325CDC}"/>
                </a:ext>
              </a:extLst>
            </p:cNvPr>
            <p:cNvSpPr txBox="1"/>
            <p:nvPr/>
          </p:nvSpPr>
          <p:spPr>
            <a:xfrm>
              <a:off x="536734" y="153834"/>
              <a:ext cx="4585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02</a:t>
              </a:r>
              <a:r>
                <a:rPr lang="en-US" altLang="ko-KR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 </a:t>
              </a:r>
              <a:r>
                <a:rPr lang="ko-KR" altLang="en-US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연구 내용 </a:t>
              </a:r>
              <a:r>
                <a:rPr lang="en-US" altLang="ko-KR" sz="24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– </a:t>
              </a:r>
              <a:r>
                <a:rPr lang="ko-KR" altLang="en-US" sz="24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주가예측</a:t>
              </a:r>
              <a:endParaRPr lang="ko-KR" altLang="en-US" sz="3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560B633-3783-5AD5-CFF8-3136DD2AEA8A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43" y="842518"/>
              <a:ext cx="11204864" cy="0"/>
            </a:xfrm>
            <a:prstGeom prst="line">
              <a:avLst/>
            </a:prstGeom>
            <a:ln w="31750">
              <a:gradFill>
                <a:gsLst>
                  <a:gs pos="0">
                    <a:schemeClr val="bg1"/>
                  </a:gs>
                  <a:gs pos="46000">
                    <a:srgbClr val="191454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8AF04ED2-CD3E-6D05-08AC-8A38A281E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62" y="3053207"/>
            <a:ext cx="2971800" cy="2962275"/>
          </a:xfrm>
          <a:prstGeom prst="rect">
            <a:avLst/>
          </a:prstGeom>
        </p:spPr>
      </p:pic>
      <p:sp>
        <p:nvSpPr>
          <p:cNvPr id="18" name="Rectangle 4">
            <a:extLst>
              <a:ext uri="{FF2B5EF4-FFF2-40B4-BE49-F238E27FC236}">
                <a16:creationId xmlns:a16="http://schemas.microsoft.com/office/drawing/2014/main" id="{A46CEAF2-D325-7CB4-B8A2-1B9BA5CFE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440" y="3053207"/>
            <a:ext cx="3091374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Train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samples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LG에너지솔루션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:</a:t>
            </a:r>
            <a:r>
              <a:rPr lang="en-US" altLang="ko-KR" sz="1000" dirty="0">
                <a:solidFill>
                  <a:srgbClr val="000000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 200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Validation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samples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LG에너지솔루션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: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20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Test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samples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LG에너지솔루션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: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30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Train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samples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SK하이닉스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: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200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Validation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samples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SK하이닉스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: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20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Test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samples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SK하이닉스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: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30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Train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samples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삼성바이오로직스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: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200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Validation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samples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삼성바이오로직스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: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20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Test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samples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삼성바이오로직스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: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Train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samples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LG화학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: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200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Validation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samples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LG화학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: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20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Test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samples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LG화학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: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30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874F1D-716A-4DAD-AD0E-41AE96D0E084}"/>
              </a:ext>
            </a:extLst>
          </p:cNvPr>
          <p:cNvSpPr txBox="1"/>
          <p:nvPr/>
        </p:nvSpPr>
        <p:spPr>
          <a:xfrm>
            <a:off x="7131044" y="1391894"/>
            <a:ext cx="3845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0" i="0" dirty="0">
                <a:solidFill>
                  <a:srgbClr val="191454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데이터셋에 대해 </a:t>
            </a:r>
            <a:r>
              <a:rPr lang="en-US" altLang="ko-KR" b="0" i="0" dirty="0" err="1">
                <a:solidFill>
                  <a:srgbClr val="191454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Train,Validation</a:t>
            </a:r>
            <a:r>
              <a:rPr lang="en-US" altLang="ko-KR" b="0" i="0" dirty="0">
                <a:solidFill>
                  <a:srgbClr val="191454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Test </a:t>
            </a:r>
            <a:r>
              <a:rPr lang="ko-KR" altLang="en-US" b="0" i="0" dirty="0">
                <a:solidFill>
                  <a:srgbClr val="191454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데이터를 생성</a:t>
            </a:r>
            <a:endParaRPr lang="en-US" altLang="ko-KR" b="0" i="0" dirty="0">
              <a:solidFill>
                <a:srgbClr val="191454"/>
              </a:solidFill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endParaRPr lang="en-US" altLang="ko-KR" b="0" i="0" dirty="0">
              <a:solidFill>
                <a:srgbClr val="191454"/>
              </a:solidFill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0" i="0" dirty="0">
                <a:solidFill>
                  <a:srgbClr val="191454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생성된 </a:t>
            </a:r>
            <a:r>
              <a:rPr lang="en-US" altLang="ko-KR" b="0" i="0" dirty="0">
                <a:solidFill>
                  <a:srgbClr val="191454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generator </a:t>
            </a:r>
            <a:r>
              <a:rPr lang="ko-KR" altLang="en-US" b="0" i="0" dirty="0">
                <a:solidFill>
                  <a:srgbClr val="191454"/>
                </a:solidFill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객체를 각 데이터셋에 대해 저장</a:t>
            </a:r>
            <a:endParaRPr lang="en-US" altLang="ko-KR" b="0" i="0" dirty="0">
              <a:solidFill>
                <a:srgbClr val="191454"/>
              </a:solidFill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AF4BB-6FD4-7D42-6411-C79DC97B748C}"/>
              </a:ext>
            </a:extLst>
          </p:cNvPr>
          <p:cNvSpPr txBox="1"/>
          <p:nvPr/>
        </p:nvSpPr>
        <p:spPr>
          <a:xfrm>
            <a:off x="1817762" y="1391894"/>
            <a:ext cx="3407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-  </a:t>
            </a:r>
            <a:r>
              <a:rPr lang="en-US" altLang="ko-KR" dirty="0" err="1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MinMaxScaler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를 사용하여 데</a:t>
            </a:r>
            <a:b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</a:b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   </a:t>
            </a:r>
            <a:r>
              <a:rPr lang="ko-KR" altLang="en-US" dirty="0" err="1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이터를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정규화 </a:t>
            </a:r>
            <a:endParaRPr lang="en-US" altLang="ko-KR" dirty="0">
              <a:solidFill>
                <a:srgbClr val="191454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endParaRPr lang="en-US" altLang="ko-KR" dirty="0">
              <a:solidFill>
                <a:srgbClr val="191454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-  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각 주식에 대한 학습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검증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테스트 </a:t>
            </a:r>
            <a:b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</a:b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   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데이터 셋의 크기 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A65502-EB6E-2D91-45A7-56312BF9E6EA}"/>
              </a:ext>
            </a:extLst>
          </p:cNvPr>
          <p:cNvSpPr txBox="1"/>
          <p:nvPr/>
        </p:nvSpPr>
        <p:spPr>
          <a:xfrm>
            <a:off x="11553825" y="6373253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15/21</a:t>
            </a:r>
            <a:endParaRPr lang="ko-KR" altLang="en-US" sz="1200" dirty="0">
              <a:solidFill>
                <a:srgbClr val="191454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6837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0E2CB1D-9D1C-6777-BEAB-267AF8A3FAE5}"/>
              </a:ext>
            </a:extLst>
          </p:cNvPr>
          <p:cNvGrpSpPr/>
          <p:nvPr/>
        </p:nvGrpSpPr>
        <p:grpSpPr>
          <a:xfrm>
            <a:off x="536734" y="153834"/>
            <a:ext cx="11864773" cy="688684"/>
            <a:chOff x="536734" y="153834"/>
            <a:chExt cx="11864773" cy="6886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9F9B93-896E-B5F4-0F39-662071325CDC}"/>
                </a:ext>
              </a:extLst>
            </p:cNvPr>
            <p:cNvSpPr txBox="1"/>
            <p:nvPr/>
          </p:nvSpPr>
          <p:spPr>
            <a:xfrm>
              <a:off x="536734" y="153834"/>
              <a:ext cx="4585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03</a:t>
              </a:r>
              <a:r>
                <a:rPr lang="en-US" altLang="ko-KR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 </a:t>
              </a:r>
              <a:r>
                <a:rPr lang="ko-KR" altLang="en-US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분석 결과 </a:t>
              </a:r>
              <a:r>
                <a:rPr lang="en-US" altLang="ko-KR" sz="24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– </a:t>
              </a:r>
              <a:r>
                <a:rPr lang="ko-KR" altLang="en-US" sz="24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주가예측</a:t>
              </a:r>
              <a:endParaRPr lang="ko-KR" altLang="en-US" sz="3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560B633-3783-5AD5-CFF8-3136DD2AEA8A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43" y="842518"/>
              <a:ext cx="11204864" cy="0"/>
            </a:xfrm>
            <a:prstGeom prst="line">
              <a:avLst/>
            </a:prstGeom>
            <a:ln w="31750">
              <a:gradFill>
                <a:gsLst>
                  <a:gs pos="0">
                    <a:schemeClr val="bg1"/>
                  </a:gs>
                  <a:gs pos="46000">
                    <a:srgbClr val="191454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4B3DEE1-0AE1-C2DA-E65C-5BE3F381A610}"/>
              </a:ext>
            </a:extLst>
          </p:cNvPr>
          <p:cNvSpPr txBox="1"/>
          <p:nvPr/>
        </p:nvSpPr>
        <p:spPr>
          <a:xfrm>
            <a:off x="4215881" y="1273960"/>
            <a:ext cx="376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LSTM 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내부 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layer 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아키텍처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2148FB-D9CD-C2D0-14E5-D01D83CA8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770" y="2074733"/>
            <a:ext cx="2305164" cy="43403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B736EE-1FEA-3006-1707-D4563D3A1499}"/>
              </a:ext>
            </a:extLst>
          </p:cNvPr>
          <p:cNvSpPr txBox="1"/>
          <p:nvPr/>
        </p:nvSpPr>
        <p:spPr>
          <a:xfrm>
            <a:off x="11553825" y="6373253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16/21</a:t>
            </a:r>
            <a:endParaRPr lang="ko-KR" altLang="en-US" sz="1200" dirty="0">
              <a:solidFill>
                <a:srgbClr val="191454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048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0E2CB1D-9D1C-6777-BEAB-267AF8A3FAE5}"/>
              </a:ext>
            </a:extLst>
          </p:cNvPr>
          <p:cNvGrpSpPr/>
          <p:nvPr/>
        </p:nvGrpSpPr>
        <p:grpSpPr>
          <a:xfrm>
            <a:off x="536734" y="153834"/>
            <a:ext cx="11864773" cy="688684"/>
            <a:chOff x="536734" y="153834"/>
            <a:chExt cx="11864773" cy="6886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9F9B93-896E-B5F4-0F39-662071325CDC}"/>
                </a:ext>
              </a:extLst>
            </p:cNvPr>
            <p:cNvSpPr txBox="1"/>
            <p:nvPr/>
          </p:nvSpPr>
          <p:spPr>
            <a:xfrm>
              <a:off x="536734" y="153834"/>
              <a:ext cx="4585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03</a:t>
              </a:r>
              <a:r>
                <a:rPr lang="en-US" altLang="ko-KR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 </a:t>
              </a:r>
              <a:r>
                <a:rPr lang="ko-KR" altLang="en-US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분석 결과 </a:t>
              </a:r>
              <a:r>
                <a:rPr lang="en-US" altLang="ko-KR" sz="24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– </a:t>
              </a:r>
              <a:r>
                <a:rPr lang="ko-KR" altLang="en-US" sz="24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주가예측</a:t>
              </a:r>
              <a:endParaRPr lang="ko-KR" altLang="en-US" sz="3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560B633-3783-5AD5-CFF8-3136DD2AEA8A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43" y="842518"/>
              <a:ext cx="11204864" cy="0"/>
            </a:xfrm>
            <a:prstGeom prst="line">
              <a:avLst/>
            </a:prstGeom>
            <a:ln w="31750">
              <a:gradFill>
                <a:gsLst>
                  <a:gs pos="0">
                    <a:schemeClr val="bg1"/>
                  </a:gs>
                  <a:gs pos="46000">
                    <a:srgbClr val="191454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4B3DEE1-0AE1-C2DA-E65C-5BE3F381A610}"/>
              </a:ext>
            </a:extLst>
          </p:cNvPr>
          <p:cNvSpPr txBox="1"/>
          <p:nvPr/>
        </p:nvSpPr>
        <p:spPr>
          <a:xfrm>
            <a:off x="2675974" y="842518"/>
            <a:ext cx="684004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500" dirty="0">
              <a:solidFill>
                <a:srgbClr val="191454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en-US" altLang="ko-KR" sz="1500" dirty="0" err="1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model.compile</a:t>
            </a:r>
            <a:r>
              <a:rPr lang="en-US" altLang="ko-KR" sz="15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(loss='</a:t>
            </a:r>
            <a:r>
              <a:rPr lang="en-US" altLang="ko-KR" sz="1500" dirty="0" err="1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mean_squared_error</a:t>
            </a:r>
            <a:r>
              <a:rPr lang="en-US" altLang="ko-KR" sz="15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', optimizer='</a:t>
            </a:r>
            <a:r>
              <a:rPr lang="en-US" altLang="ko-KR" sz="1500" dirty="0" err="1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adam</a:t>
            </a:r>
            <a:r>
              <a:rPr lang="en-US" altLang="ko-KR" sz="15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’)</a:t>
            </a:r>
          </a:p>
          <a:p>
            <a:pPr algn="ctr"/>
            <a:endParaRPr lang="en-US" altLang="ko-KR" sz="1500" dirty="0">
              <a:solidFill>
                <a:srgbClr val="191454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sz="15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손실함수로 평균 제곱 오차</a:t>
            </a:r>
            <a:r>
              <a:rPr lang="en-US" altLang="ko-KR" sz="15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(MSE)</a:t>
            </a:r>
            <a:r>
              <a:rPr lang="ko-KR" altLang="en-US" sz="15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를 사용</a:t>
            </a:r>
            <a:endParaRPr lang="en-US" altLang="ko-KR" sz="1500" dirty="0">
              <a:solidFill>
                <a:srgbClr val="191454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en-US" altLang="ko-KR" sz="15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Adam</a:t>
            </a:r>
            <a:r>
              <a:rPr lang="ko-KR" altLang="en-US" sz="15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은 경사 하강법의 한 종류로</a:t>
            </a:r>
            <a:r>
              <a:rPr lang="en-US" altLang="ko-KR" sz="15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sz="15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학습 속도를 조절하면서 가중치를 업데이트 하는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D42B4F-19BC-523C-71A4-1A3E8BC59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6" y="2567507"/>
            <a:ext cx="9153525" cy="3152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E87E9F-ACEE-FE4F-0146-2017CF78586A}"/>
              </a:ext>
            </a:extLst>
          </p:cNvPr>
          <p:cNvSpPr txBox="1"/>
          <p:nvPr/>
        </p:nvSpPr>
        <p:spPr>
          <a:xfrm>
            <a:off x="11553825" y="6373253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17/21</a:t>
            </a:r>
            <a:endParaRPr lang="ko-KR" altLang="en-US" sz="1200" dirty="0">
              <a:solidFill>
                <a:srgbClr val="191454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704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0E2CB1D-9D1C-6777-BEAB-267AF8A3FAE5}"/>
              </a:ext>
            </a:extLst>
          </p:cNvPr>
          <p:cNvGrpSpPr/>
          <p:nvPr/>
        </p:nvGrpSpPr>
        <p:grpSpPr>
          <a:xfrm>
            <a:off x="536734" y="153834"/>
            <a:ext cx="11864773" cy="688684"/>
            <a:chOff x="536734" y="153834"/>
            <a:chExt cx="11864773" cy="6886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9F9B93-896E-B5F4-0F39-662071325CDC}"/>
                </a:ext>
              </a:extLst>
            </p:cNvPr>
            <p:cNvSpPr txBox="1"/>
            <p:nvPr/>
          </p:nvSpPr>
          <p:spPr>
            <a:xfrm>
              <a:off x="536734" y="153834"/>
              <a:ext cx="4585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03</a:t>
              </a:r>
              <a:r>
                <a:rPr lang="en-US" altLang="ko-KR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 </a:t>
              </a:r>
              <a:r>
                <a:rPr lang="ko-KR" altLang="en-US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분석결과 </a:t>
              </a:r>
              <a:r>
                <a:rPr lang="en-US" altLang="ko-KR" sz="24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– </a:t>
              </a:r>
              <a:r>
                <a:rPr lang="ko-KR" altLang="en-US" sz="24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주가예측</a:t>
              </a:r>
              <a:endParaRPr lang="ko-KR" altLang="en-US" sz="3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560B633-3783-5AD5-CFF8-3136DD2AEA8A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43" y="842518"/>
              <a:ext cx="11204864" cy="0"/>
            </a:xfrm>
            <a:prstGeom prst="line">
              <a:avLst/>
            </a:prstGeom>
            <a:ln w="31750">
              <a:gradFill>
                <a:gsLst>
                  <a:gs pos="0">
                    <a:schemeClr val="bg1"/>
                  </a:gs>
                  <a:gs pos="46000">
                    <a:srgbClr val="191454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4B3DEE1-0AE1-C2DA-E65C-5BE3F381A610}"/>
              </a:ext>
            </a:extLst>
          </p:cNvPr>
          <p:cNvSpPr txBox="1"/>
          <p:nvPr/>
        </p:nvSpPr>
        <p:spPr>
          <a:xfrm>
            <a:off x="1362480" y="1739523"/>
            <a:ext cx="376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LG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에너지솔루션 </a:t>
            </a:r>
            <a:r>
              <a:rPr lang="ko-KR" altLang="en-US" dirty="0" err="1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예측값과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dirty="0" err="1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실제값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비교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14D2643-CF66-31E6-90E7-8105E0C67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6" y="2399800"/>
            <a:ext cx="5764609" cy="289956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07CF8DC-6F1D-BE6E-2D02-A73E59BB0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72338"/>
            <a:ext cx="5662548" cy="28771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26F5083-2E41-2E30-BC9B-A99A9BBA6FB7}"/>
              </a:ext>
            </a:extLst>
          </p:cNvPr>
          <p:cNvSpPr txBox="1"/>
          <p:nvPr/>
        </p:nvSpPr>
        <p:spPr>
          <a:xfrm>
            <a:off x="7069285" y="1739523"/>
            <a:ext cx="376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카카오뱅크 </a:t>
            </a:r>
            <a:r>
              <a:rPr lang="ko-KR" altLang="en-US" dirty="0" err="1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예측값과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dirty="0" err="1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실제값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비교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480755-7977-C9D1-C7A1-3B92B7B9C7B8}"/>
              </a:ext>
            </a:extLst>
          </p:cNvPr>
          <p:cNvSpPr txBox="1"/>
          <p:nvPr/>
        </p:nvSpPr>
        <p:spPr>
          <a:xfrm>
            <a:off x="11553825" y="6373253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18/21</a:t>
            </a:r>
            <a:endParaRPr lang="ko-KR" altLang="en-US" sz="1200" dirty="0">
              <a:solidFill>
                <a:srgbClr val="191454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768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0E2CB1D-9D1C-6777-BEAB-267AF8A3FAE5}"/>
              </a:ext>
            </a:extLst>
          </p:cNvPr>
          <p:cNvGrpSpPr/>
          <p:nvPr/>
        </p:nvGrpSpPr>
        <p:grpSpPr>
          <a:xfrm>
            <a:off x="536734" y="153834"/>
            <a:ext cx="11864773" cy="688684"/>
            <a:chOff x="536734" y="153834"/>
            <a:chExt cx="11864773" cy="6886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9F9B93-896E-B5F4-0F39-662071325CDC}"/>
                </a:ext>
              </a:extLst>
            </p:cNvPr>
            <p:cNvSpPr txBox="1"/>
            <p:nvPr/>
          </p:nvSpPr>
          <p:spPr>
            <a:xfrm>
              <a:off x="536734" y="153834"/>
              <a:ext cx="4585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03</a:t>
              </a:r>
              <a:r>
                <a:rPr lang="en-US" altLang="ko-KR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 </a:t>
              </a:r>
              <a:r>
                <a:rPr lang="ko-KR" altLang="en-US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분석 결과 </a:t>
              </a:r>
              <a:r>
                <a:rPr lang="en-US" altLang="ko-KR" sz="24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– </a:t>
              </a:r>
              <a:r>
                <a:rPr lang="ko-KR" altLang="en-US" sz="24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주가예측</a:t>
              </a:r>
              <a:endParaRPr lang="ko-KR" altLang="en-US" sz="3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560B633-3783-5AD5-CFF8-3136DD2AEA8A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43" y="842518"/>
              <a:ext cx="11204864" cy="0"/>
            </a:xfrm>
            <a:prstGeom prst="line">
              <a:avLst/>
            </a:prstGeom>
            <a:ln w="31750">
              <a:gradFill>
                <a:gsLst>
                  <a:gs pos="0">
                    <a:schemeClr val="bg1"/>
                  </a:gs>
                  <a:gs pos="46000">
                    <a:srgbClr val="191454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4B3DEE1-0AE1-C2DA-E65C-5BE3F381A610}"/>
              </a:ext>
            </a:extLst>
          </p:cNvPr>
          <p:cNvSpPr txBox="1"/>
          <p:nvPr/>
        </p:nvSpPr>
        <p:spPr>
          <a:xfrm>
            <a:off x="4215882" y="1273960"/>
            <a:ext cx="376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전체 종목 </a:t>
            </a:r>
            <a:r>
              <a:rPr lang="ko-KR" altLang="en-US" dirty="0" err="1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실제값과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ko-KR" altLang="en-US" dirty="0" err="1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예측값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종가 비교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5406AFB-1676-CF9F-C8E5-C20904C29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926" y="1870364"/>
            <a:ext cx="7342148" cy="45028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29C854-1690-B9FE-83F9-B4ACCBACB625}"/>
              </a:ext>
            </a:extLst>
          </p:cNvPr>
          <p:cNvSpPr txBox="1"/>
          <p:nvPr/>
        </p:nvSpPr>
        <p:spPr>
          <a:xfrm>
            <a:off x="11553825" y="6373253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19/21</a:t>
            </a:r>
            <a:endParaRPr lang="ko-KR" altLang="en-US" sz="1200" dirty="0">
              <a:solidFill>
                <a:srgbClr val="191454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681FB9B-AE19-4616-515B-ACD650B713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C0919-5492-060F-929B-5E7E56256F0C}"/>
              </a:ext>
            </a:extLst>
          </p:cNvPr>
          <p:cNvSpPr txBox="1"/>
          <p:nvPr/>
        </p:nvSpPr>
        <p:spPr>
          <a:xfrm>
            <a:off x="3670958" y="5045869"/>
            <a:ext cx="22514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연구 내용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4EC7D-3CF5-C76C-496B-C868872BE203}"/>
              </a:ext>
            </a:extLst>
          </p:cNvPr>
          <p:cNvSpPr txBox="1"/>
          <p:nvPr/>
        </p:nvSpPr>
        <p:spPr>
          <a:xfrm>
            <a:off x="1430243" y="5029654"/>
            <a:ext cx="21434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연구 설명</a:t>
            </a:r>
            <a:endParaRPr lang="en-US" altLang="ko-KR" sz="20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4822A4-4893-705A-5014-255A6944F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2029277" y="-418123"/>
            <a:ext cx="1697649" cy="162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B229447-D742-51DC-DF10-562ACBE2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2091190" y="5101797"/>
            <a:ext cx="1780955" cy="125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19875019-0221-F7AB-5D6B-BFE76D3FF952}"/>
              </a:ext>
            </a:extLst>
          </p:cNvPr>
          <p:cNvSpPr/>
          <p:nvPr/>
        </p:nvSpPr>
        <p:spPr>
          <a:xfrm>
            <a:off x="867853" y="1971616"/>
            <a:ext cx="1384888" cy="1384888"/>
          </a:xfrm>
          <a:prstGeom prst="ellipse">
            <a:avLst/>
          </a:prstGeom>
          <a:solidFill>
            <a:srgbClr val="FF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F0285-ADF3-6E1C-F817-40A9958533DF}"/>
              </a:ext>
            </a:extLst>
          </p:cNvPr>
          <p:cNvSpPr txBox="1"/>
          <p:nvPr/>
        </p:nvSpPr>
        <p:spPr>
          <a:xfrm>
            <a:off x="1371328" y="2488006"/>
            <a:ext cx="4315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Contents</a:t>
            </a:r>
            <a:endParaRPr lang="ko-KR" altLang="en-US" sz="48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CDF3C-E407-4647-392A-2C3BFAE68F78}"/>
              </a:ext>
            </a:extLst>
          </p:cNvPr>
          <p:cNvSpPr txBox="1"/>
          <p:nvPr/>
        </p:nvSpPr>
        <p:spPr>
          <a:xfrm>
            <a:off x="1443074" y="2241785"/>
            <a:ext cx="3957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Data 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visualization</a:t>
            </a:r>
            <a:endParaRPr lang="ko-KR" altLang="en-US" sz="14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E048B-792C-1DFE-A96B-EC26976C3774}"/>
              </a:ext>
            </a:extLst>
          </p:cNvPr>
          <p:cNvSpPr txBox="1"/>
          <p:nvPr/>
        </p:nvSpPr>
        <p:spPr>
          <a:xfrm>
            <a:off x="1443074" y="4337529"/>
            <a:ext cx="881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51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01</a:t>
            </a:r>
            <a:endParaRPr lang="ko-KR" altLang="en-US" sz="4000" dirty="0">
              <a:solidFill>
                <a:srgbClr val="FF51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106D3-B266-5CD2-9704-CED44400A892}"/>
              </a:ext>
            </a:extLst>
          </p:cNvPr>
          <p:cNvSpPr txBox="1"/>
          <p:nvPr/>
        </p:nvSpPr>
        <p:spPr>
          <a:xfrm>
            <a:off x="3670959" y="4362599"/>
            <a:ext cx="881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51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02</a:t>
            </a:r>
            <a:endParaRPr lang="ko-KR" altLang="en-US" sz="4000" dirty="0">
              <a:solidFill>
                <a:srgbClr val="FF51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88A0FB-CF36-AFA4-CC05-DA66B131097F}"/>
              </a:ext>
            </a:extLst>
          </p:cNvPr>
          <p:cNvSpPr txBox="1"/>
          <p:nvPr/>
        </p:nvSpPr>
        <p:spPr>
          <a:xfrm>
            <a:off x="8126728" y="4362599"/>
            <a:ext cx="881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51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04</a:t>
            </a:r>
            <a:endParaRPr lang="ko-KR" altLang="en-US" sz="4000" dirty="0">
              <a:solidFill>
                <a:srgbClr val="FF51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989D36D-8FD6-89D0-6F8D-C49644D09B0A}"/>
              </a:ext>
            </a:extLst>
          </p:cNvPr>
          <p:cNvSpPr/>
          <p:nvPr/>
        </p:nvSpPr>
        <p:spPr>
          <a:xfrm>
            <a:off x="7568838" y="-2146040"/>
            <a:ext cx="3957636" cy="3957636"/>
          </a:xfrm>
          <a:prstGeom prst="ellipse">
            <a:avLst/>
          </a:prstGeom>
          <a:noFill/>
          <a:ln w="38100">
            <a:solidFill>
              <a:srgbClr val="97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5F180A-8796-B9C3-59E9-372B6BA58944}"/>
              </a:ext>
            </a:extLst>
          </p:cNvPr>
          <p:cNvSpPr/>
          <p:nvPr/>
        </p:nvSpPr>
        <p:spPr>
          <a:xfrm>
            <a:off x="5702639" y="-1534163"/>
            <a:ext cx="2733882" cy="2733882"/>
          </a:xfrm>
          <a:prstGeom prst="ellipse">
            <a:avLst/>
          </a:prstGeom>
          <a:noFill/>
          <a:ln w="9525">
            <a:solidFill>
              <a:srgbClr val="FF5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F99912-6A1E-F0EE-BD95-D09DDB30EA0A}"/>
              </a:ext>
            </a:extLst>
          </p:cNvPr>
          <p:cNvSpPr txBox="1"/>
          <p:nvPr/>
        </p:nvSpPr>
        <p:spPr>
          <a:xfrm>
            <a:off x="5898844" y="4362599"/>
            <a:ext cx="881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51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03</a:t>
            </a:r>
            <a:endParaRPr lang="ko-KR" altLang="en-US" sz="4000" dirty="0">
              <a:solidFill>
                <a:srgbClr val="FF5100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B5D462-CAEB-8941-42BC-5DDDD81ADC97}"/>
              </a:ext>
            </a:extLst>
          </p:cNvPr>
          <p:cNvSpPr txBox="1"/>
          <p:nvPr/>
        </p:nvSpPr>
        <p:spPr>
          <a:xfrm>
            <a:off x="11553825" y="6373253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2/21</a:t>
            </a:r>
            <a:endParaRPr lang="ko-KR" altLang="en-US" sz="1200" dirty="0">
              <a:solidFill>
                <a:schemeClr val="bg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63143-4D0A-2175-7696-D526A8ED82EE}"/>
              </a:ext>
            </a:extLst>
          </p:cNvPr>
          <p:cNvSpPr txBox="1"/>
          <p:nvPr/>
        </p:nvSpPr>
        <p:spPr>
          <a:xfrm>
            <a:off x="5922445" y="5029654"/>
            <a:ext cx="22514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분석 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0F78F-5790-5110-97B9-69A0ADFF5345}"/>
              </a:ext>
            </a:extLst>
          </p:cNvPr>
          <p:cNvSpPr txBox="1"/>
          <p:nvPr/>
        </p:nvSpPr>
        <p:spPr>
          <a:xfrm>
            <a:off x="8150330" y="5045869"/>
            <a:ext cx="22514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시사점 및 한계점</a:t>
            </a:r>
            <a:endParaRPr lang="ko-KR" altLang="en-US" sz="20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548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0E2CB1D-9D1C-6777-BEAB-267AF8A3FAE5}"/>
              </a:ext>
            </a:extLst>
          </p:cNvPr>
          <p:cNvGrpSpPr/>
          <p:nvPr/>
        </p:nvGrpSpPr>
        <p:grpSpPr>
          <a:xfrm>
            <a:off x="536734" y="153834"/>
            <a:ext cx="11864773" cy="688684"/>
            <a:chOff x="536734" y="153834"/>
            <a:chExt cx="11864773" cy="6886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9F9B93-896E-B5F4-0F39-662071325CDC}"/>
                </a:ext>
              </a:extLst>
            </p:cNvPr>
            <p:cNvSpPr txBox="1"/>
            <p:nvPr/>
          </p:nvSpPr>
          <p:spPr>
            <a:xfrm>
              <a:off x="536734" y="153834"/>
              <a:ext cx="4585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04</a:t>
              </a:r>
              <a:r>
                <a:rPr lang="en-US" altLang="ko-KR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 </a:t>
              </a:r>
              <a:r>
                <a:rPr lang="ko-KR" altLang="en-US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시사점 및 한계점</a:t>
              </a:r>
              <a:endParaRPr lang="ko-KR" altLang="en-US" sz="3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560B633-3783-5AD5-CFF8-3136DD2AEA8A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43" y="842518"/>
              <a:ext cx="11204864" cy="0"/>
            </a:xfrm>
            <a:prstGeom prst="line">
              <a:avLst/>
            </a:prstGeom>
            <a:ln w="31750">
              <a:gradFill>
                <a:gsLst>
                  <a:gs pos="0">
                    <a:schemeClr val="bg1"/>
                  </a:gs>
                  <a:gs pos="46000">
                    <a:srgbClr val="191454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4B3DEE1-0AE1-C2DA-E65C-5BE3F381A610}"/>
              </a:ext>
            </a:extLst>
          </p:cNvPr>
          <p:cNvSpPr txBox="1"/>
          <p:nvPr/>
        </p:nvSpPr>
        <p:spPr>
          <a:xfrm>
            <a:off x="1196643" y="1114895"/>
            <a:ext cx="1012139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시사점</a:t>
            </a:r>
            <a:endParaRPr lang="en-US" altLang="ko-KR" sz="2200" dirty="0">
              <a:solidFill>
                <a:srgbClr val="191454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endParaRPr lang="en-US" altLang="ko-KR" dirty="0">
              <a:solidFill>
                <a:srgbClr val="191454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r>
              <a:rPr lang="en-US" altLang="ko-KR" sz="15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   </a:t>
            </a:r>
            <a:r>
              <a:rPr lang="ko-KR" altLang="en-US" sz="15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높은 </a:t>
            </a:r>
            <a:r>
              <a:rPr lang="en-US" altLang="ko-KR" sz="15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Accuracy(0.963)</a:t>
            </a:r>
            <a:r>
              <a:rPr lang="ko-KR" altLang="en-US" sz="15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가진 </a:t>
            </a:r>
            <a:r>
              <a:rPr lang="en-US" altLang="ko-KR" sz="15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KR-</a:t>
            </a:r>
            <a:r>
              <a:rPr lang="en-US" altLang="ko-KR" sz="1500" dirty="0" err="1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FinBert</a:t>
            </a:r>
            <a:r>
              <a:rPr lang="en-US" altLang="ko-KR" sz="15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15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모델을 사용함으로써 주식 관련 뉴스의 감성분석에 효과적으로 적용이 가능했다</a:t>
            </a:r>
            <a:r>
              <a:rPr lang="en-US" altLang="ko-KR" sz="15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.</a:t>
            </a:r>
          </a:p>
          <a:p>
            <a:endParaRPr lang="en-US" altLang="ko-KR" sz="1500" dirty="0">
              <a:solidFill>
                <a:srgbClr val="191454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r>
              <a:rPr lang="en-US" altLang="ko-KR" sz="15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-    </a:t>
            </a:r>
            <a:r>
              <a:rPr lang="ko-KR" altLang="en-US" sz="15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주가 예측 모델 </a:t>
            </a:r>
            <a:r>
              <a:rPr lang="en-US" altLang="ko-KR" sz="15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: LSTM</a:t>
            </a:r>
            <a:r>
              <a:rPr lang="ko-KR" altLang="en-US" sz="15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을 통해 주가 예측을 수행하여 투자자들이 유용하게 활용 가능하다</a:t>
            </a:r>
            <a:r>
              <a:rPr lang="en-US" altLang="ko-KR" sz="15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.</a:t>
            </a:r>
          </a:p>
          <a:p>
            <a:endParaRPr lang="en-US" altLang="ko-KR" sz="1500" dirty="0">
              <a:solidFill>
                <a:srgbClr val="191454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감성분석과 주가 예측의 결합 </a:t>
            </a:r>
            <a:r>
              <a:rPr lang="en-US" altLang="ko-KR" sz="15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: </a:t>
            </a:r>
            <a:r>
              <a:rPr lang="ko-KR" altLang="en-US" sz="15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주식 시장에 영향을 미치는 감성 정보를 활용하여 투자 전략을 구성하는 데 도움을 줄 수 있다</a:t>
            </a:r>
            <a:r>
              <a:rPr lang="en-US" altLang="ko-KR" sz="15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.</a:t>
            </a:r>
          </a:p>
          <a:p>
            <a:pPr marL="285750" indent="-285750" algn="ctr">
              <a:buFontTx/>
              <a:buChar char="-"/>
            </a:pPr>
            <a:endParaRPr lang="ko-KR" altLang="en-US" dirty="0">
              <a:solidFill>
                <a:srgbClr val="191454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EF6829-82A3-7AD1-FBA0-E8719F514914}"/>
              </a:ext>
            </a:extLst>
          </p:cNvPr>
          <p:cNvSpPr txBox="1"/>
          <p:nvPr/>
        </p:nvSpPr>
        <p:spPr>
          <a:xfrm>
            <a:off x="1131329" y="3604059"/>
            <a:ext cx="934934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한계점</a:t>
            </a:r>
            <a:endParaRPr lang="en-US" altLang="ko-KR" sz="2200" dirty="0">
              <a:solidFill>
                <a:srgbClr val="191454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endParaRPr lang="en-US" altLang="ko-KR" dirty="0">
              <a:solidFill>
                <a:srgbClr val="191454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5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네이버 종목 </a:t>
            </a:r>
            <a:r>
              <a:rPr lang="ko-KR" altLang="en-US" sz="1500" dirty="0" err="1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뉴스뿐만</a:t>
            </a:r>
            <a:r>
              <a:rPr lang="ko-KR" altLang="en-US" sz="15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아니라 다양한 사이트의 텍스트를 분석했으면 더 유의미한 분석이 가능했을 것 같다</a:t>
            </a:r>
            <a:r>
              <a:rPr lang="en-US" altLang="ko-KR" sz="15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5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더 많은 데이터를 확보하고 컴퓨터 </a:t>
            </a:r>
            <a:r>
              <a:rPr lang="en-US" altLang="ko-KR" sz="15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H/W </a:t>
            </a:r>
            <a:r>
              <a:rPr lang="ko-KR" altLang="en-US" sz="15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자원이 좋았다면 모델 성능 향상에도 도움이 됐을 것 같다</a:t>
            </a:r>
            <a:r>
              <a:rPr lang="en-US" altLang="ko-KR" sz="15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5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독립변수와 종속변수를 더 추가했다면 다양한 시각화를 할 수 있었지 </a:t>
            </a:r>
            <a:r>
              <a:rPr lang="ko-KR" altLang="en-US" sz="1500" dirty="0" err="1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않을까하는</a:t>
            </a:r>
            <a:r>
              <a:rPr lang="ko-KR" altLang="en-US" sz="15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아쉬움이 있다</a:t>
            </a:r>
            <a:r>
              <a:rPr lang="en-US" altLang="ko-KR" sz="15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.</a:t>
            </a:r>
          </a:p>
          <a:p>
            <a:pPr algn="ctr"/>
            <a:endParaRPr lang="ko-KR" altLang="en-US" dirty="0">
              <a:solidFill>
                <a:srgbClr val="191454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402E6-FB44-0729-B283-9C496C0B166D}"/>
              </a:ext>
            </a:extLst>
          </p:cNvPr>
          <p:cNvSpPr txBox="1"/>
          <p:nvPr/>
        </p:nvSpPr>
        <p:spPr>
          <a:xfrm>
            <a:off x="11553825" y="6373253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20/21</a:t>
            </a:r>
            <a:endParaRPr lang="ko-KR" altLang="en-US" sz="1200" dirty="0">
              <a:solidFill>
                <a:srgbClr val="191454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896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1D29A7-D836-FC7D-AE0A-B0EA7CAAC96E}"/>
              </a:ext>
            </a:extLst>
          </p:cNvPr>
          <p:cNvSpPr txBox="1"/>
          <p:nvPr/>
        </p:nvSpPr>
        <p:spPr>
          <a:xfrm>
            <a:off x="925830" y="2629614"/>
            <a:ext cx="66408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감사합니다</a:t>
            </a:r>
            <a:r>
              <a:rPr lang="en-US" altLang="ko-KR" sz="66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.</a:t>
            </a:r>
            <a:endParaRPr lang="ko-KR" altLang="en-US" sz="6600" dirty="0">
              <a:solidFill>
                <a:srgbClr val="191454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E3853D-7DA3-5E88-4E09-86920ACB37C3}"/>
              </a:ext>
            </a:extLst>
          </p:cNvPr>
          <p:cNvCxnSpPr>
            <a:cxnSpLocks/>
          </p:cNvCxnSpPr>
          <p:nvPr/>
        </p:nvCxnSpPr>
        <p:spPr>
          <a:xfrm>
            <a:off x="5292090" y="3191218"/>
            <a:ext cx="6899910" cy="0"/>
          </a:xfrm>
          <a:prstGeom prst="line">
            <a:avLst/>
          </a:prstGeom>
          <a:ln w="31750">
            <a:gradFill>
              <a:gsLst>
                <a:gs pos="0">
                  <a:schemeClr val="bg1"/>
                </a:gs>
                <a:gs pos="46000">
                  <a:srgbClr val="FF510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F010F03-1C3E-3E35-67DD-0C48C2CD5C87}"/>
              </a:ext>
            </a:extLst>
          </p:cNvPr>
          <p:cNvSpPr txBox="1"/>
          <p:nvPr/>
        </p:nvSpPr>
        <p:spPr>
          <a:xfrm>
            <a:off x="11553825" y="6373253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21/21</a:t>
            </a:r>
            <a:endParaRPr lang="ko-KR" altLang="en-US" sz="1200" dirty="0">
              <a:solidFill>
                <a:srgbClr val="191454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08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B8522164-120F-1A0D-4CE7-4984EA1F38ED}"/>
              </a:ext>
            </a:extLst>
          </p:cNvPr>
          <p:cNvGrpSpPr/>
          <p:nvPr/>
        </p:nvGrpSpPr>
        <p:grpSpPr>
          <a:xfrm>
            <a:off x="536734" y="153834"/>
            <a:ext cx="11864773" cy="688684"/>
            <a:chOff x="536734" y="153834"/>
            <a:chExt cx="11864773" cy="68868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EA094E2-FE52-5E59-F57A-E0C98F9A0620}"/>
                </a:ext>
              </a:extLst>
            </p:cNvPr>
            <p:cNvSpPr txBox="1"/>
            <p:nvPr/>
          </p:nvSpPr>
          <p:spPr>
            <a:xfrm>
              <a:off x="536734" y="153834"/>
              <a:ext cx="4585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01</a:t>
              </a:r>
              <a:r>
                <a:rPr lang="en-US" altLang="ko-KR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 </a:t>
              </a:r>
              <a:r>
                <a:rPr lang="ko-KR" altLang="en-US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연구 설명 </a:t>
              </a:r>
              <a:r>
                <a:rPr lang="en-US" altLang="ko-KR" sz="24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– </a:t>
              </a:r>
              <a:r>
                <a:rPr lang="ko-KR" altLang="en-US" sz="24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연구 흐름</a:t>
              </a:r>
              <a:endParaRPr lang="ko-KR" altLang="en-US" sz="3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8F2DE7C6-0D61-151A-5727-7C1E6BEE1773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43" y="842518"/>
              <a:ext cx="11204864" cy="0"/>
            </a:xfrm>
            <a:prstGeom prst="line">
              <a:avLst/>
            </a:prstGeom>
            <a:ln w="31750">
              <a:gradFill>
                <a:gsLst>
                  <a:gs pos="0">
                    <a:schemeClr val="bg1"/>
                  </a:gs>
                  <a:gs pos="46000">
                    <a:srgbClr val="191454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4D580B4C-EE27-7209-1AC2-B73FF3E2B23A}"/>
              </a:ext>
            </a:extLst>
          </p:cNvPr>
          <p:cNvSpPr/>
          <p:nvPr/>
        </p:nvSpPr>
        <p:spPr>
          <a:xfrm>
            <a:off x="-571965" y="1880845"/>
            <a:ext cx="3740905" cy="374090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5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7858DC-0621-F338-BE0E-989D417191FB}"/>
              </a:ext>
            </a:extLst>
          </p:cNvPr>
          <p:cNvSpPr txBox="1"/>
          <p:nvPr/>
        </p:nvSpPr>
        <p:spPr>
          <a:xfrm>
            <a:off x="-15898" y="3389673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KOSPI </a:t>
            </a:r>
            <a:r>
              <a:rPr lang="ko-KR" altLang="en-US" sz="20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상위 </a:t>
            </a:r>
            <a:r>
              <a:rPr lang="en-US" altLang="ko-KR" sz="20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25</a:t>
            </a:r>
            <a:r>
              <a:rPr lang="ko-KR" altLang="en-US" sz="20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개</a:t>
            </a:r>
            <a:endParaRPr lang="en-US" altLang="ko-KR" sz="2400" dirty="0">
              <a:solidFill>
                <a:srgbClr val="FF51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sz="20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종목 뉴스 </a:t>
            </a:r>
            <a:r>
              <a:rPr lang="ko-KR" altLang="en-US" sz="2000" dirty="0" err="1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크롤링</a:t>
            </a:r>
            <a:r>
              <a:rPr lang="ko-KR" altLang="en-US" sz="20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endParaRPr lang="en-US" altLang="ko-KR" sz="2000" dirty="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endParaRPr lang="ko-KR" altLang="en-US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535A32-BE8B-C9FE-2E39-F9025A2B4913}"/>
              </a:ext>
            </a:extLst>
          </p:cNvPr>
          <p:cNvSpPr txBox="1"/>
          <p:nvPr/>
        </p:nvSpPr>
        <p:spPr>
          <a:xfrm>
            <a:off x="11553825" y="6373253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3/21</a:t>
            </a:r>
            <a:endParaRPr lang="ko-KR" altLang="en-US" sz="1200" dirty="0">
              <a:solidFill>
                <a:srgbClr val="191454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EFA60F7-1BEF-DA53-AA5F-A65312F18A71}"/>
              </a:ext>
            </a:extLst>
          </p:cNvPr>
          <p:cNvSpPr/>
          <p:nvPr/>
        </p:nvSpPr>
        <p:spPr>
          <a:xfrm>
            <a:off x="2644046" y="1880845"/>
            <a:ext cx="3740905" cy="374090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5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4D5B44A-4530-7931-7752-B4E68E7B00AA}"/>
              </a:ext>
            </a:extLst>
          </p:cNvPr>
          <p:cNvSpPr/>
          <p:nvPr/>
        </p:nvSpPr>
        <p:spPr>
          <a:xfrm>
            <a:off x="5860057" y="1880845"/>
            <a:ext cx="3740905" cy="3740905"/>
          </a:xfrm>
          <a:prstGeom prst="ellipse">
            <a:avLst/>
          </a:prstGeom>
          <a:solidFill>
            <a:srgbClr val="191454">
              <a:alpha val="98000"/>
            </a:srgbClr>
          </a:solidFill>
          <a:ln w="25400">
            <a:solidFill>
              <a:srgbClr val="191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1340197-183B-43F9-4E44-7508FC4160CE}"/>
              </a:ext>
            </a:extLst>
          </p:cNvPr>
          <p:cNvSpPr/>
          <p:nvPr/>
        </p:nvSpPr>
        <p:spPr>
          <a:xfrm>
            <a:off x="9076068" y="1880845"/>
            <a:ext cx="3740905" cy="3740905"/>
          </a:xfrm>
          <a:prstGeom prst="ellipse">
            <a:avLst/>
          </a:prstGeom>
          <a:solidFill>
            <a:srgbClr val="FF5100"/>
          </a:solidFill>
          <a:ln w="25400">
            <a:solidFill>
              <a:srgbClr val="FF5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0570B-AFBB-ADA4-2B5E-9DE173770B0D}"/>
              </a:ext>
            </a:extLst>
          </p:cNvPr>
          <p:cNvSpPr txBox="1"/>
          <p:nvPr/>
        </p:nvSpPr>
        <p:spPr>
          <a:xfrm>
            <a:off x="6257679" y="3007118"/>
            <a:ext cx="29456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학습 완료된 모델인</a:t>
            </a:r>
            <a:endParaRPr lang="en-US" altLang="ko-KR" sz="24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KR-</a:t>
            </a:r>
            <a:r>
              <a:rPr lang="en-US" altLang="ko-KR" sz="2400" dirty="0" err="1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FinBert</a:t>
            </a:r>
            <a:r>
              <a:rPr lang="en-US" altLang="ko-KR" sz="24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-SC</a:t>
            </a:r>
            <a:r>
              <a:rPr lang="ko-KR" altLang="en-US" sz="24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을 </a:t>
            </a:r>
            <a:endParaRPr lang="en-US" altLang="ko-KR" sz="24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활용한</a:t>
            </a:r>
            <a:endParaRPr lang="en-US" altLang="ko-KR" sz="24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감정분석</a:t>
            </a:r>
            <a:endParaRPr lang="en-US" altLang="ko-KR" sz="24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endParaRPr lang="ko-KR" altLang="en-US" sz="24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961B10-4FF1-5E27-5423-59CCB6FF7705}"/>
              </a:ext>
            </a:extLst>
          </p:cNvPr>
          <p:cNvSpPr txBox="1"/>
          <p:nvPr/>
        </p:nvSpPr>
        <p:spPr>
          <a:xfrm>
            <a:off x="9704742" y="3389673"/>
            <a:ext cx="223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LSTM</a:t>
            </a:r>
            <a:r>
              <a:rPr lang="ko-KR" altLang="en-US" sz="24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을 활용한</a:t>
            </a:r>
            <a:endParaRPr lang="en-US" altLang="ko-KR" sz="2400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주가 예측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1DF63E-01A2-A0BA-9863-B6A8DE83D6B9}"/>
              </a:ext>
            </a:extLst>
          </p:cNvPr>
          <p:cNvSpPr txBox="1"/>
          <p:nvPr/>
        </p:nvSpPr>
        <p:spPr>
          <a:xfrm>
            <a:off x="3163353" y="3389673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KOSPI </a:t>
            </a:r>
            <a:r>
              <a:rPr lang="ko-KR" altLang="en-US" sz="20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상위 </a:t>
            </a:r>
            <a:r>
              <a:rPr lang="en-US" altLang="ko-KR" sz="20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25</a:t>
            </a:r>
            <a:r>
              <a:rPr lang="ko-KR" altLang="en-US" sz="20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개</a:t>
            </a:r>
            <a:endParaRPr lang="en-US" altLang="ko-KR" sz="2400" dirty="0">
              <a:solidFill>
                <a:srgbClr val="FF5100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/>
            <a:r>
              <a:rPr lang="ko-KR" altLang="en-US" sz="20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종목 뉴스 </a:t>
            </a:r>
            <a:r>
              <a:rPr lang="ko-KR" altLang="en-US" sz="2000" dirty="0" err="1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전처리</a:t>
            </a:r>
            <a:r>
              <a:rPr lang="ko-KR" altLang="en-US" sz="20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endParaRPr lang="en-US" altLang="ko-KR" sz="2000" dirty="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230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4DD5CA3E-FC91-3F09-3C98-4B7607489385}"/>
              </a:ext>
            </a:extLst>
          </p:cNvPr>
          <p:cNvSpPr/>
          <p:nvPr/>
        </p:nvSpPr>
        <p:spPr>
          <a:xfrm>
            <a:off x="2757310" y="1590036"/>
            <a:ext cx="3200401" cy="3200401"/>
          </a:xfrm>
          <a:prstGeom prst="ellipse">
            <a:avLst/>
          </a:prstGeom>
          <a:solidFill>
            <a:srgbClr val="191454"/>
          </a:solidFill>
          <a:effectLst>
            <a:outerShdw blurRad="101600" dist="38100" dir="2700000" sx="101000" sy="101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8A41A62-5C7E-9A40-B1E7-661AE042619C}"/>
              </a:ext>
            </a:extLst>
          </p:cNvPr>
          <p:cNvSpPr/>
          <p:nvPr/>
        </p:nvSpPr>
        <p:spPr>
          <a:xfrm>
            <a:off x="6293555" y="1590036"/>
            <a:ext cx="3200401" cy="3200401"/>
          </a:xfrm>
          <a:prstGeom prst="ellipse">
            <a:avLst/>
          </a:prstGeom>
          <a:solidFill>
            <a:srgbClr val="191454"/>
          </a:solidFill>
          <a:effectLst>
            <a:outerShdw blurRad="101600" dist="38100" dir="2700000" sx="101000" sy="101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B50E5A-BD3B-D951-9E5F-B4B8A1DC044E}"/>
              </a:ext>
            </a:extLst>
          </p:cNvPr>
          <p:cNvSpPr txBox="1"/>
          <p:nvPr/>
        </p:nvSpPr>
        <p:spPr>
          <a:xfrm>
            <a:off x="2952043" y="2364061"/>
            <a:ext cx="2810933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주식 종목 뉴스 </a:t>
            </a:r>
            <a:r>
              <a:rPr lang="ko-KR" altLang="en-US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감성분석</a:t>
            </a:r>
            <a:r>
              <a:rPr lang="ko-KR" altLang="en-US" dirty="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을 </a:t>
            </a:r>
            <a:endParaRPr lang="en-US" altLang="ko-KR" dirty="0">
              <a:solidFill>
                <a:schemeClr val="bg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활용해  투자자들에게 </a:t>
            </a:r>
            <a:endParaRPr lang="en-US" altLang="ko-KR" dirty="0">
              <a:solidFill>
                <a:schemeClr val="bg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뉴스 기사 감성 정보를 제공</a:t>
            </a:r>
            <a:endParaRPr lang="en-US" altLang="ko-KR" dirty="0">
              <a:solidFill>
                <a:schemeClr val="bg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B04D91-8C3A-30FB-C64E-7E276650994F}"/>
              </a:ext>
            </a:extLst>
          </p:cNvPr>
          <p:cNvSpPr txBox="1"/>
          <p:nvPr/>
        </p:nvSpPr>
        <p:spPr>
          <a:xfrm>
            <a:off x="6488288" y="2364061"/>
            <a:ext cx="2810933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특정 종목의 뉴스 </a:t>
            </a:r>
            <a:r>
              <a:rPr lang="ko-KR" altLang="en-US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감정 분석 </a:t>
            </a:r>
            <a:r>
              <a:rPr lang="ko-KR" altLang="en-US" dirty="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결과와 주가 정보를 가지고</a:t>
            </a:r>
            <a:r>
              <a:rPr lang="en-US" altLang="ko-KR" dirty="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LSTM </a:t>
            </a:r>
            <a:r>
              <a:rPr lang="ko-KR" altLang="en-US" dirty="0">
                <a:solidFill>
                  <a:schemeClr val="bg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모델을 활용해 </a:t>
            </a:r>
            <a:endParaRPr lang="en-US" altLang="ko-KR" dirty="0">
              <a:solidFill>
                <a:schemeClr val="bg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주가 예측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36A9CC-1325-0F05-15F7-4CCC82E4E365}"/>
              </a:ext>
            </a:extLst>
          </p:cNvPr>
          <p:cNvSpPr txBox="1"/>
          <p:nvPr/>
        </p:nvSpPr>
        <p:spPr>
          <a:xfrm>
            <a:off x="2176275" y="5505171"/>
            <a:ext cx="924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주식 시장에 영향을 미치는 감성 정보를 활용하여 투자 전략을 구성하는 데 도움</a:t>
            </a:r>
            <a:endParaRPr lang="ko-KR" altLang="en-US" sz="2000" dirty="0">
              <a:solidFill>
                <a:srgbClr val="191454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1980BD3-C8A5-F4B6-74F1-1D9FF2BC5DB9}"/>
              </a:ext>
            </a:extLst>
          </p:cNvPr>
          <p:cNvSpPr/>
          <p:nvPr/>
        </p:nvSpPr>
        <p:spPr>
          <a:xfrm>
            <a:off x="1537252" y="5357246"/>
            <a:ext cx="9117496" cy="695961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9797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1BDA63A-1A53-E818-76B6-CB29A8B3F924}"/>
              </a:ext>
            </a:extLst>
          </p:cNvPr>
          <p:cNvGrpSpPr/>
          <p:nvPr/>
        </p:nvGrpSpPr>
        <p:grpSpPr>
          <a:xfrm>
            <a:off x="536734" y="153834"/>
            <a:ext cx="11864773" cy="688684"/>
            <a:chOff x="536734" y="153834"/>
            <a:chExt cx="11864773" cy="6886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6FBA40-6CD2-775E-CE25-735F06A9AC94}"/>
                </a:ext>
              </a:extLst>
            </p:cNvPr>
            <p:cNvSpPr txBox="1"/>
            <p:nvPr/>
          </p:nvSpPr>
          <p:spPr>
            <a:xfrm>
              <a:off x="536734" y="153834"/>
              <a:ext cx="4585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01</a:t>
              </a:r>
              <a:r>
                <a:rPr lang="en-US" altLang="ko-KR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 </a:t>
              </a:r>
              <a:r>
                <a:rPr lang="ko-KR" altLang="en-US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연구 설명 </a:t>
              </a:r>
              <a:r>
                <a:rPr lang="en-US" altLang="ko-KR" sz="24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– </a:t>
              </a:r>
              <a:r>
                <a:rPr lang="ko-KR" altLang="en-US" sz="24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연구 목적</a:t>
              </a:r>
              <a:endParaRPr lang="ko-KR" altLang="en-US" sz="3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60C1F6F-3479-C460-3CF9-9D6583D410B2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43" y="842518"/>
              <a:ext cx="11204864" cy="0"/>
            </a:xfrm>
            <a:prstGeom prst="line">
              <a:avLst/>
            </a:prstGeom>
            <a:ln w="31750">
              <a:gradFill>
                <a:gsLst>
                  <a:gs pos="0">
                    <a:schemeClr val="bg1"/>
                  </a:gs>
                  <a:gs pos="46000">
                    <a:srgbClr val="191454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92DF32F-E367-9661-264D-281B63A8600E}"/>
              </a:ext>
            </a:extLst>
          </p:cNvPr>
          <p:cNvSpPr txBox="1"/>
          <p:nvPr/>
        </p:nvSpPr>
        <p:spPr>
          <a:xfrm>
            <a:off x="11553825" y="6373253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4/21</a:t>
            </a:r>
            <a:endParaRPr lang="ko-KR" altLang="en-US" sz="1200" dirty="0">
              <a:solidFill>
                <a:srgbClr val="191454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55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415C36-D023-B445-01DC-983AD3FAB3D7}"/>
              </a:ext>
            </a:extLst>
          </p:cNvPr>
          <p:cNvSpPr txBox="1"/>
          <p:nvPr/>
        </p:nvSpPr>
        <p:spPr>
          <a:xfrm>
            <a:off x="1423616" y="2441342"/>
            <a:ext cx="3991417" cy="264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금융 뉴스 및 </a:t>
            </a:r>
            <a:r>
              <a:rPr lang="en-US" altLang="ko-KR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SNS </a:t>
            </a:r>
            <a:r>
              <a:rPr lang="ko-KR" altLang="en-US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감성분석을 통한 주가예측 </a:t>
            </a:r>
            <a:endParaRPr lang="en-US" altLang="ko-KR" sz="1600" dirty="0">
              <a:solidFill>
                <a:srgbClr val="191454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rgbClr val="191454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금융 뉴스</a:t>
            </a:r>
            <a:r>
              <a:rPr lang="en-US" altLang="ko-KR" sz="1600" dirty="0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SNS</a:t>
            </a:r>
            <a:r>
              <a:rPr lang="ko-KR" altLang="en-US" sz="1600" dirty="0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등의 자연어 데이터를 크롤링하고 다양한 모델에 학습시킨 연구</a:t>
            </a:r>
            <a:r>
              <a:rPr lang="en-US" altLang="ko-KR" sz="1600" dirty="0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600" dirty="0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다음주식 </a:t>
            </a:r>
            <a:r>
              <a:rPr lang="en-US" altLang="ko-KR" sz="1600" dirty="0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NEWS, </a:t>
            </a:r>
            <a:r>
              <a:rPr lang="ko-KR" altLang="en-US" sz="1600" dirty="0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다음토론방</a:t>
            </a:r>
            <a:r>
              <a:rPr lang="en-US" altLang="ko-KR" sz="1600" dirty="0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600" dirty="0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네이버 주식 </a:t>
            </a:r>
            <a:r>
              <a:rPr lang="en-US" altLang="ko-KR" sz="1600" dirty="0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NEWS,   </a:t>
            </a:r>
            <a:r>
              <a:rPr lang="ko-KR" altLang="en-US" sz="1600" dirty="0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네이버 </a:t>
            </a:r>
            <a:r>
              <a:rPr lang="ko-KR" altLang="en-US" sz="1600" dirty="0" err="1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토론방</a:t>
            </a:r>
            <a:r>
              <a:rPr lang="en-US" altLang="ko-KR" sz="1600" dirty="0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600" dirty="0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유튜브 제목</a:t>
            </a:r>
            <a:r>
              <a:rPr lang="en-US" altLang="ko-KR" sz="1600" dirty="0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SP based LSTM </a:t>
            </a:r>
            <a:r>
              <a:rPr lang="ko-KR" altLang="en-US" sz="1600" dirty="0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모델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60B3A-FD0C-31FF-CDD7-891412B4C496}"/>
              </a:ext>
            </a:extLst>
          </p:cNvPr>
          <p:cNvSpPr txBox="1"/>
          <p:nvPr/>
        </p:nvSpPr>
        <p:spPr>
          <a:xfrm>
            <a:off x="1453418" y="5892371"/>
            <a:ext cx="41868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스퀘어OTF_ac" panose="020B0600000101010101" pitchFamily="34" charset="-127"/>
                <a:ea typeface="나눔스퀘어OTF_ac" panose="020B0600000101010101" pitchFamily="34" charset="-127"/>
                <a:hlinkClick r:id="rId2"/>
              </a:rPr>
              <a:t>https://dacon.io/competitions/official/235914/codeshare/5361?page=1&amp;dtype=random</a:t>
            </a:r>
            <a:endParaRPr lang="en-US" altLang="ko-KR" sz="1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ko-KR" altLang="en-US" sz="1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4E5F421-AB6A-14D0-C8C5-0F591F5F409B}"/>
              </a:ext>
            </a:extLst>
          </p:cNvPr>
          <p:cNvSpPr/>
          <p:nvPr/>
        </p:nvSpPr>
        <p:spPr>
          <a:xfrm>
            <a:off x="1517843" y="1619381"/>
            <a:ext cx="3746302" cy="699509"/>
          </a:xfrm>
          <a:prstGeom prst="roundRect">
            <a:avLst>
              <a:gd name="adj" fmla="val 50000"/>
            </a:avLst>
          </a:prstGeom>
          <a:solidFill>
            <a:srgbClr val="191454"/>
          </a:solidFill>
          <a:ln w="25400">
            <a:solidFill>
              <a:srgbClr val="191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318830-3F25-0A58-BC53-936ADD911337}"/>
              </a:ext>
            </a:extLst>
          </p:cNvPr>
          <p:cNvSpPr txBox="1"/>
          <p:nvPr/>
        </p:nvSpPr>
        <p:spPr>
          <a:xfrm>
            <a:off x="1786638" y="1644303"/>
            <a:ext cx="32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DACON </a:t>
            </a:r>
            <a:r>
              <a:rPr lang="ko-KR" altLang="en-US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제</a:t>
            </a:r>
            <a:r>
              <a:rPr lang="en-US" altLang="ko-KR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회 </a:t>
            </a:r>
            <a:r>
              <a:rPr lang="en-US" altLang="ko-KR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KRX </a:t>
            </a:r>
            <a:r>
              <a:rPr lang="ko-KR" altLang="en-US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금융</a:t>
            </a:r>
            <a:endParaRPr lang="en-US" altLang="ko-KR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빅데이터 활용 아이디어 경진대회</a:t>
            </a:r>
            <a:endParaRPr lang="en-US" altLang="ko-KR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F765978-9D8F-E881-9C7A-F8CD9DB841CE}"/>
              </a:ext>
            </a:extLst>
          </p:cNvPr>
          <p:cNvSpPr/>
          <p:nvPr/>
        </p:nvSpPr>
        <p:spPr>
          <a:xfrm>
            <a:off x="7265219" y="1601273"/>
            <a:ext cx="2839453" cy="699509"/>
          </a:xfrm>
          <a:prstGeom prst="roundRect">
            <a:avLst>
              <a:gd name="adj" fmla="val 50000"/>
            </a:avLst>
          </a:prstGeom>
          <a:solidFill>
            <a:srgbClr val="191454"/>
          </a:solidFill>
          <a:ln w="25400">
            <a:solidFill>
              <a:srgbClr val="191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D345BC-BFD1-2A9A-7145-442FBEB9985B}"/>
              </a:ext>
            </a:extLst>
          </p:cNvPr>
          <p:cNvSpPr txBox="1"/>
          <p:nvPr/>
        </p:nvSpPr>
        <p:spPr>
          <a:xfrm>
            <a:off x="7553032" y="1782802"/>
            <a:ext cx="226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KR–</a:t>
            </a:r>
            <a:r>
              <a:rPr lang="en-US" altLang="ko-KR" dirty="0" err="1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FinBert</a:t>
            </a:r>
            <a:r>
              <a:rPr lang="en-US" altLang="ko-KR" dirty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-SC</a:t>
            </a:r>
            <a:endParaRPr lang="en-US" altLang="ko-KR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010D19-2F83-94C4-FD85-1C84FB88CB2C}"/>
              </a:ext>
            </a:extLst>
          </p:cNvPr>
          <p:cNvSpPr txBox="1"/>
          <p:nvPr/>
        </p:nvSpPr>
        <p:spPr>
          <a:xfrm>
            <a:off x="6776969" y="2441342"/>
            <a:ext cx="3991417" cy="3380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KR-</a:t>
            </a:r>
            <a:r>
              <a:rPr lang="en-US" altLang="ko-KR" sz="1600" dirty="0" err="1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FinBert</a:t>
            </a:r>
            <a:r>
              <a:rPr lang="ko-KR" altLang="en-US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모델에 네이버 종목 뉴스 전이학습 </a:t>
            </a:r>
            <a:endParaRPr lang="en-US" altLang="ko-KR" sz="1600" dirty="0">
              <a:solidFill>
                <a:srgbClr val="191454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rgbClr val="191454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구글에서 개발한 언어 모델</a:t>
            </a:r>
            <a:endParaRPr lang="en-US" altLang="ko-KR" sz="1600" dirty="0">
              <a:solidFill>
                <a:srgbClr val="191454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한국어 금융 데이터를 분석하기 위해 개발된 </a:t>
            </a:r>
            <a:r>
              <a:rPr lang="en-US" altLang="ko-KR" sz="1600" dirty="0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BERT </a:t>
            </a:r>
            <a:r>
              <a:rPr lang="ko-KR" altLang="en-US" sz="1600" dirty="0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모델</a:t>
            </a:r>
            <a:endParaRPr lang="en-US" altLang="ko-KR" sz="1600" dirty="0">
              <a:solidFill>
                <a:srgbClr val="191454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전이학습으로 파이낸셜타임스</a:t>
            </a:r>
            <a:r>
              <a:rPr lang="en-US" altLang="ko-KR" sz="1600" dirty="0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600" dirty="0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한국경제 등 </a:t>
            </a:r>
            <a:r>
              <a:rPr lang="en-US" altLang="ko-KR" sz="1600" dirty="0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72</a:t>
            </a:r>
            <a:r>
              <a:rPr lang="ko-KR" altLang="en-US" sz="1600" dirty="0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 매체의 기업 관련 경제 기사와 키움 증권</a:t>
            </a:r>
            <a:r>
              <a:rPr lang="en-US" altLang="ko-KR" sz="1600" dirty="0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600" dirty="0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삼성 증권 등 </a:t>
            </a:r>
            <a:r>
              <a:rPr lang="en-US" altLang="ko-KR" sz="1600" dirty="0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16</a:t>
            </a:r>
            <a:r>
              <a:rPr lang="ko-KR" altLang="en-US" sz="1600" dirty="0">
                <a:solidFill>
                  <a:srgbClr val="19145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개의 증권사의 애널리스트 리포트 추가</a:t>
            </a:r>
            <a:endParaRPr lang="en-US" altLang="ko-KR" sz="1600" dirty="0">
              <a:solidFill>
                <a:srgbClr val="191454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0630C-B37B-83DB-926A-89670DA8EA8E}"/>
              </a:ext>
            </a:extLst>
          </p:cNvPr>
          <p:cNvSpPr txBox="1"/>
          <p:nvPr/>
        </p:nvSpPr>
        <p:spPr>
          <a:xfrm>
            <a:off x="6799075" y="5892371"/>
            <a:ext cx="4186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hlinkClick r:id="rId3"/>
              </a:rPr>
              <a:t>https://huggingface.co/snunlp/KR-FinBert-SC</a:t>
            </a:r>
            <a:endParaRPr lang="ko-KR" altLang="en-US" sz="1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3ACE8E3-1E6A-EA7C-62CE-6C3B52A6F740}"/>
              </a:ext>
            </a:extLst>
          </p:cNvPr>
          <p:cNvGrpSpPr/>
          <p:nvPr/>
        </p:nvGrpSpPr>
        <p:grpSpPr>
          <a:xfrm>
            <a:off x="536734" y="153834"/>
            <a:ext cx="11864773" cy="688684"/>
            <a:chOff x="536734" y="153834"/>
            <a:chExt cx="11864773" cy="6886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783B64-0CEA-A119-3C5A-9C6CA5B32312}"/>
                </a:ext>
              </a:extLst>
            </p:cNvPr>
            <p:cNvSpPr txBox="1"/>
            <p:nvPr/>
          </p:nvSpPr>
          <p:spPr>
            <a:xfrm>
              <a:off x="536734" y="153834"/>
              <a:ext cx="4585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01</a:t>
              </a:r>
              <a:r>
                <a:rPr lang="en-US" altLang="ko-KR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 </a:t>
              </a:r>
              <a:r>
                <a:rPr lang="ko-KR" altLang="en-US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연구 설명 </a:t>
              </a:r>
              <a:r>
                <a:rPr lang="en-US" altLang="ko-KR" sz="24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– </a:t>
              </a:r>
              <a:r>
                <a:rPr lang="ko-KR" altLang="en-US" sz="24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선행 연구</a:t>
              </a:r>
              <a:endParaRPr lang="ko-KR" altLang="en-US" sz="3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67B0677-B047-9EEA-3813-73AFF04CECF7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43" y="842518"/>
              <a:ext cx="11204864" cy="0"/>
            </a:xfrm>
            <a:prstGeom prst="line">
              <a:avLst/>
            </a:prstGeom>
            <a:ln w="31750">
              <a:gradFill>
                <a:gsLst>
                  <a:gs pos="0">
                    <a:schemeClr val="bg1"/>
                  </a:gs>
                  <a:gs pos="46000">
                    <a:srgbClr val="191454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AAC482D-6743-901B-31AE-B57CB03A805B}"/>
              </a:ext>
            </a:extLst>
          </p:cNvPr>
          <p:cNvSpPr txBox="1"/>
          <p:nvPr/>
        </p:nvSpPr>
        <p:spPr>
          <a:xfrm>
            <a:off x="11553825" y="6373253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5/21</a:t>
            </a:r>
            <a:endParaRPr lang="ko-KR" altLang="en-US" sz="1200" dirty="0">
              <a:solidFill>
                <a:srgbClr val="191454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08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F11587D-D320-BC2C-DC73-B1E04E5F6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39" b="7280"/>
          <a:stretch/>
        </p:blipFill>
        <p:spPr>
          <a:xfrm>
            <a:off x="777048" y="1663800"/>
            <a:ext cx="3911710" cy="3572772"/>
          </a:xfrm>
          <a:prstGeom prst="roundRect">
            <a:avLst>
              <a:gd name="adj" fmla="val 2710"/>
            </a:avLst>
          </a:prstGeom>
          <a:effectLst>
            <a:outerShdw blurRad="1905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421FCA-2960-5368-A09C-7977B652D1CA}"/>
              </a:ext>
            </a:extLst>
          </p:cNvPr>
          <p:cNvSpPr txBox="1"/>
          <p:nvPr/>
        </p:nvSpPr>
        <p:spPr>
          <a:xfrm>
            <a:off x="889354" y="5592360"/>
            <a:ext cx="36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네이버 증권 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- 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종목 뉴스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0E2CB1D-9D1C-6777-BEAB-267AF8A3FAE5}"/>
              </a:ext>
            </a:extLst>
          </p:cNvPr>
          <p:cNvGrpSpPr/>
          <p:nvPr/>
        </p:nvGrpSpPr>
        <p:grpSpPr>
          <a:xfrm>
            <a:off x="536734" y="153834"/>
            <a:ext cx="11864773" cy="688684"/>
            <a:chOff x="536734" y="153834"/>
            <a:chExt cx="11864773" cy="6886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9F9B93-896E-B5F4-0F39-662071325CDC}"/>
                </a:ext>
              </a:extLst>
            </p:cNvPr>
            <p:cNvSpPr txBox="1"/>
            <p:nvPr/>
          </p:nvSpPr>
          <p:spPr>
            <a:xfrm>
              <a:off x="536734" y="153834"/>
              <a:ext cx="4585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02</a:t>
              </a:r>
              <a:r>
                <a:rPr lang="en-US" altLang="ko-KR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 </a:t>
              </a:r>
              <a:r>
                <a:rPr lang="ko-KR" altLang="en-US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연구 내용 </a:t>
              </a:r>
              <a:r>
                <a:rPr lang="en-US" altLang="ko-KR" sz="24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– </a:t>
              </a:r>
              <a:r>
                <a:rPr lang="ko-KR" altLang="en-US" sz="2400" dirty="0" err="1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크롤링</a:t>
              </a:r>
              <a:endParaRPr lang="ko-KR" altLang="en-US" sz="3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560B633-3783-5AD5-CFF8-3136DD2AEA8A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43" y="842518"/>
              <a:ext cx="11204864" cy="0"/>
            </a:xfrm>
            <a:prstGeom prst="line">
              <a:avLst/>
            </a:prstGeom>
            <a:ln w="31750">
              <a:gradFill>
                <a:gsLst>
                  <a:gs pos="0">
                    <a:schemeClr val="bg1"/>
                  </a:gs>
                  <a:gs pos="46000">
                    <a:srgbClr val="191454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A919CAFF-01DA-C48F-9C1A-BE79EF833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419" y="1698989"/>
            <a:ext cx="6624584" cy="3352441"/>
          </a:xfrm>
          <a:prstGeom prst="roundRect">
            <a:avLst>
              <a:gd name="adj" fmla="val 4156"/>
            </a:avLst>
          </a:prstGeom>
          <a:effectLst>
            <a:outerShdw blurRad="1905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56C26C3-3541-B801-5210-5412565738DA}"/>
              </a:ext>
            </a:extLst>
          </p:cNvPr>
          <p:cNvSpPr txBox="1"/>
          <p:nvPr/>
        </p:nvSpPr>
        <p:spPr>
          <a:xfrm>
            <a:off x="6264592" y="5592360"/>
            <a:ext cx="376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전체 </a:t>
            </a:r>
            <a:r>
              <a:rPr lang="ko-KR" altLang="en-US" dirty="0" err="1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크롤링된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뉴스 수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: 145557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D84EB4-CB16-2A23-6B0D-944A3D30018A}"/>
              </a:ext>
            </a:extLst>
          </p:cNvPr>
          <p:cNvSpPr txBox="1"/>
          <p:nvPr/>
        </p:nvSpPr>
        <p:spPr>
          <a:xfrm>
            <a:off x="11553825" y="6373253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6/21</a:t>
            </a:r>
            <a:endParaRPr lang="ko-KR" altLang="en-US" sz="1200" dirty="0">
              <a:solidFill>
                <a:srgbClr val="191454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243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0E2CB1D-9D1C-6777-BEAB-267AF8A3FAE5}"/>
              </a:ext>
            </a:extLst>
          </p:cNvPr>
          <p:cNvGrpSpPr/>
          <p:nvPr/>
        </p:nvGrpSpPr>
        <p:grpSpPr>
          <a:xfrm>
            <a:off x="536734" y="153834"/>
            <a:ext cx="11864773" cy="688684"/>
            <a:chOff x="536734" y="153834"/>
            <a:chExt cx="11864773" cy="6886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9F9B93-896E-B5F4-0F39-662071325CDC}"/>
                </a:ext>
              </a:extLst>
            </p:cNvPr>
            <p:cNvSpPr txBox="1"/>
            <p:nvPr/>
          </p:nvSpPr>
          <p:spPr>
            <a:xfrm>
              <a:off x="536734" y="153834"/>
              <a:ext cx="4585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02</a:t>
              </a:r>
              <a:r>
                <a:rPr lang="en-US" altLang="ko-KR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 </a:t>
              </a:r>
              <a:r>
                <a:rPr lang="ko-KR" altLang="en-US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연구 내용 </a:t>
              </a:r>
              <a:r>
                <a:rPr lang="en-US" altLang="ko-KR" sz="24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– </a:t>
              </a:r>
              <a:r>
                <a:rPr lang="ko-KR" altLang="en-US" sz="2400" dirty="0" err="1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전처리</a:t>
              </a:r>
              <a:endParaRPr lang="ko-KR" altLang="en-US" sz="3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560B633-3783-5AD5-CFF8-3136DD2AEA8A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43" y="842518"/>
              <a:ext cx="11204864" cy="0"/>
            </a:xfrm>
            <a:prstGeom prst="line">
              <a:avLst/>
            </a:prstGeom>
            <a:ln w="31750">
              <a:gradFill>
                <a:gsLst>
                  <a:gs pos="0">
                    <a:schemeClr val="bg1"/>
                  </a:gs>
                  <a:gs pos="46000">
                    <a:srgbClr val="191454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56C26C3-3541-B801-5210-5412565738DA}"/>
              </a:ext>
            </a:extLst>
          </p:cNvPr>
          <p:cNvSpPr txBox="1"/>
          <p:nvPr/>
        </p:nvSpPr>
        <p:spPr>
          <a:xfrm>
            <a:off x="1405175" y="1328273"/>
            <a:ext cx="376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특수문자 제거 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7D38B8-92E4-2459-3B35-051AA6332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7" y="2020430"/>
            <a:ext cx="5235715" cy="386958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408E8EF-D858-CBA8-6C0A-879D2114B792}"/>
              </a:ext>
            </a:extLst>
          </p:cNvPr>
          <p:cNvSpPr/>
          <p:nvPr/>
        </p:nvSpPr>
        <p:spPr>
          <a:xfrm>
            <a:off x="2150918" y="2961409"/>
            <a:ext cx="633846" cy="238991"/>
          </a:xfrm>
          <a:prstGeom prst="rect">
            <a:avLst/>
          </a:prstGeom>
          <a:noFill/>
          <a:ln w="38100">
            <a:solidFill>
              <a:srgbClr val="FF5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BBE916-C74D-9EA0-3F83-C3B93E193D84}"/>
              </a:ext>
            </a:extLst>
          </p:cNvPr>
          <p:cNvSpPr/>
          <p:nvPr/>
        </p:nvSpPr>
        <p:spPr>
          <a:xfrm>
            <a:off x="3660377" y="3096492"/>
            <a:ext cx="1462340" cy="714016"/>
          </a:xfrm>
          <a:prstGeom prst="rect">
            <a:avLst/>
          </a:prstGeom>
          <a:noFill/>
          <a:ln w="38100">
            <a:solidFill>
              <a:srgbClr val="FF5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133A21-11AC-7116-B649-BA250CBEB12D}"/>
              </a:ext>
            </a:extLst>
          </p:cNvPr>
          <p:cNvSpPr/>
          <p:nvPr/>
        </p:nvSpPr>
        <p:spPr>
          <a:xfrm>
            <a:off x="9236832" y="2968337"/>
            <a:ext cx="1462340" cy="714016"/>
          </a:xfrm>
          <a:prstGeom prst="rect">
            <a:avLst/>
          </a:prstGeom>
          <a:noFill/>
          <a:ln w="38100">
            <a:solidFill>
              <a:srgbClr val="FF5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03DFE1-A687-FAFF-F7FB-0B59BC0C4D00}"/>
              </a:ext>
            </a:extLst>
          </p:cNvPr>
          <p:cNvSpPr/>
          <p:nvPr/>
        </p:nvSpPr>
        <p:spPr>
          <a:xfrm>
            <a:off x="7716982" y="2781301"/>
            <a:ext cx="633846" cy="238991"/>
          </a:xfrm>
          <a:prstGeom prst="rect">
            <a:avLst/>
          </a:prstGeom>
          <a:noFill/>
          <a:ln w="38100">
            <a:solidFill>
              <a:srgbClr val="FF5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99845C-D5B2-C320-E105-ED3BBD2C2049}"/>
              </a:ext>
            </a:extLst>
          </p:cNvPr>
          <p:cNvSpPr txBox="1"/>
          <p:nvPr/>
        </p:nvSpPr>
        <p:spPr>
          <a:xfrm>
            <a:off x="7055849" y="1328273"/>
            <a:ext cx="376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특수문자 제거 후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019DA8F-636C-0C4E-29E5-C2598B7EF507}"/>
              </a:ext>
            </a:extLst>
          </p:cNvPr>
          <p:cNvSpPr/>
          <p:nvPr/>
        </p:nvSpPr>
        <p:spPr>
          <a:xfrm>
            <a:off x="5955543" y="1328273"/>
            <a:ext cx="457200" cy="369330"/>
          </a:xfrm>
          <a:prstGeom prst="rightArrow">
            <a:avLst/>
          </a:prstGeom>
          <a:solidFill>
            <a:srgbClr val="191454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CBF9891-340D-51A8-F4CF-BF489FFA8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965" y="2071017"/>
            <a:ext cx="5235714" cy="387357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9B52CE-201A-CAF0-F394-A91EBE27DBBD}"/>
              </a:ext>
            </a:extLst>
          </p:cNvPr>
          <p:cNvSpPr/>
          <p:nvPr/>
        </p:nvSpPr>
        <p:spPr>
          <a:xfrm>
            <a:off x="9289686" y="3022919"/>
            <a:ext cx="1462340" cy="714016"/>
          </a:xfrm>
          <a:prstGeom prst="rect">
            <a:avLst/>
          </a:prstGeom>
          <a:noFill/>
          <a:ln w="38100">
            <a:solidFill>
              <a:srgbClr val="FF5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C91DD5-3148-2D45-31F4-D2A76402AAFA}"/>
              </a:ext>
            </a:extLst>
          </p:cNvPr>
          <p:cNvSpPr/>
          <p:nvPr/>
        </p:nvSpPr>
        <p:spPr>
          <a:xfrm>
            <a:off x="7769836" y="2835883"/>
            <a:ext cx="633846" cy="238991"/>
          </a:xfrm>
          <a:prstGeom prst="rect">
            <a:avLst/>
          </a:prstGeom>
          <a:noFill/>
          <a:ln w="38100">
            <a:solidFill>
              <a:srgbClr val="FF5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9024FB-02A6-9BCF-00C4-A99A0A4A8530}"/>
              </a:ext>
            </a:extLst>
          </p:cNvPr>
          <p:cNvSpPr txBox="1"/>
          <p:nvPr/>
        </p:nvSpPr>
        <p:spPr>
          <a:xfrm>
            <a:off x="11553825" y="6373253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7/21</a:t>
            </a:r>
            <a:endParaRPr lang="ko-KR" altLang="en-US" sz="1200" dirty="0">
              <a:solidFill>
                <a:srgbClr val="191454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2975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0E2CB1D-9D1C-6777-BEAB-267AF8A3FAE5}"/>
              </a:ext>
            </a:extLst>
          </p:cNvPr>
          <p:cNvGrpSpPr/>
          <p:nvPr/>
        </p:nvGrpSpPr>
        <p:grpSpPr>
          <a:xfrm>
            <a:off x="536734" y="153834"/>
            <a:ext cx="11864773" cy="688684"/>
            <a:chOff x="536734" y="153834"/>
            <a:chExt cx="11864773" cy="6886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9F9B93-896E-B5F4-0F39-662071325CDC}"/>
                </a:ext>
              </a:extLst>
            </p:cNvPr>
            <p:cNvSpPr txBox="1"/>
            <p:nvPr/>
          </p:nvSpPr>
          <p:spPr>
            <a:xfrm>
              <a:off x="536734" y="153834"/>
              <a:ext cx="4585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02</a:t>
              </a:r>
              <a:r>
                <a:rPr lang="en-US" altLang="ko-KR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 </a:t>
              </a:r>
              <a:r>
                <a:rPr lang="ko-KR" altLang="en-US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연구 내용 </a:t>
              </a:r>
              <a:r>
                <a:rPr lang="en-US" altLang="ko-KR" sz="24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– </a:t>
              </a:r>
              <a:r>
                <a:rPr lang="ko-KR" altLang="en-US" sz="2400" dirty="0" err="1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전처리</a:t>
              </a:r>
              <a:endParaRPr lang="ko-KR" altLang="en-US" sz="3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560B633-3783-5AD5-CFF8-3136DD2AEA8A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43" y="842518"/>
              <a:ext cx="11204864" cy="0"/>
            </a:xfrm>
            <a:prstGeom prst="line">
              <a:avLst/>
            </a:prstGeom>
            <a:ln w="31750">
              <a:gradFill>
                <a:gsLst>
                  <a:gs pos="0">
                    <a:schemeClr val="bg1"/>
                  </a:gs>
                  <a:gs pos="46000">
                    <a:srgbClr val="191454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019DA8F-636C-0C4E-29E5-C2598B7EF507}"/>
              </a:ext>
            </a:extLst>
          </p:cNvPr>
          <p:cNvSpPr/>
          <p:nvPr/>
        </p:nvSpPr>
        <p:spPr>
          <a:xfrm>
            <a:off x="6900715" y="2069595"/>
            <a:ext cx="818690" cy="799965"/>
          </a:xfrm>
          <a:prstGeom prst="rightArrow">
            <a:avLst/>
          </a:prstGeom>
          <a:gradFill>
            <a:gsLst>
              <a:gs pos="2000">
                <a:schemeClr val="bg1"/>
              </a:gs>
              <a:gs pos="100000">
                <a:srgbClr val="FF51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CCB87A-DA2C-6E8E-C650-97E1AA644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758"/>
          <a:stretch/>
        </p:blipFill>
        <p:spPr>
          <a:xfrm>
            <a:off x="998794" y="1512938"/>
            <a:ext cx="2286499" cy="46596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725CD01-D2F0-63A4-BC3E-FF72F5AD3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485"/>
          <a:stretch/>
        </p:blipFill>
        <p:spPr>
          <a:xfrm>
            <a:off x="3477168" y="1791122"/>
            <a:ext cx="2286499" cy="399583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69992AF-B516-3106-9C33-1C36FC570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469" y="1512938"/>
            <a:ext cx="2008782" cy="4659641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6740D26-0FC9-22BC-F4CD-C4A329921895}"/>
              </a:ext>
            </a:extLst>
          </p:cNvPr>
          <p:cNvCxnSpPr>
            <a:cxnSpLocks/>
          </p:cNvCxnSpPr>
          <p:nvPr/>
        </p:nvCxnSpPr>
        <p:spPr>
          <a:xfrm>
            <a:off x="1050749" y="1953491"/>
            <a:ext cx="2180824" cy="0"/>
          </a:xfrm>
          <a:prstGeom prst="line">
            <a:avLst/>
          </a:prstGeom>
          <a:ln w="25400">
            <a:solidFill>
              <a:srgbClr val="FF5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B571315-9509-3560-7BC2-B020F9A22E77}"/>
              </a:ext>
            </a:extLst>
          </p:cNvPr>
          <p:cNvCxnSpPr>
            <a:cxnSpLocks/>
          </p:cNvCxnSpPr>
          <p:nvPr/>
        </p:nvCxnSpPr>
        <p:spPr>
          <a:xfrm>
            <a:off x="1050749" y="4312228"/>
            <a:ext cx="2180824" cy="0"/>
          </a:xfrm>
          <a:prstGeom prst="line">
            <a:avLst/>
          </a:prstGeom>
          <a:ln w="25400">
            <a:solidFill>
              <a:srgbClr val="FF5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01308F8-AB89-FBCB-473F-D82F6D9FC8DB}"/>
              </a:ext>
            </a:extLst>
          </p:cNvPr>
          <p:cNvCxnSpPr>
            <a:cxnSpLocks/>
          </p:cNvCxnSpPr>
          <p:nvPr/>
        </p:nvCxnSpPr>
        <p:spPr>
          <a:xfrm>
            <a:off x="1050749" y="4644737"/>
            <a:ext cx="2180824" cy="0"/>
          </a:xfrm>
          <a:prstGeom prst="line">
            <a:avLst/>
          </a:prstGeom>
          <a:ln w="25400">
            <a:solidFill>
              <a:srgbClr val="FF5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9DEF045-4185-18AF-FD30-1EC6D7120028}"/>
              </a:ext>
            </a:extLst>
          </p:cNvPr>
          <p:cNvCxnSpPr>
            <a:cxnSpLocks/>
          </p:cNvCxnSpPr>
          <p:nvPr/>
        </p:nvCxnSpPr>
        <p:spPr>
          <a:xfrm>
            <a:off x="1050749" y="3979719"/>
            <a:ext cx="2180824" cy="0"/>
          </a:xfrm>
          <a:prstGeom prst="line">
            <a:avLst/>
          </a:prstGeom>
          <a:ln w="25400">
            <a:solidFill>
              <a:srgbClr val="FF5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7C32FDE-43E2-9F86-8F0B-4F44769331E9}"/>
              </a:ext>
            </a:extLst>
          </p:cNvPr>
          <p:cNvCxnSpPr>
            <a:cxnSpLocks/>
          </p:cNvCxnSpPr>
          <p:nvPr/>
        </p:nvCxnSpPr>
        <p:spPr>
          <a:xfrm>
            <a:off x="3530005" y="2649683"/>
            <a:ext cx="2180824" cy="0"/>
          </a:xfrm>
          <a:prstGeom prst="line">
            <a:avLst/>
          </a:prstGeom>
          <a:ln w="25400">
            <a:solidFill>
              <a:srgbClr val="FF5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506D21-5949-9D92-D261-96C8CF864DAA}"/>
              </a:ext>
            </a:extLst>
          </p:cNvPr>
          <p:cNvCxnSpPr>
            <a:cxnSpLocks/>
          </p:cNvCxnSpPr>
          <p:nvPr/>
        </p:nvCxnSpPr>
        <p:spPr>
          <a:xfrm>
            <a:off x="3530005" y="3688774"/>
            <a:ext cx="2180824" cy="0"/>
          </a:xfrm>
          <a:prstGeom prst="line">
            <a:avLst/>
          </a:prstGeom>
          <a:ln w="25400">
            <a:solidFill>
              <a:srgbClr val="FF5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10F86E3-EC9F-54ED-77CA-9C4B8518F43E}"/>
              </a:ext>
            </a:extLst>
          </p:cNvPr>
          <p:cNvCxnSpPr>
            <a:cxnSpLocks/>
          </p:cNvCxnSpPr>
          <p:nvPr/>
        </p:nvCxnSpPr>
        <p:spPr>
          <a:xfrm>
            <a:off x="1050749" y="5964383"/>
            <a:ext cx="2180824" cy="0"/>
          </a:xfrm>
          <a:prstGeom prst="line">
            <a:avLst/>
          </a:prstGeom>
          <a:ln w="25400">
            <a:solidFill>
              <a:srgbClr val="FF5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8208A43-509C-D4C2-1A78-DAF62236AE9F}"/>
              </a:ext>
            </a:extLst>
          </p:cNvPr>
          <p:cNvCxnSpPr>
            <a:cxnSpLocks/>
          </p:cNvCxnSpPr>
          <p:nvPr/>
        </p:nvCxnSpPr>
        <p:spPr>
          <a:xfrm>
            <a:off x="1050749" y="4956465"/>
            <a:ext cx="2180824" cy="0"/>
          </a:xfrm>
          <a:prstGeom prst="line">
            <a:avLst/>
          </a:prstGeom>
          <a:ln w="25400">
            <a:solidFill>
              <a:srgbClr val="FF5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01EE771-044A-6898-8679-D3EB12917764}"/>
              </a:ext>
            </a:extLst>
          </p:cNvPr>
          <p:cNvCxnSpPr>
            <a:cxnSpLocks/>
          </p:cNvCxnSpPr>
          <p:nvPr/>
        </p:nvCxnSpPr>
        <p:spPr>
          <a:xfrm>
            <a:off x="3530005" y="5600701"/>
            <a:ext cx="2180824" cy="0"/>
          </a:xfrm>
          <a:prstGeom prst="line">
            <a:avLst/>
          </a:prstGeom>
          <a:ln w="25400">
            <a:solidFill>
              <a:srgbClr val="FF5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55203D-BB24-0CB9-4E0A-C6AB3A2F4804}"/>
              </a:ext>
            </a:extLst>
          </p:cNvPr>
          <p:cNvCxnSpPr>
            <a:cxnSpLocks/>
          </p:cNvCxnSpPr>
          <p:nvPr/>
        </p:nvCxnSpPr>
        <p:spPr>
          <a:xfrm>
            <a:off x="3582843" y="4013506"/>
            <a:ext cx="2180824" cy="0"/>
          </a:xfrm>
          <a:prstGeom prst="line">
            <a:avLst/>
          </a:prstGeom>
          <a:ln w="25400">
            <a:solidFill>
              <a:srgbClr val="FF5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674FBDA-270D-4048-2B7F-BC63141B14D3}"/>
              </a:ext>
            </a:extLst>
          </p:cNvPr>
          <p:cNvSpPr txBox="1"/>
          <p:nvPr/>
        </p:nvSpPr>
        <p:spPr>
          <a:xfrm>
            <a:off x="6276045" y="3228125"/>
            <a:ext cx="2526689" cy="2272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2022</a:t>
            </a:r>
            <a:r>
              <a:rPr lang="ko-KR" altLang="en-US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년 </a:t>
            </a:r>
            <a:r>
              <a:rPr lang="en-US" altLang="ko-KR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6</a:t>
            </a:r>
            <a:r>
              <a:rPr lang="ko-KR" altLang="en-US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월 데이터가 </a:t>
            </a:r>
            <a:endParaRPr lang="en-US" altLang="ko-KR" sz="1600" dirty="0">
              <a:solidFill>
                <a:srgbClr val="191454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    </a:t>
            </a:r>
            <a:r>
              <a:rPr lang="ko-KR" altLang="en-US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있는 종목들만 선택</a:t>
            </a:r>
            <a:endParaRPr lang="en-US" altLang="ko-KR" sz="1600" dirty="0">
              <a:solidFill>
                <a:srgbClr val="191454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191454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통계적 유의성을 확립하기 위해 최소 </a:t>
            </a:r>
            <a:r>
              <a:rPr lang="en-US" altLang="ko-KR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1</a:t>
            </a:r>
            <a:r>
              <a:rPr lang="ko-KR" altLang="en-US" sz="1600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년의 데이터가 확보된 종목만 선정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E1C42-71A7-2415-8C74-E421BB9146FD}"/>
              </a:ext>
            </a:extLst>
          </p:cNvPr>
          <p:cNvSpPr txBox="1"/>
          <p:nvPr/>
        </p:nvSpPr>
        <p:spPr>
          <a:xfrm>
            <a:off x="1405174" y="1039696"/>
            <a:ext cx="376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KOSPI 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상위 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25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개 종목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47756-C39C-A974-866E-DE46798C77F4}"/>
              </a:ext>
            </a:extLst>
          </p:cNvPr>
          <p:cNvSpPr txBox="1"/>
          <p:nvPr/>
        </p:nvSpPr>
        <p:spPr>
          <a:xfrm>
            <a:off x="11553825" y="6373253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8/21</a:t>
            </a:r>
            <a:endParaRPr lang="ko-KR" altLang="en-US" sz="1200" dirty="0">
              <a:solidFill>
                <a:srgbClr val="191454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03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0E2CB1D-9D1C-6777-BEAB-267AF8A3FAE5}"/>
              </a:ext>
            </a:extLst>
          </p:cNvPr>
          <p:cNvGrpSpPr/>
          <p:nvPr/>
        </p:nvGrpSpPr>
        <p:grpSpPr>
          <a:xfrm>
            <a:off x="536734" y="153834"/>
            <a:ext cx="11864773" cy="688684"/>
            <a:chOff x="536734" y="153834"/>
            <a:chExt cx="11864773" cy="6886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9F9B93-896E-B5F4-0F39-662071325CDC}"/>
                </a:ext>
              </a:extLst>
            </p:cNvPr>
            <p:cNvSpPr txBox="1"/>
            <p:nvPr/>
          </p:nvSpPr>
          <p:spPr>
            <a:xfrm>
              <a:off x="536734" y="153834"/>
              <a:ext cx="4585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02</a:t>
              </a:r>
              <a:r>
                <a:rPr lang="en-US" altLang="ko-KR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  </a:t>
              </a:r>
              <a:r>
                <a:rPr lang="ko-KR" altLang="en-US" sz="3200" dirty="0">
                  <a:solidFill>
                    <a:srgbClr val="191454"/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연구 내용 </a:t>
              </a:r>
              <a:r>
                <a:rPr lang="en-US" altLang="ko-KR" sz="24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– </a:t>
              </a:r>
              <a:r>
                <a:rPr lang="ko-KR" altLang="en-US" sz="2400" dirty="0">
                  <a:solidFill>
                    <a:srgbClr val="191454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감정분석</a:t>
              </a:r>
              <a:endParaRPr lang="ko-KR" altLang="en-US" sz="3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560B633-3783-5AD5-CFF8-3136DD2AEA8A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43" y="842518"/>
              <a:ext cx="11204864" cy="0"/>
            </a:xfrm>
            <a:prstGeom prst="line">
              <a:avLst/>
            </a:prstGeom>
            <a:ln w="31750">
              <a:gradFill>
                <a:gsLst>
                  <a:gs pos="0">
                    <a:schemeClr val="bg1"/>
                  </a:gs>
                  <a:gs pos="46000">
                    <a:srgbClr val="191454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7C32FDE-43E2-9F86-8F0B-4F44769331E9}"/>
              </a:ext>
            </a:extLst>
          </p:cNvPr>
          <p:cNvCxnSpPr>
            <a:cxnSpLocks/>
          </p:cNvCxnSpPr>
          <p:nvPr/>
        </p:nvCxnSpPr>
        <p:spPr>
          <a:xfrm>
            <a:off x="3530005" y="2649683"/>
            <a:ext cx="2180824" cy="0"/>
          </a:xfrm>
          <a:prstGeom prst="line">
            <a:avLst/>
          </a:prstGeom>
          <a:ln w="25400">
            <a:solidFill>
              <a:srgbClr val="FF5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506D21-5949-9D92-D261-96C8CF864DAA}"/>
              </a:ext>
            </a:extLst>
          </p:cNvPr>
          <p:cNvCxnSpPr>
            <a:cxnSpLocks/>
          </p:cNvCxnSpPr>
          <p:nvPr/>
        </p:nvCxnSpPr>
        <p:spPr>
          <a:xfrm>
            <a:off x="3530005" y="3688774"/>
            <a:ext cx="2180824" cy="0"/>
          </a:xfrm>
          <a:prstGeom prst="line">
            <a:avLst/>
          </a:prstGeom>
          <a:ln w="25400">
            <a:solidFill>
              <a:srgbClr val="FF5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55203D-BB24-0CB9-4E0A-C6AB3A2F4804}"/>
              </a:ext>
            </a:extLst>
          </p:cNvPr>
          <p:cNvCxnSpPr>
            <a:cxnSpLocks/>
          </p:cNvCxnSpPr>
          <p:nvPr/>
        </p:nvCxnSpPr>
        <p:spPr>
          <a:xfrm>
            <a:off x="3582843" y="4013506"/>
            <a:ext cx="2180824" cy="0"/>
          </a:xfrm>
          <a:prstGeom prst="line">
            <a:avLst/>
          </a:prstGeom>
          <a:ln w="25400">
            <a:solidFill>
              <a:srgbClr val="FF5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F125700-BBF9-88C0-E08F-E4C16EF5F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71030"/>
            <a:ext cx="5410200" cy="3781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6659B8-E0BD-6BD6-4F6C-F020F68F1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585" y="3929536"/>
            <a:ext cx="5839342" cy="20859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51635B-0FA8-9DE6-A4DB-B09CCE1AB551}"/>
              </a:ext>
            </a:extLst>
          </p:cNvPr>
          <p:cNvSpPr txBox="1"/>
          <p:nvPr/>
        </p:nvSpPr>
        <p:spPr>
          <a:xfrm>
            <a:off x="5853644" y="1657449"/>
            <a:ext cx="5700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KR-</a:t>
            </a:r>
            <a:r>
              <a:rPr lang="en-US" altLang="ko-KR" dirty="0" err="1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FinBert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는 최대 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512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개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훈련 배치 크기 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32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개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, </a:t>
            </a:r>
            <a:r>
              <a:rPr lang="ko-KR" altLang="en-US" dirty="0" err="1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학습률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5e-5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로 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550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만 단계에 대해 훈련되며 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NVIDIA TITAN XP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를 사용하여 모델을 훈련하는 데 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67.48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시간이 걸림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.</a:t>
            </a:r>
          </a:p>
          <a:p>
            <a:endParaRPr lang="en-US" altLang="ko-KR" dirty="0">
              <a:solidFill>
                <a:srgbClr val="191454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데이터 세트 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: 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콘텐츠가 포함된 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440,067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개의 뉴스 제목과 </a:t>
            </a:r>
            <a:b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</a:b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                     11,237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개의 분석가 보고서가 포함</a:t>
            </a:r>
            <a:endParaRPr lang="en-US" altLang="ko-KR" dirty="0">
              <a:solidFill>
                <a:srgbClr val="191454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총 데이터 크기 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: </a:t>
            </a:r>
            <a:r>
              <a:rPr lang="ko-KR" altLang="en-US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약 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13.22GB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9EBE5D-F9C0-CD18-5D0E-79799FB09410}"/>
              </a:ext>
            </a:extLst>
          </p:cNvPr>
          <p:cNvSpPr/>
          <p:nvPr/>
        </p:nvSpPr>
        <p:spPr>
          <a:xfrm>
            <a:off x="5999584" y="3929535"/>
            <a:ext cx="4357395" cy="602751"/>
          </a:xfrm>
          <a:prstGeom prst="rect">
            <a:avLst/>
          </a:prstGeom>
          <a:noFill/>
          <a:ln w="38100">
            <a:solidFill>
              <a:srgbClr val="FF5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A5D6E-8DAC-D74D-A1E8-5BDA595ED536}"/>
              </a:ext>
            </a:extLst>
          </p:cNvPr>
          <p:cNvSpPr txBox="1"/>
          <p:nvPr/>
        </p:nvSpPr>
        <p:spPr>
          <a:xfrm>
            <a:off x="780023" y="1468883"/>
            <a:ext cx="376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KR-</a:t>
            </a:r>
            <a:r>
              <a:rPr lang="en-US" altLang="ko-KR" dirty="0" err="1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FinBert</a:t>
            </a:r>
            <a:r>
              <a:rPr lang="en-US" altLang="ko-KR" dirty="0">
                <a:solidFill>
                  <a:srgbClr val="191454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-SC</a:t>
            </a:r>
            <a:endParaRPr lang="ko-KR" altLang="en-US" dirty="0">
              <a:solidFill>
                <a:srgbClr val="191454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B79D47-8935-4EFF-A466-9BE6878DB366}"/>
              </a:ext>
            </a:extLst>
          </p:cNvPr>
          <p:cNvSpPr txBox="1"/>
          <p:nvPr/>
        </p:nvSpPr>
        <p:spPr>
          <a:xfrm>
            <a:off x="11553825" y="6373253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91454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9/21</a:t>
            </a:r>
            <a:endParaRPr lang="ko-KR" altLang="en-US" sz="1200" dirty="0">
              <a:solidFill>
                <a:srgbClr val="191454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15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875</Words>
  <Application>Microsoft Office PowerPoint</Application>
  <PresentationFormat>와이드스크린</PresentationFormat>
  <Paragraphs>159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Arial Unicode MS</vt:lpstr>
      <vt:lpstr>나눔스퀘어OTF_ac</vt:lpstr>
      <vt:lpstr>나눔스퀘어OTF_ac Bold</vt:lpstr>
      <vt:lpstr>나눔스퀘어OTF_ac ExtraBold</vt:lpstr>
      <vt:lpstr>나눔스퀘어OTF_ac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남도형(2018314010)</dc:creator>
  <cp:lastModifiedBy>남 도형</cp:lastModifiedBy>
  <cp:revision>3</cp:revision>
  <dcterms:created xsi:type="dcterms:W3CDTF">2023-05-22T17:35:24Z</dcterms:created>
  <dcterms:modified xsi:type="dcterms:W3CDTF">2023-06-14T04:30:18Z</dcterms:modified>
</cp:coreProperties>
</file>