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Progress Report 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44: Andrew Soltesz, Mark Sprouse, Raja Petroff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Problems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sensor choice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Kinect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 RealSense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Interesting Features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88500" cy="3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E66170"/>
                </a:solidFill>
              </a:rPr>
              <a:t>void</a:t>
            </a:r>
            <a:r>
              <a:rPr lang="en" sz="800" dirty="0">
                <a:solidFill>
                  <a:srgbClr val="D1D1D1"/>
                </a:solidFill>
              </a:rPr>
              <a:t> CreateMesh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x</a:t>
            </a:r>
            <a:r>
              <a:rPr lang="en" sz="800" dirty="0">
                <a:solidFill>
                  <a:srgbClr val="D2CD86"/>
                </a:solidFill>
              </a:rPr>
              <a:t>,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y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B060B0"/>
                </a:solidFill>
              </a:rPr>
              <a:t>{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vertices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b="1" dirty="0">
                <a:solidFill>
                  <a:srgbClr val="E66170"/>
                </a:solidFill>
              </a:rPr>
              <a:t>new</a:t>
            </a:r>
            <a:r>
              <a:rPr lang="en" sz="800" dirty="0">
                <a:solidFill>
                  <a:srgbClr val="D1D1D1"/>
                </a:solidFill>
              </a:rPr>
              <a:t> Vector3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x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y</a:t>
            </a:r>
            <a:r>
              <a:rPr lang="en" sz="800" dirty="0">
                <a:solidFill>
                  <a:srgbClr val="D2CD86"/>
                </a:solidFill>
              </a:rPr>
              <a:t>]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triangles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b="1" dirty="0">
                <a:solidFill>
                  <a:srgbClr val="E66170"/>
                </a:solidFill>
              </a:rPr>
              <a:t>new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2CD86"/>
                </a:solidFill>
              </a:rPr>
              <a:t>[(</a:t>
            </a:r>
            <a:r>
              <a:rPr lang="en" sz="800" dirty="0">
                <a:solidFill>
                  <a:srgbClr val="D1D1D1"/>
                </a:solidFill>
              </a:rPr>
              <a:t>y </a:t>
            </a:r>
            <a:r>
              <a:rPr lang="en" sz="800" dirty="0">
                <a:solidFill>
                  <a:srgbClr val="D2CD86"/>
                </a:solidFill>
              </a:rPr>
              <a:t>-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dirty="0">
                <a:solidFill>
                  <a:srgbClr val="D1D1D1"/>
                </a:solidFill>
              </a:rPr>
              <a:t>x </a:t>
            </a:r>
            <a:r>
              <a:rPr lang="en" sz="800" dirty="0">
                <a:solidFill>
                  <a:srgbClr val="D2CD86"/>
                </a:solidFill>
              </a:rPr>
              <a:t>-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6</a:t>
            </a:r>
            <a:r>
              <a:rPr lang="en" sz="800" dirty="0">
                <a:solidFill>
                  <a:srgbClr val="D2CD86"/>
                </a:solidFill>
              </a:rPr>
              <a:t>]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</a:t>
            </a:r>
            <a:r>
              <a:rPr lang="en" sz="800" b="1" dirty="0">
                <a:solidFill>
                  <a:srgbClr val="E66170"/>
                </a:solidFill>
              </a:rPr>
              <a:t>for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0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&lt;</a:t>
            </a:r>
            <a:r>
              <a:rPr lang="en" sz="800" dirty="0">
                <a:solidFill>
                  <a:srgbClr val="D1D1D1"/>
                </a:solidFill>
              </a:rPr>
              <a:t> y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D2CD86"/>
                </a:solidFill>
              </a:rPr>
              <a:t>++)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B060B0"/>
                </a:solidFill>
              </a:rPr>
              <a:t>{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</a:t>
            </a:r>
            <a:r>
              <a:rPr lang="en" sz="800" b="1" dirty="0">
                <a:solidFill>
                  <a:srgbClr val="E66170"/>
                </a:solidFill>
              </a:rPr>
              <a:t>for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0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&lt;</a:t>
            </a:r>
            <a:r>
              <a:rPr lang="en" sz="800" dirty="0">
                <a:solidFill>
                  <a:srgbClr val="D1D1D1"/>
                </a:solidFill>
              </a:rPr>
              <a:t> x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j</a:t>
            </a:r>
            <a:r>
              <a:rPr lang="en" sz="800" dirty="0">
                <a:solidFill>
                  <a:srgbClr val="D2CD86"/>
                </a:solidFill>
              </a:rPr>
              <a:t>++)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B060B0"/>
                </a:solidFill>
              </a:rPr>
              <a:t>{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    vertices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j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x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D2CD86"/>
                </a:solidFill>
              </a:rPr>
              <a:t>]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b="1" dirty="0">
                <a:solidFill>
                  <a:srgbClr val="E66170"/>
                </a:solidFill>
              </a:rPr>
              <a:t>new</a:t>
            </a:r>
            <a:r>
              <a:rPr lang="en" sz="800" dirty="0">
                <a:solidFill>
                  <a:srgbClr val="D1D1D1"/>
                </a:solidFill>
              </a:rPr>
              <a:t> Vector3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dirty="0">
                <a:solidFill>
                  <a:srgbClr val="D1D1D1"/>
                </a:solidFill>
              </a:rPr>
              <a:t>j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spacing</a:t>
            </a:r>
            <a:r>
              <a:rPr lang="en" sz="800" dirty="0">
                <a:solidFill>
                  <a:srgbClr val="D2CD86"/>
                </a:solidFill>
              </a:rPr>
              <a:t>,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0</a:t>
            </a:r>
            <a:r>
              <a:rPr lang="en" sz="800" dirty="0">
                <a:solidFill>
                  <a:srgbClr val="D2CD86"/>
                </a:solidFill>
              </a:rPr>
              <a:t>,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spacing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</a:t>
            </a:r>
            <a:r>
              <a:rPr lang="en" sz="800" dirty="0">
                <a:solidFill>
                  <a:srgbClr val="B060B0"/>
                </a:solidFill>
              </a:rPr>
              <a:t>}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</a:t>
            </a:r>
            <a:r>
              <a:rPr lang="en" sz="800" dirty="0">
                <a:solidFill>
                  <a:srgbClr val="B060B0"/>
                </a:solidFill>
              </a:rPr>
              <a:t>}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idx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0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</a:t>
            </a:r>
            <a:r>
              <a:rPr lang="en" sz="800" b="1" dirty="0">
                <a:solidFill>
                  <a:srgbClr val="E66170"/>
                </a:solidFill>
              </a:rPr>
              <a:t>for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0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&lt;</a:t>
            </a:r>
            <a:r>
              <a:rPr lang="en" sz="800" dirty="0">
                <a:solidFill>
                  <a:srgbClr val="D1D1D1"/>
                </a:solidFill>
              </a:rPr>
              <a:t> y </a:t>
            </a:r>
            <a:r>
              <a:rPr lang="en" sz="800" dirty="0">
                <a:solidFill>
                  <a:srgbClr val="D2CD86"/>
                </a:solidFill>
              </a:rPr>
              <a:t>-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D2CD86"/>
                </a:solidFill>
              </a:rPr>
              <a:t>++)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B060B0"/>
                </a:solidFill>
              </a:rPr>
              <a:t>{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</a:t>
            </a:r>
            <a:r>
              <a:rPr lang="en" sz="800" b="1" dirty="0">
                <a:solidFill>
                  <a:srgbClr val="E66170"/>
                </a:solidFill>
              </a:rPr>
              <a:t>for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0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&lt;</a:t>
            </a:r>
            <a:r>
              <a:rPr lang="en" sz="800" dirty="0">
                <a:solidFill>
                  <a:srgbClr val="D1D1D1"/>
                </a:solidFill>
              </a:rPr>
              <a:t> x </a:t>
            </a:r>
            <a:r>
              <a:rPr lang="en" sz="800" dirty="0">
                <a:solidFill>
                  <a:srgbClr val="D2CD86"/>
                </a:solidFill>
              </a:rPr>
              <a:t>-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j</a:t>
            </a:r>
            <a:r>
              <a:rPr lang="en" sz="800" dirty="0">
                <a:solidFill>
                  <a:srgbClr val="D2CD86"/>
                </a:solidFill>
              </a:rPr>
              <a:t>++)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B060B0"/>
                </a:solidFill>
              </a:rPr>
              <a:t>{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    triangles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idx</a:t>
            </a:r>
            <a:r>
              <a:rPr lang="en" sz="800" dirty="0">
                <a:solidFill>
                  <a:srgbClr val="D2CD86"/>
                </a:solidFill>
              </a:rPr>
              <a:t>++]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x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	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    triangles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idx</a:t>
            </a:r>
            <a:r>
              <a:rPr lang="en" sz="800" dirty="0">
                <a:solidFill>
                  <a:srgbClr val="D2CD86"/>
                </a:solidFill>
              </a:rPr>
              <a:t>++]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x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		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    triangles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idx</a:t>
            </a:r>
            <a:r>
              <a:rPr lang="en" sz="800" dirty="0">
                <a:solidFill>
                  <a:srgbClr val="D2CD86"/>
                </a:solidFill>
              </a:rPr>
              <a:t>++]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x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	 		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    triangles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idx</a:t>
            </a:r>
            <a:r>
              <a:rPr lang="en" sz="800" dirty="0">
                <a:solidFill>
                  <a:srgbClr val="D2CD86"/>
                </a:solidFill>
              </a:rPr>
              <a:t>++]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x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		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    triangles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idx</a:t>
            </a:r>
            <a:r>
              <a:rPr lang="en" sz="800" dirty="0">
                <a:solidFill>
                  <a:srgbClr val="D2CD86"/>
                </a:solidFill>
              </a:rPr>
              <a:t>++]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x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	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    triangles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idx</a:t>
            </a:r>
            <a:r>
              <a:rPr lang="en" sz="800" dirty="0">
                <a:solidFill>
                  <a:srgbClr val="D2CD86"/>
                </a:solidFill>
              </a:rPr>
              <a:t>++]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1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x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	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</a:t>
            </a:r>
            <a:r>
              <a:rPr lang="en" sz="800" dirty="0">
                <a:solidFill>
                  <a:srgbClr val="B060B0"/>
                </a:solidFill>
              </a:rPr>
              <a:t>}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</a:t>
            </a:r>
            <a:r>
              <a:rPr lang="en" sz="800" dirty="0">
                <a:solidFill>
                  <a:srgbClr val="B060B0"/>
                </a:solidFill>
              </a:rPr>
              <a:t>}</a:t>
            </a:r>
            <a:br>
              <a:rPr lang="en" sz="800" dirty="0">
                <a:solidFill>
                  <a:srgbClr val="D1D1D1"/>
                </a:solidFill>
              </a:rPr>
            </a:b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mesh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vertices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vertices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mesh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triangles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triangles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mesh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RecalculateNormals</a:t>
            </a:r>
            <a:r>
              <a:rPr lang="en" sz="800" dirty="0">
                <a:solidFill>
                  <a:srgbClr val="D2CD86"/>
                </a:solidFill>
              </a:rPr>
              <a:t>()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B060B0"/>
                </a:solidFill>
              </a:rPr>
              <a:t>}</a:t>
            </a:r>
            <a:endParaRPr sz="800" dirty="0">
              <a:solidFill>
                <a:srgbClr val="B060B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 dirty="0"/>
          </a:p>
        </p:txBody>
      </p:sp>
      <p:sp>
        <p:nvSpPr>
          <p:cNvPr id="121" name="Shape 121"/>
          <p:cNvSpPr txBox="1"/>
          <p:nvPr/>
        </p:nvSpPr>
        <p:spPr>
          <a:xfrm>
            <a:off x="4487675" y="1152475"/>
            <a:ext cx="4344600" cy="3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E66170"/>
                </a:solidFill>
              </a:rPr>
              <a:t>void</a:t>
            </a:r>
            <a:r>
              <a:rPr lang="en" sz="800" dirty="0">
                <a:solidFill>
                  <a:srgbClr val="D1D1D1"/>
                </a:solidFill>
              </a:rPr>
              <a:t> UpdateMesh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ushort</a:t>
            </a:r>
            <a:r>
              <a:rPr lang="en" sz="800" dirty="0">
                <a:solidFill>
                  <a:srgbClr val="D2CD86"/>
                </a:solidFill>
              </a:rPr>
              <a:t>[]</a:t>
            </a:r>
            <a:r>
              <a:rPr lang="en" sz="800" dirty="0">
                <a:solidFill>
                  <a:srgbClr val="D1D1D1"/>
                </a:solidFill>
              </a:rPr>
              <a:t> heightData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B060B0"/>
                </a:solidFill>
              </a:rPr>
              <a:t>{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</a:t>
            </a:r>
            <a:r>
              <a:rPr lang="en" sz="800" b="1" dirty="0">
                <a:solidFill>
                  <a:srgbClr val="E66170"/>
                </a:solidFill>
              </a:rPr>
              <a:t>var</a:t>
            </a:r>
            <a:r>
              <a:rPr lang="en" sz="800" dirty="0">
                <a:solidFill>
                  <a:srgbClr val="D1D1D1"/>
                </a:solidFill>
              </a:rPr>
              <a:t> frameDesc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sensor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DepthFrameSource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FrameDescription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</a:t>
            </a:r>
            <a:r>
              <a:rPr lang="en" sz="800" b="1" dirty="0">
                <a:solidFill>
                  <a:srgbClr val="E66170"/>
                </a:solidFill>
              </a:rPr>
              <a:t>for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0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&lt;</a:t>
            </a:r>
            <a:r>
              <a:rPr lang="en" sz="800" dirty="0">
                <a:solidFill>
                  <a:srgbClr val="D1D1D1"/>
                </a:solidFill>
              </a:rPr>
              <a:t> frameDesc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Height</a:t>
            </a:r>
            <a:r>
              <a:rPr lang="en" sz="800" dirty="0">
                <a:solidFill>
                  <a:srgbClr val="D2CD86"/>
                </a:solidFill>
              </a:rPr>
              <a:t>/</a:t>
            </a:r>
            <a:r>
              <a:rPr lang="en" sz="800" dirty="0">
                <a:solidFill>
                  <a:srgbClr val="D1D1D1"/>
                </a:solidFill>
              </a:rPr>
              <a:t>downsampleSize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D2CD86"/>
                </a:solidFill>
              </a:rPr>
              <a:t>++)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B060B0"/>
                </a:solidFill>
              </a:rPr>
              <a:t>{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D1D1D1"/>
                </a:solidFill>
              </a:rPr>
              <a:t>        </a:t>
            </a:r>
            <a:r>
              <a:rPr lang="en" sz="800" b="1" dirty="0">
                <a:solidFill>
                  <a:srgbClr val="E66170"/>
                </a:solidFill>
              </a:rPr>
              <a:t>for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int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008C00"/>
                </a:solidFill>
              </a:rPr>
              <a:t>0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j </a:t>
            </a:r>
            <a:r>
              <a:rPr lang="en" sz="800" dirty="0">
                <a:solidFill>
                  <a:srgbClr val="D2CD86"/>
                </a:solidFill>
              </a:rPr>
              <a:t>&lt;</a:t>
            </a:r>
            <a:r>
              <a:rPr lang="en" sz="800" dirty="0">
                <a:solidFill>
                  <a:srgbClr val="D1D1D1"/>
                </a:solidFill>
              </a:rPr>
              <a:t> frameDesc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Width</a:t>
            </a:r>
            <a:r>
              <a:rPr lang="en" sz="800" dirty="0">
                <a:solidFill>
                  <a:srgbClr val="D2CD86"/>
                </a:solidFill>
              </a:rPr>
              <a:t>/</a:t>
            </a:r>
            <a:r>
              <a:rPr lang="en" sz="800" dirty="0">
                <a:solidFill>
                  <a:srgbClr val="D1D1D1"/>
                </a:solidFill>
              </a:rPr>
              <a:t>downsampleSize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j</a:t>
            </a:r>
            <a:r>
              <a:rPr lang="en" sz="800" dirty="0">
                <a:solidFill>
                  <a:srgbClr val="D2CD86"/>
                </a:solidFill>
              </a:rPr>
              <a:t>++)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B060B0"/>
                </a:solidFill>
              </a:rPr>
              <a:t>{</a:t>
            </a:r>
            <a:br>
              <a:rPr lang="en" sz="800">
                <a:solidFill>
                  <a:srgbClr val="D1D1D1"/>
                </a:solidFill>
              </a:rPr>
            </a:br>
            <a:r>
              <a:rPr lang="en" sz="800">
                <a:solidFill>
                  <a:srgbClr val="D1D1D1"/>
                </a:solidFill>
              </a:rPr>
              <a:t>            </a:t>
            </a:r>
            <a:r>
              <a:rPr lang="en" sz="800" b="1">
                <a:solidFill>
                  <a:srgbClr val="E66170"/>
                </a:solidFill>
              </a:rPr>
              <a:t>ushort</a:t>
            </a:r>
            <a:r>
              <a:rPr lang="en" sz="80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1D1D1"/>
                </a:solidFill>
              </a:rPr>
              <a:t>y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heightData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j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downsampleSize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frameDesc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Width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downsampleSize</a:t>
            </a:r>
            <a:r>
              <a:rPr lang="en" sz="800" dirty="0">
                <a:solidFill>
                  <a:srgbClr val="D2CD86"/>
                </a:solidFill>
              </a:rPr>
              <a:t>]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	</a:t>
            </a:r>
            <a:br>
              <a:rPr lang="en" sz="800">
                <a:solidFill>
                  <a:srgbClr val="D1D1D1"/>
                </a:solidFill>
              </a:rPr>
            </a:br>
            <a:r>
              <a:rPr lang="en" sz="800">
                <a:solidFill>
                  <a:srgbClr val="D1D1D1"/>
                </a:solidFill>
              </a:rPr>
              <a:t>            </a:t>
            </a:r>
            <a:r>
              <a:rPr lang="en" sz="800" b="1">
                <a:solidFill>
                  <a:srgbClr val="E66170"/>
                </a:solidFill>
              </a:rPr>
              <a:t>float</a:t>
            </a:r>
            <a:r>
              <a:rPr lang="en" sz="80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1D1D1"/>
                </a:solidFill>
              </a:rPr>
              <a:t>yNorm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b="1" dirty="0">
                <a:solidFill>
                  <a:srgbClr val="E66170"/>
                </a:solidFill>
              </a:rPr>
              <a:t>float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D1D1D1"/>
                </a:solidFill>
              </a:rPr>
              <a:t>y </a:t>
            </a:r>
            <a:r>
              <a:rPr lang="en" sz="800" dirty="0">
                <a:solidFill>
                  <a:srgbClr val="D2CD86"/>
                </a:solidFill>
              </a:rPr>
              <a:t>/</a:t>
            </a:r>
            <a:r>
              <a:rPr lang="en" sz="800" dirty="0">
                <a:solidFill>
                  <a:srgbClr val="D1D1D1"/>
                </a:solidFill>
              </a:rPr>
              <a:t> maxDist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r>
              <a:rPr lang="en" sz="800" dirty="0">
                <a:solidFill>
                  <a:srgbClr val="D1D1D1"/>
                </a:solidFill>
              </a:rPr>
              <a:t> 									</a:t>
            </a:r>
            <a:br>
              <a:rPr lang="en" sz="800">
                <a:solidFill>
                  <a:srgbClr val="D1D1D1"/>
                </a:solidFill>
              </a:rPr>
            </a:br>
            <a:r>
              <a:rPr lang="en" sz="800">
                <a:solidFill>
                  <a:srgbClr val="D1D1D1"/>
                </a:solidFill>
              </a:rPr>
              <a:t>            vertices </a:t>
            </a:r>
            <a:r>
              <a:rPr lang="en" sz="800" dirty="0">
                <a:solidFill>
                  <a:srgbClr val="D2CD86"/>
                </a:solidFill>
              </a:rPr>
              <a:t>[</a:t>
            </a:r>
            <a:r>
              <a:rPr lang="en" sz="800" dirty="0">
                <a:solidFill>
                  <a:srgbClr val="D1D1D1"/>
                </a:solidFill>
              </a:rPr>
              <a:t>j </a:t>
            </a:r>
            <a:r>
              <a:rPr lang="en" sz="800" dirty="0">
                <a:solidFill>
                  <a:srgbClr val="D2CD86"/>
                </a:solidFill>
              </a:rPr>
              <a:t>+</a:t>
            </a:r>
            <a:r>
              <a:rPr lang="en" sz="800" dirty="0">
                <a:solidFill>
                  <a:srgbClr val="D1D1D1"/>
                </a:solidFill>
              </a:rPr>
              <a:t> frameDesc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Width</a:t>
            </a:r>
            <a:r>
              <a:rPr lang="en" sz="800" dirty="0">
                <a:solidFill>
                  <a:srgbClr val="D2CD86"/>
                </a:solidFill>
              </a:rPr>
              <a:t>/</a:t>
            </a:r>
            <a:r>
              <a:rPr lang="en" sz="800" dirty="0">
                <a:solidFill>
                  <a:srgbClr val="D1D1D1"/>
                </a:solidFill>
              </a:rPr>
              <a:t>downsampleSize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i</a:t>
            </a:r>
            <a:r>
              <a:rPr lang="en" sz="800" dirty="0">
                <a:solidFill>
                  <a:srgbClr val="D2CD86"/>
                </a:solidFill>
              </a:rPr>
              <a:t>]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</a:t>
            </a:r>
            <a:r>
              <a:rPr lang="en" sz="800" b="1" dirty="0">
                <a:solidFill>
                  <a:srgbClr val="E66170"/>
                </a:solidFill>
              </a:rPr>
              <a:t>new</a:t>
            </a:r>
            <a:r>
              <a:rPr lang="en" sz="800" dirty="0">
                <a:solidFill>
                  <a:srgbClr val="D1D1D1"/>
                </a:solidFill>
              </a:rPr>
              <a:t> Vector3 </a:t>
            </a:r>
            <a:r>
              <a:rPr lang="en" sz="800" dirty="0">
                <a:solidFill>
                  <a:srgbClr val="D2CD86"/>
                </a:solidFill>
              </a:rPr>
              <a:t>(</a:t>
            </a:r>
            <a:r>
              <a:rPr lang="en" sz="800" dirty="0">
                <a:solidFill>
                  <a:srgbClr val="D1D1D1"/>
                </a:solidFill>
              </a:rPr>
              <a:t>j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spacing</a:t>
            </a:r>
            <a:r>
              <a:rPr lang="en" sz="800" dirty="0">
                <a:solidFill>
                  <a:srgbClr val="D2CD86"/>
                </a:solidFill>
              </a:rPr>
              <a:t>,</a:t>
            </a:r>
            <a:r>
              <a:rPr lang="en" sz="800" dirty="0">
                <a:solidFill>
                  <a:srgbClr val="D1D1D1"/>
                </a:solidFill>
              </a:rPr>
              <a:t> yNorm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magnitude</a:t>
            </a:r>
            <a:r>
              <a:rPr lang="en" sz="800" dirty="0">
                <a:solidFill>
                  <a:srgbClr val="D2CD86"/>
                </a:solidFill>
              </a:rPr>
              <a:t>,</a:t>
            </a:r>
            <a:r>
              <a:rPr lang="en" sz="800" dirty="0">
                <a:solidFill>
                  <a:srgbClr val="D1D1D1"/>
                </a:solidFill>
              </a:rPr>
              <a:t> i </a:t>
            </a:r>
            <a:r>
              <a:rPr lang="en" sz="800" dirty="0">
                <a:solidFill>
                  <a:srgbClr val="D2CD86"/>
                </a:solidFill>
              </a:rPr>
              <a:t>*</a:t>
            </a:r>
            <a:r>
              <a:rPr lang="en" sz="800" dirty="0">
                <a:solidFill>
                  <a:srgbClr val="D1D1D1"/>
                </a:solidFill>
              </a:rPr>
              <a:t> spacing</a:t>
            </a:r>
            <a:r>
              <a:rPr lang="en" sz="800" dirty="0">
                <a:solidFill>
                  <a:srgbClr val="D2CD86"/>
                </a:solidFill>
              </a:rPr>
              <a:t>)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>
                <a:solidFill>
                  <a:srgbClr val="D1D1D1"/>
                </a:solidFill>
              </a:rPr>
            </a:br>
            <a:r>
              <a:rPr lang="en" sz="800">
                <a:solidFill>
                  <a:srgbClr val="D1D1D1"/>
                </a:solidFill>
              </a:rPr>
              <a:t>        </a:t>
            </a:r>
            <a:r>
              <a:rPr lang="en" sz="800">
                <a:solidFill>
                  <a:srgbClr val="B060B0"/>
                </a:solidFill>
              </a:rPr>
              <a:t>}</a:t>
            </a:r>
            <a:br>
              <a:rPr lang="en" sz="800">
                <a:solidFill>
                  <a:srgbClr val="D1D1D1"/>
                </a:solidFill>
              </a:rPr>
            </a:br>
            <a:r>
              <a:rPr lang="en" sz="800">
                <a:solidFill>
                  <a:srgbClr val="D1D1D1"/>
                </a:solidFill>
              </a:rPr>
              <a:t>    </a:t>
            </a:r>
            <a:r>
              <a:rPr lang="en" sz="800">
                <a:solidFill>
                  <a:srgbClr val="B060B0"/>
                </a:solidFill>
              </a:rPr>
              <a:t>}</a:t>
            </a:r>
            <a:br>
              <a:rPr lang="en" sz="800" dirty="0">
                <a:solidFill>
                  <a:srgbClr val="D1D1D1"/>
                </a:solidFill>
              </a:rPr>
            </a:br>
            <a:br>
              <a:rPr lang="en" sz="800">
                <a:solidFill>
                  <a:srgbClr val="D1D1D1"/>
                </a:solidFill>
              </a:rPr>
            </a:br>
            <a:r>
              <a:rPr lang="en" sz="800">
                <a:solidFill>
                  <a:srgbClr val="D1D1D1"/>
                </a:solidFill>
              </a:rPr>
              <a:t>    mesh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vertices </a:t>
            </a:r>
            <a:r>
              <a:rPr lang="en" sz="800" dirty="0">
                <a:solidFill>
                  <a:srgbClr val="D2CD86"/>
                </a:solidFill>
              </a:rPr>
              <a:t>=</a:t>
            </a:r>
            <a:r>
              <a:rPr lang="en" sz="800" dirty="0">
                <a:solidFill>
                  <a:srgbClr val="D1D1D1"/>
                </a:solidFill>
              </a:rPr>
              <a:t> vertices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>
                <a:solidFill>
                  <a:srgbClr val="D1D1D1"/>
                </a:solidFill>
              </a:rPr>
            </a:br>
            <a:r>
              <a:rPr lang="en" sz="800">
                <a:solidFill>
                  <a:srgbClr val="D1D1D1"/>
                </a:solidFill>
              </a:rPr>
              <a:t>    mesh</a:t>
            </a:r>
            <a:r>
              <a:rPr lang="en" sz="800" dirty="0">
                <a:solidFill>
                  <a:srgbClr val="D2CD86"/>
                </a:solidFill>
              </a:rPr>
              <a:t>.</a:t>
            </a:r>
            <a:r>
              <a:rPr lang="en" sz="800" dirty="0">
                <a:solidFill>
                  <a:srgbClr val="D1D1D1"/>
                </a:solidFill>
              </a:rPr>
              <a:t>RecalculateNormals</a:t>
            </a:r>
            <a:r>
              <a:rPr lang="en" sz="800" dirty="0">
                <a:solidFill>
                  <a:srgbClr val="D2CD86"/>
                </a:solidFill>
              </a:rPr>
              <a:t>()</a:t>
            </a:r>
            <a:r>
              <a:rPr lang="en" sz="800" dirty="0">
                <a:solidFill>
                  <a:srgbClr val="B060B0"/>
                </a:solidFill>
              </a:rPr>
              <a:t>;</a:t>
            </a:r>
            <a:br>
              <a:rPr lang="en" sz="800" dirty="0">
                <a:solidFill>
                  <a:srgbClr val="D1D1D1"/>
                </a:solidFill>
              </a:rPr>
            </a:br>
            <a:r>
              <a:rPr lang="en" sz="800" dirty="0">
                <a:solidFill>
                  <a:srgbClr val="B060B0"/>
                </a:solidFill>
              </a:rPr>
              <a:t>}</a:t>
            </a:r>
            <a:endParaRPr sz="800" dirty="0">
              <a:solidFill>
                <a:srgbClr val="B060B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Sprouse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311700" y="2847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Position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 for a basic AR Sandbox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Takes input from the depth sensor and displays the depth with varying colors</a:t>
            </a:r>
            <a:endParaRPr sz="18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User-Interface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Complete, reacts to mouse clicks and keyboard inputs</a:t>
            </a:r>
            <a:endParaRPr sz="18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 changing infrastructure</a:t>
            </a:r>
            <a:endParaRPr sz="24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Buttons can be clicked which change the background state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Problems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Depth Sensor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Wanted to try alternate sensor (Intel RealSense)</a:t>
            </a:r>
            <a:endParaRPr sz="18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Projector</a:t>
            </a:r>
            <a:endParaRPr sz="24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Chosen Projector had improper throw ratio</a:t>
            </a:r>
            <a:endParaRPr sz="18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Version Control</a:t>
            </a:r>
            <a:endParaRPr sz="2400"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Unity had a lot of trouble with git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Tasks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Tasks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Calibration Mode Adjustments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Design Mode Bezier Curve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Cut &amp; Fill Calculations and Display</a:t>
            </a:r>
            <a:endParaRPr sz="30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Alpha Level Functionality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2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Augmented Reality Sandbox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better collaboration and planning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Teach students cut and fill concepts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AR Sandbox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Manipulate terrain via sand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Road editing feature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cut and fill of road automatically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431925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345400" y="4289425"/>
            <a:ext cx="37872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ADADAD"/>
                </a:solidFill>
              </a:rPr>
              <a:t>UC Davis AR Sandbox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 Petroff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Position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Depth Visualization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Visualize the depth of sand in the sandbox.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map: blue for low altitude, red for high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Complete, may implement contour lines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 and Fill Visualization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out level roadway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used to visualize cut or fill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finished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mode of software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Complete, may redesign to look nicer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143500" y="870250"/>
            <a:ext cx="3688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void Update()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{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if (Input.GetKeyDown(KeyCode.Escape) &amp;&amp; !isPaused)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Pause();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else if (Input.GetKeyDown(KeyCode.Escape) &amp;&amp; isPaused)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UnPause();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}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public void CutAndFill()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{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//Debug.Log("Cut and Fill Mode Clicked");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ModeManager.dMode = DisplayMode.CutFill;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if (CutAndFillPanel.gameObject.activeSelf)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CutAndFillPanel.gameObject.SetActive(false);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else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        CutAndFillPanel.gameObject.SetActive(true);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}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5094300" y="3765850"/>
            <a:ext cx="37872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ADADAD"/>
                </a:solidFill>
              </a:rPr>
              <a:t>The UI Manager controls the main menu and cut and fill panel.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Encountered Problems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Visualization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Started on contour lines, but difficult to apply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 and Fill Visualization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needs to be implemented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slowed down by bottlenecks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Almost no problems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wants it to look nice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Features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Interface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mode of software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Calibration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Pause (Show Main Menu)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Unpause (Hide Main Menu)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Restart (Reload Scene)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Quit (Close Application)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143500" y="870250"/>
            <a:ext cx="3688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public void Calibrate()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   Debug.Log("Calibrate Mode Clicked");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   ModeManager.dMode = DisplayMode.Calibrate;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public void Pause()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   isPaused = true;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   UIPanel.gameObject.SetActive(true); </a:t>
            </a:r>
            <a:endParaRPr sz="10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}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public void UnPause()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{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   isPaused = false;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    UIPanel.gameObject.SetActive(false); //turn off pause menu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}</a:t>
            </a:r>
            <a:br>
              <a:rPr lang="en" sz="1000">
                <a:solidFill>
                  <a:srgbClr val="FFFFFF"/>
                </a:solidFill>
              </a:rPr>
            </a:br>
            <a:endParaRPr sz="1000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094300" y="3765850"/>
            <a:ext cx="37872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ADADAD"/>
                </a:solidFill>
              </a:rPr>
              <a:t>The UI Manager controls the main menu and cut and fill panel.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Soltesz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Position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Terrain generation implemented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Triangle mesh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in near real time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sensor integrated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Quarter resolution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implemented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Unity UI system</a:t>
            </a:r>
            <a:endParaRPr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Capstone Progress Report </vt:lpstr>
      <vt:lpstr>Project Recap</vt:lpstr>
      <vt:lpstr>Project Recap</vt:lpstr>
      <vt:lpstr>Raja Petroff</vt:lpstr>
      <vt:lpstr>Current Position</vt:lpstr>
      <vt:lpstr>Encountered Problems</vt:lpstr>
      <vt:lpstr>Interesting Features</vt:lpstr>
      <vt:lpstr>Andrew Soltesz</vt:lpstr>
      <vt:lpstr>Current Position</vt:lpstr>
      <vt:lpstr>Encountered Problems</vt:lpstr>
      <vt:lpstr>Interesting Features</vt:lpstr>
      <vt:lpstr>Mark Sprouse</vt:lpstr>
      <vt:lpstr>Current Position</vt:lpstr>
      <vt:lpstr>Encountered Problems</vt:lpstr>
      <vt:lpstr>Future Tasks</vt:lpstr>
      <vt:lpstr>Future Tasks</vt:lpstr>
      <vt:lpstr>Demonstration of Alpha Level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Progress Report </dc:title>
  <cp:lastModifiedBy>Raja Petroff</cp:lastModifiedBy>
  <cp:revision>1</cp:revision>
  <dcterms:modified xsi:type="dcterms:W3CDTF">2018-02-17T05:00:55Z</dcterms:modified>
</cp:coreProperties>
</file>