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275" r:id="rId5"/>
    <p:sldId id="257" r:id="rId6"/>
    <p:sldId id="261" r:id="rId7"/>
    <p:sldId id="270" r:id="rId8"/>
    <p:sldId id="278" r:id="rId9"/>
    <p:sldId id="279" r:id="rId10"/>
    <p:sldId id="280" r:id="rId11"/>
    <p:sldId id="282" r:id="rId12"/>
    <p:sldId id="283" r:id="rId13"/>
    <p:sldId id="284" r:id="rId14"/>
    <p:sldId id="286" r:id="rId15"/>
    <p:sldId id="285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2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12/28/2024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12/28/2024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12/28/2024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12/28/2024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12/28/2024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12/28/2024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12/28/2024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4" r:id="rId3"/>
    <p:sldLayoutId id="2147483683" r:id="rId4"/>
    <p:sldLayoutId id="2147483679" r:id="rId5"/>
    <p:sldLayoutId id="2147483680" r:id="rId6"/>
    <p:sldLayoutId id="2147483681" r:id="rId7"/>
    <p:sldLayoutId id="2147483682" r:id="rId8"/>
    <p:sldLayoutId id="214748367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C6FF8-739A-3D14-2212-71285CA4A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30172-59F1-D22F-6508-96A16AF4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E5CCDD-88C2-D134-A9DC-B620DA4F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vi-VN" dirty="0">
                <a:latin typeface="Lato"/>
                <a:ea typeface="Lato"/>
                <a:cs typeface="Lato"/>
              </a:rPr>
              <a:t>Association</a:t>
            </a:r>
            <a:endParaRPr lang="vi-VN" sz="1600" dirty="0">
              <a:solidFill>
                <a:srgbClr val="000000"/>
              </a:solidFill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0ED7733-BCEC-FB20-A06C-3A939E29C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125332"/>
            <a:ext cx="7539624" cy="1109869"/>
          </a:xfrm>
        </p:spPr>
        <p:txBody>
          <a:bodyPr lIns="91440" tIns="45720" rIns="91440" bIns="45720" anchor="t"/>
          <a:lstStyle/>
          <a:p>
            <a:r>
              <a:rPr lang="vi-VN" sz="2000" b="1" dirty="0">
                <a:latin typeface="Lato"/>
                <a:ea typeface="Lato"/>
                <a:cs typeface="Lato"/>
              </a:rPr>
              <a:t>Khái niệm</a:t>
            </a:r>
            <a:r>
              <a:rPr lang="en-US" sz="2000" b="1" dirty="0">
                <a:latin typeface="Lato"/>
                <a:ea typeface="Lato"/>
                <a:cs typeface="Lato"/>
              </a:rPr>
              <a:t>:</a:t>
            </a:r>
          </a:p>
          <a:p>
            <a:pPr>
              <a:buFontTx/>
              <a:buChar char="-"/>
            </a:pPr>
            <a:r>
              <a:rPr lang="vi-VN" sz="1600" dirty="0">
                <a:latin typeface="Lato"/>
                <a:ea typeface="Lato"/>
                <a:cs typeface="Lato"/>
              </a:rPr>
              <a:t>Mối quan hệ đơn giản giữa các lớp, trong đó một lớp biết về lớp khác. </a:t>
            </a:r>
            <a:endParaRPr lang="en-US" sz="1600" dirty="0">
              <a:latin typeface="Lato"/>
              <a:ea typeface="Lato"/>
              <a:cs typeface="Lato"/>
            </a:endParaRPr>
          </a:p>
          <a:p>
            <a:pPr>
              <a:buFontTx/>
              <a:buChar char="-"/>
            </a:pPr>
            <a:r>
              <a:rPr lang="vi-VN" sz="1600" dirty="0">
                <a:latin typeface="Lato"/>
                <a:ea typeface="Lato"/>
                <a:cs typeface="Lato"/>
              </a:rPr>
              <a:t>Không có sự phụ thuộc về vòng đời.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E0976-EE27-08A8-4380-AAD4B23A025E}"/>
              </a:ext>
            </a:extLst>
          </p:cNvPr>
          <p:cNvSpPr txBox="1"/>
          <p:nvPr/>
        </p:nvSpPr>
        <p:spPr>
          <a:xfrm>
            <a:off x="0" y="2235201"/>
            <a:ext cx="7975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vi-VN" dirty="0"/>
              <a:t>Quan hệ giữa Controller và MainObject: </a:t>
            </a:r>
            <a:endParaRPr lang="en-US" dirty="0"/>
          </a:p>
          <a:p>
            <a:r>
              <a:rPr lang="vi-VN" dirty="0"/>
              <a:t>Controller sử dụng đối tượng Cube và Cylinder nhưng không sở hữu chúng.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51D915-B93E-F75E-7A83-8C9605D6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426" b="2832"/>
          <a:stretch/>
        </p:blipFill>
        <p:spPr>
          <a:xfrm>
            <a:off x="2300944" y="3242195"/>
            <a:ext cx="3801533" cy="3090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75A7CC-9374-B0D0-3C26-476C3487C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2" t="23800" r="11024" b="31764"/>
          <a:stretch/>
        </p:blipFill>
        <p:spPr>
          <a:xfrm>
            <a:off x="2379132" y="4131245"/>
            <a:ext cx="3657601" cy="146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1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81835-0DB9-273B-A2D7-8A736F19D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2A2121-D33B-4BC5-8F2B-5E2D9E7F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EB26B9-3E08-ED17-D9AD-6217120D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Lato"/>
                <a:ea typeface="Lato"/>
                <a:cs typeface="Lato"/>
              </a:rPr>
              <a:t>Aggregation</a:t>
            </a:r>
            <a:br>
              <a:rPr lang="en-US" dirty="0">
                <a:latin typeface="Lato"/>
                <a:ea typeface="Lato"/>
                <a:cs typeface="Lato"/>
              </a:rPr>
            </a:br>
            <a:endParaRPr lang="vi-VN" sz="1600" dirty="0">
              <a:solidFill>
                <a:srgbClr val="000000"/>
              </a:solidFill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D4529B1-1670-A5E1-EE3D-B9CCAAE11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" y="1125332"/>
            <a:ext cx="7704668" cy="1711001"/>
          </a:xfrm>
        </p:spPr>
        <p:txBody>
          <a:bodyPr lIns="91440" tIns="45720" rIns="91440" bIns="45720" anchor="t"/>
          <a:lstStyle/>
          <a:p>
            <a:r>
              <a:rPr lang="vi-VN" sz="2000" b="1" dirty="0">
                <a:latin typeface="Lato"/>
                <a:ea typeface="Lato"/>
                <a:cs typeface="Lato"/>
              </a:rPr>
              <a:t>Khái niệm</a:t>
            </a:r>
            <a:r>
              <a:rPr lang="en-US" sz="2000" b="1" dirty="0">
                <a:latin typeface="Lato"/>
                <a:ea typeface="Lato"/>
                <a:cs typeface="Lato"/>
              </a:rPr>
              <a:t>:</a:t>
            </a:r>
          </a:p>
          <a:p>
            <a:pPr marL="0" indent="0">
              <a:buNone/>
            </a:pPr>
            <a:r>
              <a:rPr lang="vi-VN" sz="1600" dirty="0"/>
              <a:t>Aggregation là một loại quan hệ "Has-a" (có-một) giữa hai lớp, trong đó: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- </a:t>
            </a:r>
            <a:r>
              <a:rPr lang="vi-VN" sz="1600" dirty="0"/>
              <a:t>Một lớp chứa (contain) lớp khác.</a:t>
            </a:r>
          </a:p>
          <a:p>
            <a:pPr marL="0" indent="0">
              <a:buNone/>
            </a:pPr>
            <a:r>
              <a:rPr lang="en-US" sz="1600" dirty="0"/>
              <a:t>- </a:t>
            </a:r>
            <a:r>
              <a:rPr lang="vi-VN" sz="1600" dirty="0"/>
              <a:t>Lớp chứa và lớp được chứa có thể tồn tại độc lập.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AAE39-90B8-B162-4182-8D65A0CD63A1}"/>
              </a:ext>
            </a:extLst>
          </p:cNvPr>
          <p:cNvSpPr txBox="1"/>
          <p:nvPr/>
        </p:nvSpPr>
        <p:spPr>
          <a:xfrm>
            <a:off x="0" y="2967335"/>
            <a:ext cx="89247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Ví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</a:p>
          <a:p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vi-VN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Trong file Controller.java, lớp Controller chứa các đối tượng Cube, Cylinder từ package mainObject.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61405-85C0-4113-410F-901D83ED0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4" t="19176" r="11461" b="36166"/>
          <a:stretch/>
        </p:blipFill>
        <p:spPr>
          <a:xfrm>
            <a:off x="2853267" y="4343400"/>
            <a:ext cx="2717800" cy="11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5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D134E-68FF-28C1-EC7A-C43CCADF4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87A10C-5C90-9F8D-B0B9-334A7668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40B469-1356-AA6C-F2CF-706296F3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Lato"/>
                <a:ea typeface="Lato"/>
                <a:cs typeface="Lato"/>
              </a:rPr>
              <a:t>Composition</a:t>
            </a:r>
            <a:br>
              <a:rPr lang="en-US" dirty="0">
                <a:latin typeface="Lato"/>
                <a:ea typeface="Lato"/>
                <a:cs typeface="Lato"/>
              </a:rPr>
            </a:br>
            <a:endParaRPr lang="vi-VN" sz="1600" dirty="0">
              <a:solidFill>
                <a:srgbClr val="000000"/>
              </a:solidFill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9DAEDD0-2852-3529-90EE-BF8D6D3B2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" y="1125333"/>
            <a:ext cx="7704668" cy="1008268"/>
          </a:xfrm>
        </p:spPr>
        <p:txBody>
          <a:bodyPr lIns="91440" tIns="45720" rIns="91440" bIns="45720" anchor="t"/>
          <a:lstStyle/>
          <a:p>
            <a:r>
              <a:rPr lang="vi-VN" sz="2000" b="1" dirty="0">
                <a:latin typeface="Lato"/>
                <a:ea typeface="Lato"/>
                <a:cs typeface="Lato"/>
              </a:rPr>
              <a:t>Khái niệm</a:t>
            </a:r>
            <a:r>
              <a:rPr lang="en-US" sz="2000" b="1" dirty="0">
                <a:latin typeface="Lato"/>
                <a:ea typeface="Lato"/>
                <a:cs typeface="Lato"/>
              </a:rPr>
              <a:t>:</a:t>
            </a:r>
          </a:p>
          <a:p>
            <a:pPr marL="0" indent="0">
              <a:buNone/>
            </a:pPr>
            <a:r>
              <a:rPr lang="en-US" sz="1100" dirty="0"/>
              <a:t>- </a:t>
            </a:r>
            <a:r>
              <a:rPr lang="en-US" sz="1600" dirty="0"/>
              <a:t>Composition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"Has-a" </a:t>
            </a:r>
            <a:r>
              <a:rPr lang="en-US" sz="1600" dirty="0" err="1"/>
              <a:t>chặt</a:t>
            </a:r>
            <a:r>
              <a:rPr lang="en-US" sz="1600" dirty="0"/>
              <a:t> </a:t>
            </a:r>
            <a:r>
              <a:rPr lang="en-US" sz="1600" dirty="0" err="1"/>
              <a:t>chẽ</a:t>
            </a:r>
            <a:r>
              <a:rPr lang="en-US" sz="1600" dirty="0"/>
              <a:t>,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phụ</a:t>
            </a:r>
            <a:r>
              <a:rPr lang="en-US" sz="1600" dirty="0"/>
              <a:t> </a:t>
            </a:r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hoàn</a:t>
            </a:r>
            <a:r>
              <a:rPr lang="en-US" sz="1600" dirty="0"/>
              <a:t> </a:t>
            </a:r>
            <a:r>
              <a:rPr lang="en-US" sz="1600" dirty="0" err="1"/>
              <a:t>toàn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lớp</a:t>
            </a:r>
            <a:r>
              <a:rPr lang="en-US" sz="1600" dirty="0"/>
              <a:t> </a:t>
            </a:r>
            <a:r>
              <a:rPr lang="en-US" sz="1600" dirty="0" err="1"/>
              <a:t>chứa</a:t>
            </a:r>
            <a:r>
              <a:rPr lang="en-US" sz="1600" dirty="0"/>
              <a:t>.</a:t>
            </a:r>
            <a:r>
              <a:rPr lang="vi-VN" sz="16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EA65E-D685-6334-CBAA-460B33F63BCF}"/>
              </a:ext>
            </a:extLst>
          </p:cNvPr>
          <p:cNvSpPr txBox="1"/>
          <p:nvPr/>
        </p:nvSpPr>
        <p:spPr>
          <a:xfrm>
            <a:off x="0" y="2133601"/>
            <a:ext cx="89247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Ví</a:t>
            </a: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</a:t>
            </a: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vi-VN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ối quan hệ Composition được thể hiện rõ ràng trong lớp Surface: 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Tx/>
              <a:buChar char="-"/>
            </a:pPr>
            <a:r>
              <a:rPr lang="vi-VN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Surface chứa các thuộc tính FloatProperty (hệ số ma sát tĩnh và động). 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Tx/>
              <a:buChar char="-"/>
            </a:pPr>
            <a:r>
              <a:rPr lang="vi-VN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 đối tượng Surface bị xóa, các thuộc tính này cũng không còn tồn tại.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3497A2-4E53-4211-8EFC-95529ECF5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7" t="20231" r="7145" b="31208"/>
          <a:stretch/>
        </p:blipFill>
        <p:spPr>
          <a:xfrm>
            <a:off x="235077" y="3736850"/>
            <a:ext cx="3589868" cy="16002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882A59-51E3-622E-445E-B587C796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375" y="3327105"/>
            <a:ext cx="4893548" cy="305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4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D05C3-B809-51DA-A33B-58C6B30FF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DE6673-1E1E-8565-39A7-77328BBB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A8D02BFD-121A-DAE7-B432-FB5641996E43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93808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337509" y="1646118"/>
            <a:ext cx="7503437" cy="10073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400" dirty="0"/>
              <a:t>Interactive simulation of composition of forces 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094817"/>
            <a:ext cx="7427934" cy="2516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sz="2400" b="0" dirty="0"/>
              <a:t>Nhóm </a:t>
            </a:r>
            <a:r>
              <a:rPr lang="en-US" sz="2400" b="0" dirty="0"/>
              <a:t>16</a:t>
            </a:r>
            <a:r>
              <a:rPr lang="vi-VN" sz="2400" b="0" dirty="0"/>
              <a:t>:</a:t>
            </a:r>
          </a:p>
          <a:p>
            <a:endParaRPr lang="vi-VN" sz="2400" b="0" dirty="0"/>
          </a:p>
          <a:p>
            <a:r>
              <a:rPr lang="en-US" sz="2400" b="0" dirty="0" err="1"/>
              <a:t>Đỗ</a:t>
            </a:r>
            <a:r>
              <a:rPr lang="en-US" sz="2400" b="0" dirty="0"/>
              <a:t> </a:t>
            </a:r>
            <a:r>
              <a:rPr lang="en-US" sz="2400" b="0" dirty="0" err="1"/>
              <a:t>Tuấn</a:t>
            </a:r>
            <a:r>
              <a:rPr lang="en-US" sz="2400" b="0" dirty="0"/>
              <a:t> Minh </a:t>
            </a:r>
            <a:r>
              <a:rPr lang="vi-VN" sz="2400" b="0" dirty="0"/>
              <a:t>– </a:t>
            </a:r>
            <a:r>
              <a:rPr lang="en-US" sz="2400" b="0" dirty="0"/>
              <a:t>20225741</a:t>
            </a:r>
            <a:endParaRPr lang="vi-VN" sz="2400" b="0" dirty="0"/>
          </a:p>
          <a:p>
            <a:r>
              <a:rPr lang="en-US" sz="2400" b="0" dirty="0" err="1"/>
              <a:t>Nguyễn</a:t>
            </a:r>
            <a:r>
              <a:rPr lang="en-US" sz="2400" b="0" dirty="0"/>
              <a:t> </a:t>
            </a:r>
            <a:r>
              <a:rPr lang="en-US" sz="2400" b="0" dirty="0" err="1"/>
              <a:t>Đình</a:t>
            </a:r>
            <a:r>
              <a:rPr lang="en-US" sz="2400" b="0" dirty="0"/>
              <a:t> </a:t>
            </a:r>
            <a:r>
              <a:rPr lang="en-US" sz="2400" b="0" dirty="0" err="1"/>
              <a:t>Lượng</a:t>
            </a:r>
            <a:r>
              <a:rPr lang="vi-VN" sz="2400" b="0" dirty="0"/>
              <a:t>– </a:t>
            </a:r>
            <a:r>
              <a:rPr lang="en-US" sz="2400" b="0" dirty="0"/>
              <a:t>20225878</a:t>
            </a:r>
          </a:p>
          <a:p>
            <a:r>
              <a:rPr lang="en-US" sz="2400" b="0" dirty="0" err="1"/>
              <a:t>Lương</a:t>
            </a:r>
            <a:r>
              <a:rPr lang="en-US" sz="2400" b="0" dirty="0"/>
              <a:t> Anh Minh</a:t>
            </a:r>
            <a:r>
              <a:rPr lang="vi-VN" sz="2400" b="0" dirty="0"/>
              <a:t>– </a:t>
            </a:r>
            <a:r>
              <a:rPr lang="en-US" sz="2400" b="0" dirty="0"/>
              <a:t>20225650</a:t>
            </a:r>
            <a:endParaRPr lang="vi-VN" sz="2400" b="0" dirty="0"/>
          </a:p>
          <a:p>
            <a:r>
              <a:rPr lang="en-US" sz="2400" b="0" dirty="0"/>
              <a:t>Vũ </a:t>
            </a:r>
            <a:r>
              <a:rPr lang="en-US" sz="2400" b="0" dirty="0" err="1"/>
              <a:t>Đức</a:t>
            </a:r>
            <a:r>
              <a:rPr lang="en-US" sz="2400" b="0" dirty="0"/>
              <a:t> Manh </a:t>
            </a:r>
            <a:r>
              <a:rPr lang="vi-VN" sz="2400" b="0" dirty="0"/>
              <a:t>– </a:t>
            </a:r>
            <a:r>
              <a:rPr lang="en-US" sz="2400" b="0" dirty="0"/>
              <a:t>20225649</a:t>
            </a:r>
            <a:endParaRPr lang="vi-VN" sz="24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vi-VN"/>
              <a:t>Problem Statement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894A1-7983-2F5A-B044-E40E4DD3DE98}"/>
              </a:ext>
            </a:extLst>
          </p:cNvPr>
          <p:cNvSpPr txBox="1"/>
          <p:nvPr/>
        </p:nvSpPr>
        <p:spPr>
          <a:xfrm>
            <a:off x="254052" y="1227909"/>
            <a:ext cx="7910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Các định luật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về</a:t>
            </a:r>
            <a:r>
              <a:rPr lang="vi-V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chuyển động của Newton là nền tảng của cơ học động lực học.</a:t>
            </a: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A02448-EA5C-A8CE-360D-D4CEE7BCAEC2}"/>
              </a:ext>
            </a:extLst>
          </p:cNvPr>
          <p:cNvSpPr txBox="1"/>
          <p:nvPr/>
        </p:nvSpPr>
        <p:spPr>
          <a:xfrm>
            <a:off x="254051" y="1953343"/>
            <a:ext cx="780573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Xây dựng một ứng dụng đơn giản và trực quan để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thể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thực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hiện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giả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lập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phỏng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chuyển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động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vật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thể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trên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mặt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phẳng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nằm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ngang</a:t>
            </a:r>
            <a:endParaRPr lang="vi-VN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2"/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C07B9-679E-EA31-B559-1854C58A2A5B}"/>
              </a:ext>
            </a:extLst>
          </p:cNvPr>
          <p:cNvSpPr txBox="1"/>
          <p:nvPr/>
        </p:nvSpPr>
        <p:spPr>
          <a:xfrm>
            <a:off x="254052" y="2966761"/>
            <a:ext cx="7910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Ứng dụng cho phép người dùng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lựa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chọn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dạng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vật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thể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chỉnh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khối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lượng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kích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thước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vật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thể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chỉnh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lực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sát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chỉnh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lực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động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lên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vật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thể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theo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dõi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vận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tốc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gia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tốc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vật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thể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trong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quá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lực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tác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động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Use Case Diagram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50B5FB-DAEB-F904-C216-323E7FED1B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66" y="1093497"/>
            <a:ext cx="5469467" cy="5290801"/>
          </a:xfrm>
        </p:spPr>
      </p:pic>
    </p:spTree>
    <p:extLst>
      <p:ext uri="{BB962C8B-B14F-4D97-AF65-F5344CB8AC3E}">
        <p14:creationId xmlns:p14="http://schemas.microsoft.com/office/powerpoint/2010/main" val="134184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843F3-0E12-4FD3-7E26-67F347C8F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C7BB75-F21C-7DF0-5792-3D088560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4D8EB-A455-839D-C731-CA7385B3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General Class Diagram</a:t>
            </a:r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BFE4DC-7149-D719-A8C5-C1EC61CEF2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646340"/>
            <a:ext cx="8604123" cy="5841689"/>
          </a:xfrm>
        </p:spPr>
      </p:pic>
    </p:spTree>
    <p:extLst>
      <p:ext uri="{BB962C8B-B14F-4D97-AF65-F5344CB8AC3E}">
        <p14:creationId xmlns:p14="http://schemas.microsoft.com/office/powerpoint/2010/main" val="269195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DCA0D-85F4-B0B6-5D30-2B9A5971B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DFC8B8-5BD7-1421-464C-3BB1D9C6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09815-884F-E0F4-C9AD-DC1F9317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 for Package </a:t>
            </a:r>
            <a:r>
              <a:rPr lang="en-US" dirty="0" err="1"/>
              <a:t>MainObject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2E3047-4D2B-0D09-AA88-C06D820FB65A}"/>
              </a:ext>
            </a:extLst>
          </p:cNvPr>
          <p:cNvSpPr/>
          <p:nvPr/>
        </p:nvSpPr>
        <p:spPr>
          <a:xfrm>
            <a:off x="6290733" y="2959100"/>
            <a:ext cx="1879600" cy="9398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FB3A215-0B4F-FBDA-3713-C347AF90C6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" t="42390" r="39910" b="11213"/>
          <a:stretch/>
        </p:blipFill>
        <p:spPr>
          <a:xfrm>
            <a:off x="905935" y="1450994"/>
            <a:ext cx="7480220" cy="4157933"/>
          </a:xfr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62A166-0E8C-409C-889C-1B63D82B54D6}"/>
              </a:ext>
            </a:extLst>
          </p:cNvPr>
          <p:cNvSpPr/>
          <p:nvPr/>
        </p:nvSpPr>
        <p:spPr>
          <a:xfrm>
            <a:off x="6502400" y="1270000"/>
            <a:ext cx="2406523" cy="1016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9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C6FF8-739A-3D14-2212-71285CA4A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30172-59F1-D22F-6508-96A16AF4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E5CCDD-88C2-D134-A9DC-B620DA4F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 for </a:t>
            </a:r>
            <a:r>
              <a:rPr lang="vi-VN" dirty="0"/>
              <a:t>Package</a:t>
            </a:r>
            <a:r>
              <a:rPr lang="en-US" dirty="0"/>
              <a:t> Force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EBDDB4-B25C-F4EC-D28E-7C30EFAB91AF}"/>
              </a:ext>
            </a:extLst>
          </p:cNvPr>
          <p:cNvSpPr/>
          <p:nvPr/>
        </p:nvSpPr>
        <p:spPr>
          <a:xfrm>
            <a:off x="448733" y="4351867"/>
            <a:ext cx="1473200" cy="10329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B590A2-1804-D785-A6D4-2824098C0F4B}"/>
              </a:ext>
            </a:extLst>
          </p:cNvPr>
          <p:cNvSpPr/>
          <p:nvPr/>
        </p:nvSpPr>
        <p:spPr>
          <a:xfrm>
            <a:off x="0" y="1292393"/>
            <a:ext cx="3572934" cy="10329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8E6991-A7C9-B4B0-C0D9-A438BCD39F7F}"/>
              </a:ext>
            </a:extLst>
          </p:cNvPr>
          <p:cNvSpPr/>
          <p:nvPr/>
        </p:nvSpPr>
        <p:spPr>
          <a:xfrm>
            <a:off x="3429000" y="1481667"/>
            <a:ext cx="736326" cy="6519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C15F500-F8E0-01D6-7D55-3123AD693E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8" t="19747" r="732" b="40859"/>
          <a:stretch/>
        </p:blipFill>
        <p:spPr>
          <a:xfrm>
            <a:off x="0" y="1662473"/>
            <a:ext cx="8381972" cy="4123268"/>
          </a:xfr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509AF4-6D87-8B47-F2F4-074B3E8455E4}"/>
              </a:ext>
            </a:extLst>
          </p:cNvPr>
          <p:cNvSpPr/>
          <p:nvPr/>
        </p:nvSpPr>
        <p:spPr>
          <a:xfrm>
            <a:off x="-139837" y="1403688"/>
            <a:ext cx="3937000" cy="1289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9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C6FF8-739A-3D14-2212-71285CA4A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30172-59F1-D22F-6508-96A16AF4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E5CCDD-88C2-D134-A9DC-B620DA4F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vi-VN" err="1">
                <a:latin typeface="Lato"/>
                <a:ea typeface="Lato"/>
                <a:cs typeface="Lato"/>
              </a:rPr>
              <a:t>Inheritance</a:t>
            </a:r>
            <a:endParaRPr lang="vi-VN" err="1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0ED7733-BCEC-FB20-A06C-3A939E29C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144743"/>
            <a:ext cx="5842000" cy="1133649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vi-VN" sz="2000" b="1" dirty="0">
                <a:latin typeface="Lato"/>
                <a:ea typeface="Lato"/>
                <a:cs typeface="Lato"/>
              </a:rPr>
              <a:t>Khái niệm</a:t>
            </a:r>
            <a:r>
              <a:rPr lang="en-US" sz="2000" b="1" dirty="0">
                <a:latin typeface="Lato"/>
                <a:ea typeface="Lato"/>
                <a:cs typeface="Lato"/>
              </a:rPr>
              <a:t>:</a:t>
            </a:r>
          </a:p>
          <a:p>
            <a:r>
              <a:rPr lang="vi-VN" sz="1600" dirty="0"/>
              <a:t>Kế thừa cho phép lớp con mở rộng và tùy chỉnh các đặc tính/phương thức của lớp cha để phù hợp với yêu cầu riêng.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ED023F2-06CF-A17A-CFD2-60A173AA5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401502"/>
            <a:ext cx="4013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Ví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MainObject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Cube, Cylinder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từ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MainObject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3F5715B-60EF-3537-E057-4480C92CB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27484"/>
            <a:ext cx="500115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Ví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dụ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trong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mã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nguồn</a:t>
            </a:r>
            <a:r>
              <a:rPr lang="en-US" alt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kumimoji="0" lang="vi-V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Lớp Cube và Cylinder kế thừa MainObject và có cách triển khai phương thức updateRotationMotion() khác nhau​.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95D5DA-F876-CF3F-01B8-257E80060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78" y="4641648"/>
            <a:ext cx="3693510" cy="1634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36158-1816-240C-BB67-9DCD7F623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3" t="19419" r="22612" b="44301"/>
          <a:stretch/>
        </p:blipFill>
        <p:spPr>
          <a:xfrm>
            <a:off x="5130801" y="2203143"/>
            <a:ext cx="3161842" cy="147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8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C6FF8-739A-3D14-2212-71285CA4A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30172-59F1-D22F-6508-96A16AF4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E5CCDD-88C2-D134-A9DC-B620DA4F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vi-VN" err="1">
                <a:latin typeface="Lato"/>
                <a:ea typeface="Lato"/>
                <a:cs typeface="Lato"/>
              </a:rPr>
              <a:t>Polymorphism</a:t>
            </a:r>
            <a:endParaRPr lang="vi-VN" err="1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0ED7733-BCEC-FB20-A06C-3A939E29C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108388"/>
            <a:ext cx="8673846" cy="1042146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vi-VN" sz="2000" b="1" dirty="0">
                <a:latin typeface="Lato"/>
                <a:ea typeface="Lato"/>
                <a:cs typeface="Lato"/>
              </a:rPr>
              <a:t>Khái niệm</a:t>
            </a:r>
            <a:endParaRPr lang="en-US" sz="2000" b="1" dirty="0">
              <a:latin typeface="Lato"/>
              <a:ea typeface="Lato"/>
              <a:cs typeface="Lato"/>
            </a:endParaRPr>
          </a:p>
          <a:p>
            <a:r>
              <a:rPr lang="vi-VN" sz="1600" dirty="0"/>
              <a:t>Đa hình cho phép một phương thức có nhiều cách triển khai khác nhau trong các lớp con hoặc sử dụng đối tượng lớp con thông qua tham chiếu lớp cha.</a:t>
            </a:r>
          </a:p>
          <a:p>
            <a:endParaRPr lang="vi-VN" dirty="0">
              <a:latin typeface="Consolas"/>
            </a:endParaRPr>
          </a:p>
        </p:txBody>
      </p:sp>
      <p:sp>
        <p:nvSpPr>
          <p:cNvPr id="6" name="Chỗ dành sẵn cho Nội dung 3">
            <a:extLst>
              <a:ext uri="{FF2B5EF4-FFF2-40B4-BE49-F238E27FC236}">
                <a16:creationId xmlns:a16="http://schemas.microsoft.com/office/drawing/2014/main" id="{82DF73E7-C10E-C2BF-F590-BDE935D5E55C}"/>
              </a:ext>
            </a:extLst>
          </p:cNvPr>
          <p:cNvSpPr txBox="1">
            <a:spLocks/>
          </p:cNvSpPr>
          <p:nvPr/>
        </p:nvSpPr>
        <p:spPr>
          <a:xfrm>
            <a:off x="0" y="2272304"/>
            <a:ext cx="6620933" cy="326596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 dirty="0">
                <a:latin typeface="Lato"/>
                <a:ea typeface="Lato"/>
                <a:cs typeface="Lato"/>
              </a:rPr>
              <a:t>Phương thứ</a:t>
            </a:r>
            <a:r>
              <a:rPr lang="en-US" sz="2000" dirty="0">
                <a:latin typeface="Lato"/>
                <a:ea typeface="Lato"/>
                <a:cs typeface="Lato"/>
              </a:rPr>
              <a:t>:</a:t>
            </a:r>
          </a:p>
          <a:p>
            <a:pPr>
              <a:buFontTx/>
              <a:buChar char="-"/>
            </a:pPr>
            <a:r>
              <a:rPr lang="vi-VN" sz="1600" dirty="0">
                <a:latin typeface="Lato"/>
                <a:ea typeface="Lato"/>
                <a:cs typeface="Lato"/>
              </a:rPr>
              <a:t>Ghi đè reset() </a:t>
            </a:r>
            <a:endParaRPr lang="en-US" sz="1600" dirty="0">
              <a:latin typeface="Lato"/>
              <a:ea typeface="Lato"/>
              <a:cs typeface="Lato"/>
            </a:endParaRPr>
          </a:p>
          <a:p>
            <a:pPr marL="0" indent="0">
              <a:buNone/>
            </a:pPr>
            <a:r>
              <a:rPr lang="vi-VN" sz="1600" dirty="0">
                <a:latin typeface="Lato"/>
                <a:ea typeface="Lato"/>
                <a:cs typeface="Lato"/>
              </a:rPr>
              <a:t>Lớp cha: Reset (giao diện) định nghĩa phương thức reset(). </a:t>
            </a:r>
            <a:endParaRPr lang="en-US" sz="1600" dirty="0">
              <a:latin typeface="Lato"/>
              <a:ea typeface="Lato"/>
              <a:cs typeface="Lato"/>
            </a:endParaRPr>
          </a:p>
          <a:p>
            <a:pPr marL="0" indent="0">
              <a:buNone/>
            </a:pPr>
            <a:r>
              <a:rPr lang="vi-VN" sz="1600" dirty="0">
                <a:latin typeface="Lato"/>
                <a:ea typeface="Lato"/>
                <a:cs typeface="Lato"/>
              </a:rPr>
              <a:t>Lớp con: Cube và Cylinder triển khai phương thức reset() theo cách riêng:.</a:t>
            </a:r>
          </a:p>
          <a:p>
            <a:endParaRPr lang="vi-V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3FA0EF-2791-CD5B-9C2C-E2D7E78B1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0" y="4088198"/>
            <a:ext cx="4048690" cy="1571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ECF499-56B3-4B13-5655-BE194A607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166" y="4088198"/>
            <a:ext cx="3260602" cy="1571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AA0C2D-9D30-D599-859A-ACC2E1624A1B}"/>
              </a:ext>
            </a:extLst>
          </p:cNvPr>
          <p:cNvSpPr txBox="1"/>
          <p:nvPr/>
        </p:nvSpPr>
        <p:spPr>
          <a:xfrm>
            <a:off x="1702712" y="5749612"/>
            <a:ext cx="16898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Reset </a:t>
            </a:r>
            <a:r>
              <a:rPr lang="en-US" sz="1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trong</a:t>
            </a:r>
            <a:r>
              <a:rPr lang="en-US" sz="1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Cylinder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A26AD-C2E0-64DC-869D-5744E8E59BEB}"/>
              </a:ext>
            </a:extLst>
          </p:cNvPr>
          <p:cNvSpPr txBox="1"/>
          <p:nvPr/>
        </p:nvSpPr>
        <p:spPr>
          <a:xfrm>
            <a:off x="6069385" y="5749612"/>
            <a:ext cx="15336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Reset </a:t>
            </a:r>
            <a:r>
              <a:rPr lang="en-US" sz="13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trong</a:t>
            </a:r>
            <a:r>
              <a:rPr lang="en-US" sz="1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Cube</a:t>
            </a:r>
          </a:p>
        </p:txBody>
      </p:sp>
    </p:spTree>
    <p:extLst>
      <p:ext uri="{BB962C8B-B14F-4D97-AF65-F5344CB8AC3E}">
        <p14:creationId xmlns:p14="http://schemas.microsoft.com/office/powerpoint/2010/main" val="401371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225D1F1D0724D9E04F5C251CD41A6" ma:contentTypeVersion="15" ma:contentTypeDescription="Create a new document." ma:contentTypeScope="" ma:versionID="b8526cfa4b427d76c0b816186bb9632b">
  <xsd:schema xmlns:xsd="http://www.w3.org/2001/XMLSchema" xmlns:xs="http://www.w3.org/2001/XMLSchema" xmlns:p="http://schemas.microsoft.com/office/2006/metadata/properties" xmlns:ns3="fbec31ab-02d4-4389-a326-a424822b5a44" xmlns:ns4="ac18dfee-f0d7-4e76-a2aa-4d68fa0050cd" targetNamespace="http://schemas.microsoft.com/office/2006/metadata/properties" ma:root="true" ma:fieldsID="90289a50f4191504f052a4c2c7e5c7a1" ns3:_="" ns4:_="">
    <xsd:import namespace="fbec31ab-02d4-4389-a326-a424822b5a44"/>
    <xsd:import namespace="ac18dfee-f0d7-4e76-a2aa-4d68fa0050c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ec31ab-02d4-4389-a326-a424822b5a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8dfee-f0d7-4e76-a2aa-4d68fa0050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c18dfee-f0d7-4e76-a2aa-4d68fa0050cd" xsi:nil="true"/>
  </documentManagement>
</p:properties>
</file>

<file path=customXml/itemProps1.xml><?xml version="1.0" encoding="utf-8"?>
<ds:datastoreItem xmlns:ds="http://schemas.openxmlformats.org/officeDocument/2006/customXml" ds:itemID="{69F0A02E-2991-4879-94F2-97FD7289FC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FB84D1-79B3-4F59-B56C-D0CE396D964A}">
  <ds:schemaRefs>
    <ds:schemaRef ds:uri="ac18dfee-f0d7-4e76-a2aa-4d68fa0050cd"/>
    <ds:schemaRef ds:uri="fbec31ab-02d4-4389-a326-a424822b5a4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3196A62-C4B6-422D-825C-6436DF45F0A4}">
  <ds:schemaRefs>
    <ds:schemaRef ds:uri="ac18dfee-f0d7-4e76-a2aa-4d68fa0050cd"/>
    <ds:schemaRef ds:uri="fbec31ab-02d4-4389-a326-a424822b5a4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528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Lato</vt:lpstr>
      <vt:lpstr>Office Theme</vt:lpstr>
      <vt:lpstr>PowerPoint Presentation</vt:lpstr>
      <vt:lpstr>PowerPoint Presentation</vt:lpstr>
      <vt:lpstr>Problem Statement</vt:lpstr>
      <vt:lpstr>Use Case Diagram</vt:lpstr>
      <vt:lpstr>General Class Diagram</vt:lpstr>
      <vt:lpstr>Class Diagrams for Package MainObject</vt:lpstr>
      <vt:lpstr>Class Diagrams for Package Force</vt:lpstr>
      <vt:lpstr>Inheritance</vt:lpstr>
      <vt:lpstr>Polymorphism</vt:lpstr>
      <vt:lpstr>Association</vt:lpstr>
      <vt:lpstr>Aggregation </vt:lpstr>
      <vt:lpstr>Composition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Do Tuan Minh 20225741</cp:lastModifiedBy>
  <cp:revision>121</cp:revision>
  <dcterms:created xsi:type="dcterms:W3CDTF">2021-05-28T04:32:29Z</dcterms:created>
  <dcterms:modified xsi:type="dcterms:W3CDTF">2024-12-28T16:05:17Z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0x010100318225D1F1D0724D9E04F5C251CD41A6</vt:lpwstr>
  </property>
</Properties>
</file>