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b="0"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b="0"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6" name="Shape 186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2" tIns="91422" rIns="91422" bIns="91422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2" tIns="91422" rIns="91422" bIns="91422"/>
          <a:lstStyle>
            <a:lvl1pPr marL="0" indent="0" algn="ctr" defTabSz="1219200">
              <a:buClrTx/>
              <a:buSzTx/>
              <a:buFontTx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4pPr>
            <a:lvl5pPr marL="2100940" indent="-195940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5175938" y="5543550"/>
            <a:ext cx="386663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124742"/>
            <a:ext cx="3008317" cy="5001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61443" y="609600"/>
            <a:ext cx="330158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slide" Target="slide27.xml"/><Relationship Id="rId4" Type="http://schemas.openxmlformats.org/officeDocument/2006/relationships/slide" Target="slide28.xml"/><Relationship Id="rId5" Type="http://schemas.openxmlformats.org/officeDocument/2006/relationships/slide" Target="slide3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slide" Target="slide23.xml"/><Relationship Id="rId4" Type="http://schemas.openxmlformats.org/officeDocument/2006/relationships/slide" Target="slide2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oogle.com.tw/webhp?sourceid=chrome-instant&amp;ion=1&amp;espv=2&amp;ie=UTF-8#q=req.put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download-center?jmp=nav#community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44.xml"/><Relationship Id="rId3" Type="http://schemas.openxmlformats.org/officeDocument/2006/relationships/slide" Target="slide46.xml"/><Relationship Id="rId4" Type="http://schemas.openxmlformats.org/officeDocument/2006/relationships/slide" Target="slide47.xml"/><Relationship Id="rId5" Type="http://schemas.openxmlformats.org/officeDocument/2006/relationships/slide" Target="slide4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yper570908/demo" TargetMode="External"/><Relationship Id="rId3" Type="http://schemas.openxmlformats.org/officeDocument/2006/relationships/image" Target="../media/image5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Relationship Id="rId3" Type="http://schemas.openxmlformats.org/officeDocument/2006/relationships/hyperlink" Target="http://itbilu.com/nodejs/npm/41wDnJoDg.html" TargetMode="External"/><Relationship Id="rId4" Type="http://schemas.openxmlformats.org/officeDocument/2006/relationships/hyperlink" Target="http://wiki.jikexueyuan.com/project/express-mongodb-setup-blog/simple-blog.html" TargetMode="External"/><Relationship Id="rId5" Type="http://schemas.openxmlformats.org/officeDocument/2006/relationships/hyperlink" Target="https://cnodejs.org/topic/504b4924e2b84515770103dd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sz="5200"/>
            </a:lvl1pPr>
          </a:lstStyle>
          <a:p>
            <a:pPr/>
            <a:r>
              <a:t>GIoT end-to-end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0" sz="2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Author:Jason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600">
                <a:solidFill>
                  <a:srgbClr val="FFFFFF"/>
                </a:solidFill>
              </a:defRPr>
            </a:lvl1pPr>
          </a:lstStyle>
          <a:p>
            <a:pPr/>
            <a:r>
              <a:t>Publish/Subscribe關係如下圖</a:t>
            </a:r>
          </a:p>
        </p:txBody>
      </p:sp>
      <p:pic>
        <p:nvPicPr>
          <p:cNvPr id="2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2" y="1030602"/>
            <a:ext cx="7515155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6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Mosca(Broker模組）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/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  <a:endParaRPr b="0"/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sp>
        <p:nvSpPr>
          <p:cNvPr id="279" name="Shape 279"/>
          <p:cNvSpPr/>
          <p:nvPr/>
        </p:nvSpPr>
        <p:spPr>
          <a:xfrm>
            <a:off x="3543300" y="45812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預設         port :  1883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MQTT.js(Client模組）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685798" y="1434082"/>
            <a:ext cx="7772404" cy="4369051"/>
          </a:xfrm>
          <a:prstGeom prst="rect">
            <a:avLst/>
          </a:prstGeom>
        </p:spPr>
        <p:txBody>
          <a:bodyPr anchor="t"/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4000500" y="44161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建議加上參數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685798" y="1325462"/>
            <a:ext cx="7772404" cy="4586291"/>
          </a:xfrm>
          <a:prstGeom prst="rect">
            <a:avLst/>
          </a:prstGeom>
        </p:spPr>
        <p:txBody>
          <a:bodyPr anchor="t"/>
          <a:lstStyle/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sp>
        <p:nvSpPr>
          <p:cNvPr id="287" name="Shape 287"/>
          <p:cNvSpPr/>
          <p:nvPr/>
        </p:nvSpPr>
        <p:spPr>
          <a:xfrm>
            <a:off x="3987800" y="37684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88" name="Shape 288"/>
          <p:cNvSpPr/>
          <p:nvPr/>
        </p:nvSpPr>
        <p:spPr>
          <a:xfrm>
            <a:off x="4800600" y="5209828"/>
            <a:ext cx="2220516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"/>
          </p:nvPr>
        </p:nvSpPr>
        <p:spPr>
          <a:xfrm>
            <a:off x="685798" y="1447153"/>
            <a:ext cx="7772404" cy="3963694"/>
          </a:xfrm>
          <a:prstGeom prst="rect">
            <a:avLst/>
          </a:prstGeom>
        </p:spPr>
        <p:txBody>
          <a:bodyPr anchor="t"/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1" name="Shape 291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92" name="Shape 292"/>
          <p:cNvSpPr/>
          <p:nvPr/>
        </p:nvSpPr>
        <p:spPr>
          <a:xfrm>
            <a:off x="4368800" y="2384529"/>
            <a:ext cx="861318" cy="442671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訂閱</a:t>
            </a:r>
          </a:p>
        </p:txBody>
      </p:sp>
      <p:sp>
        <p:nvSpPr>
          <p:cNvPr id="293" name="Shape 293"/>
          <p:cNvSpPr/>
          <p:nvPr/>
        </p:nvSpPr>
        <p:spPr>
          <a:xfrm>
            <a:off x="6400800" y="3658239"/>
            <a:ext cx="1654225" cy="620918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接收message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透過mqtt.js模組註冊發布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685798" y="1343172"/>
            <a:ext cx="7772404" cy="4677869"/>
          </a:xfrm>
          <a:prstGeom prst="rect">
            <a:avLst/>
          </a:prstGeom>
        </p:spPr>
        <p:txBody>
          <a:bodyPr anchor="t"/>
          <a:lstStyle/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12"/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sp>
        <p:nvSpPr>
          <p:cNvPr id="297" name="Shape 297"/>
          <p:cNvSpPr/>
          <p:nvPr/>
        </p:nvSpPr>
        <p:spPr>
          <a:xfrm>
            <a:off x="3668712" y="3084388"/>
            <a:ext cx="1498601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98" name="Shape 298"/>
          <p:cNvSpPr/>
          <p:nvPr/>
        </p:nvSpPr>
        <p:spPr>
          <a:xfrm>
            <a:off x="4044953" y="4193828"/>
            <a:ext cx="2220517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  <p:sp>
        <p:nvSpPr>
          <p:cNvPr id="299" name="Shape 299"/>
          <p:cNvSpPr/>
          <p:nvPr/>
        </p:nvSpPr>
        <p:spPr>
          <a:xfrm>
            <a:off x="2857500" y="5285432"/>
            <a:ext cx="1714203" cy="573287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發佈message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0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訂閱及發佈demo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685798" y="1239990"/>
            <a:ext cx="7772404" cy="486846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b="0"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07" name="螢幕快照 2016-06-28 上午10.13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5" y="4575710"/>
            <a:ext cx="7772404" cy="79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螢幕快照 2016-06-28 上午10.13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5" y="2026542"/>
            <a:ext cx="7696004" cy="986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GIot MQTT dummy test</a:t>
            </a:r>
          </a:p>
        </p:txBody>
      </p:sp>
      <p:pic>
        <p:nvPicPr>
          <p:cNvPr id="31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5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開發框架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b="1" sz="5200"/>
            </a:lvl1pPr>
          </a:lstStyle>
          <a:p>
            <a:pPr/>
            <a:r>
              <a:t>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應用系統-Express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新建一個專案 : demo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531812" y="1431626"/>
            <a:ext cx="7772401" cy="4638728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啟用 web server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531812" y="1374724"/>
            <a:ext cx="7772401" cy="469563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30"/>
            <a:ext cx="8406808" cy="2000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29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3125934" y="2038250"/>
            <a:ext cx="5551094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app.js</a:t>
            </a:r>
            <a:r>
              <a:t>：啟動文件，或者說入口文件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package.json</a:t>
            </a:r>
            <a:r>
              <a:t>：存儲著專案的信息及模組依賴，當在dependencies 中添加依賴的模組時，運行npm install，npm 會檢查當前目錄下的package.json，並自動安裝所有指定的模組</a:t>
            </a:r>
            <a:br/>
            <a:r>
              <a:t>node_modules：存放package.json 中安裝的模組，當你在package.json 添加依賴的模組並安裝後，存放在這個文件夾下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路由</a:t>
            </a:r>
            <a:r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31" name="Shape 331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  <p:sp>
        <p:nvSpPr>
          <p:cNvPr id="332" name="Shape 332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108143" y="6170629"/>
            <a:ext cx="1983044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MongoDB簡介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app.js入口檔案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視圖範本引擎</a:t>
            </a:r>
            <a:r>
              <a:t>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  <p:sp>
        <p:nvSpPr>
          <p:cNvPr id="336" name="Shape 336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範本引擎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 </a:t>
            </a:r>
            <a:r>
              <a:t>是一個將頁面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和要顯示的數據結合起來生成HTML頁面的工具。如果說上面講到的表達中的路由控制方法相當於MVC中的控制器的話，那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就相當於MVC中的視圖。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t>在 MVC 架構中，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包含在服務器端。控制器得到用戶請求後，從模型獲取數據，調用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。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以數據和頁面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EJS 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531812" y="1309190"/>
            <a:ext cx="7772401" cy="4761164"/>
          </a:xfrm>
          <a:prstGeom prst="rect">
            <a:avLst/>
          </a:prstGeom>
        </p:spPr>
        <p:txBody>
          <a:bodyPr/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b="0"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4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121" y="2476739"/>
            <a:ext cx="5734840" cy="1904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檔案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347" name="Shape 347"/>
          <p:cNvSpPr/>
          <p:nvPr/>
        </p:nvSpPr>
        <p:spPr>
          <a:xfrm>
            <a:off x="636398" y="1411069"/>
            <a:ext cx="7182061" cy="440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48" name="Shape 348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975460" y="6195441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b="0" sz="4000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157919" y="1879454"/>
            <a:ext cx="8075416" cy="3497481"/>
          </a:xfrm>
          <a:prstGeom prst="rect">
            <a:avLst/>
          </a:prstGeom>
        </p:spPr>
        <p:txBody>
          <a:bodyPr lIns="91422" tIns="91422" rIns="91422" bIns="91422"/>
          <a:lstStyle/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52" name="Shape 352"/>
          <p:cNvSpPr/>
          <p:nvPr>
            <p:ph type="sldNum" sz="quarter" idx="4294967295"/>
          </p:nvPr>
        </p:nvSpPr>
        <p:spPr>
          <a:xfrm>
            <a:off x="8512374" y="5152085"/>
            <a:ext cx="365062" cy="3556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5" name="Group 355"/>
          <p:cNvGrpSpPr/>
          <p:nvPr/>
        </p:nvGrpSpPr>
        <p:grpSpPr>
          <a:xfrm>
            <a:off x="504131" y="2719189"/>
            <a:ext cx="1137677" cy="1076291"/>
            <a:chOff x="0" y="0"/>
            <a:chExt cx="1137675" cy="1076290"/>
          </a:xfrm>
        </p:grpSpPr>
        <p:sp>
          <p:nvSpPr>
            <p:cNvPr id="353" name="Shape 353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sp>
        <p:nvSpPr>
          <p:cNvPr id="356" name="Shape 356"/>
          <p:cNvSpPr/>
          <p:nvPr/>
        </p:nvSpPr>
        <p:spPr>
          <a:xfrm flipV="1">
            <a:off x="1661011" y="2681478"/>
            <a:ext cx="1987310" cy="52590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9" name="Group 359"/>
          <p:cNvGrpSpPr/>
          <p:nvPr/>
        </p:nvGrpSpPr>
        <p:grpSpPr>
          <a:xfrm>
            <a:off x="3626789" y="2143350"/>
            <a:ext cx="1137676" cy="1076291"/>
            <a:chOff x="0" y="0"/>
            <a:chExt cx="1137675" cy="1076290"/>
          </a:xfrm>
        </p:grpSpPr>
        <p:sp>
          <p:nvSpPr>
            <p:cNvPr id="357" name="Shape 35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index.js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4744103" y="2681494"/>
            <a:ext cx="2605385" cy="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3" name="Group 363"/>
          <p:cNvGrpSpPr/>
          <p:nvPr/>
        </p:nvGrpSpPr>
        <p:grpSpPr>
          <a:xfrm>
            <a:off x="7329123" y="2143350"/>
            <a:ext cx="1137675" cy="1076291"/>
            <a:chOff x="0" y="0"/>
            <a:chExt cx="1137673" cy="1076290"/>
          </a:xfrm>
        </p:grpSpPr>
        <p:sp>
          <p:nvSpPr>
            <p:cNvPr id="361" name="Shape 361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-1" y="356673"/>
              <a:ext cx="1137675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373421" y="2217760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app.use('/', routes);</a:t>
            </a:r>
          </a:p>
        </p:txBody>
      </p:sp>
      <p:sp>
        <p:nvSpPr>
          <p:cNvPr id="365" name="Shape 365"/>
          <p:cNvSpPr/>
          <p:nvPr/>
        </p:nvSpPr>
        <p:spPr>
          <a:xfrm>
            <a:off x="339024" y="1901775"/>
            <a:ext cx="2546778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routes = require('./routes/index');</a:t>
            </a:r>
          </a:p>
        </p:txBody>
      </p:sp>
      <p:sp>
        <p:nvSpPr>
          <p:cNvPr id="366" name="Shape 366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3626789" y="3295008"/>
            <a:ext cx="1137676" cy="1076291"/>
            <a:chOff x="0" y="0"/>
            <a:chExt cx="1137675" cy="1076290"/>
          </a:xfrm>
        </p:grpSpPr>
        <p:sp>
          <p:nvSpPr>
            <p:cNvPr id="367" name="Shape 36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users.js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7329123" y="3295008"/>
            <a:ext cx="1137675" cy="1076291"/>
            <a:chOff x="0" y="0"/>
            <a:chExt cx="1137673" cy="1076290"/>
          </a:xfrm>
        </p:grpSpPr>
        <p:sp>
          <p:nvSpPr>
            <p:cNvPr id="370" name="Shape 370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-1" y="292133"/>
              <a:ext cx="1137675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respond with a resource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1662157" y="3257308"/>
            <a:ext cx="1986073" cy="743380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4773402" y="3867150"/>
            <a:ext cx="2546784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>
            <a:off x="255659" y="4035392"/>
            <a:ext cx="290422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users = require('./routes/users');</a:t>
            </a:r>
          </a:p>
        </p:txBody>
      </p:sp>
      <p:sp>
        <p:nvSpPr>
          <p:cNvPr id="376" name="Shape 376"/>
          <p:cNvSpPr/>
          <p:nvPr/>
        </p:nvSpPr>
        <p:spPr>
          <a:xfrm>
            <a:off x="241473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app.use('/users', users);</a:t>
            </a:r>
          </a:p>
        </p:txBody>
      </p:sp>
      <p:sp>
        <p:nvSpPr>
          <p:cNvPr id="377" name="Shape 377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78" name="Shape 378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在 app.js 中通過 require 加載了 index.js 然後通過 app.use('/', routes); 調用了 index.js 導出的函數</a:t>
            </a:r>
          </a:p>
        </p:txBody>
      </p:sp>
      <p:sp>
        <p:nvSpPr>
          <p:cNvPr id="379" name="Shape 379"/>
          <p:cNvSpPr/>
          <p:nvPr/>
        </p:nvSpPr>
        <p:spPr>
          <a:xfrm>
            <a:off x="162110" y="1037985"/>
            <a:ext cx="3430589" cy="80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0" y="0"/>
                </a:moveTo>
                <a:cubicBezTo>
                  <a:pt x="179" y="0"/>
                  <a:pt x="0" y="762"/>
                  <a:pt x="0" y="1702"/>
                </a:cubicBezTo>
                <a:lnTo>
                  <a:pt x="0" y="19898"/>
                </a:lnTo>
                <a:cubicBezTo>
                  <a:pt x="0" y="20838"/>
                  <a:pt x="179" y="21600"/>
                  <a:pt x="400" y="21600"/>
                </a:cubicBezTo>
                <a:lnTo>
                  <a:pt x="19381" y="21600"/>
                </a:lnTo>
                <a:cubicBezTo>
                  <a:pt x="19514" y="21600"/>
                  <a:pt x="19626" y="21311"/>
                  <a:pt x="19698" y="20887"/>
                </a:cubicBezTo>
                <a:lnTo>
                  <a:pt x="21600" y="18484"/>
                </a:lnTo>
                <a:lnTo>
                  <a:pt x="19781" y="16176"/>
                </a:lnTo>
                <a:lnTo>
                  <a:pt x="19781" y="1702"/>
                </a:lnTo>
                <a:cubicBezTo>
                  <a:pt x="19781" y="762"/>
                  <a:pt x="19602" y="0"/>
                  <a:pt x="19381" y="0"/>
                </a:cubicBez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render是express導引導視圖範本的方法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  <p:sp>
        <p:nvSpPr>
          <p:cNvPr id="382" name="Shape 382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384" name="螢幕快照 2016-06-28 上午11.42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3"/>
            <a:ext cx="7869229" cy="187249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790660" y="5209073"/>
            <a:ext cx="797335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>
            <a:off x="537978" y="4233247"/>
            <a:ext cx="630153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1296902" y="5525475"/>
            <a:ext cx="473971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</a:t>
            </a:r>
          </a:p>
        </p:txBody>
      </p:sp>
      <p:pic>
        <p:nvPicPr>
          <p:cNvPr id="247" name="螢幕快照 2016-06-28 上午10.28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68" y="1869487"/>
            <a:ext cx="7219796" cy="421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路由規則</a:t>
            </a:r>
          </a:p>
        </p:txBody>
      </p:sp>
      <p:sp>
        <p:nvSpPr>
          <p:cNvPr id="391" name="Shape 391"/>
          <p:cNvSpPr/>
          <p:nvPr/>
        </p:nvSpPr>
        <p:spPr>
          <a:xfrm>
            <a:off x="622491" y="1386680"/>
            <a:ext cx="7899018" cy="1503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express 封裝了多種 http 請求方式，我們主要只使用 get 和 post 兩種，即 app.get() 和 app.post() 。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393" name="螢幕快照 2016-06-28 上午11.08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7"/>
            <a:ext cx="3826418" cy="1923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MongoDB簡介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531812" y="1447153"/>
            <a:ext cx="7772401" cy="3963694"/>
          </a:xfrm>
          <a:prstGeom prst="rect">
            <a:avLst/>
          </a:prstGeom>
        </p:spPr>
        <p:txBody>
          <a:bodyPr anchor="t"/>
          <a:lstStyle>
            <a:lvl1pPr defTabSz="713230">
              <a:lnSpc>
                <a:spcPct val="115000"/>
              </a:lnSpc>
              <a:spcBef>
                <a:spcPts val="12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安裝 mongoDB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啟動 mongoDB</a:t>
            </a:r>
          </a:p>
        </p:txBody>
      </p:sp>
      <p:sp>
        <p:nvSpPr>
          <p:cNvPr id="402" name="Shape 402"/>
          <p:cNvSpPr/>
          <p:nvPr>
            <p:ph type="body" idx="1"/>
          </p:nvPr>
        </p:nvSpPr>
        <p:spPr>
          <a:xfrm>
            <a:off x="685798" y="1341709"/>
            <a:ext cx="7772404" cy="4566496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03" name="螢幕快照 2016-06-28 下午1.5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5" y="3075548"/>
            <a:ext cx="4626173" cy="3484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mongoose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341090" y="1141460"/>
            <a:ext cx="7772404" cy="492889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mongoose建立連線</a:t>
            </a:r>
          </a:p>
        </p:txBody>
      </p:sp>
      <p:sp>
        <p:nvSpPr>
          <p:cNvPr id="409" name="Shape 409"/>
          <p:cNvSpPr/>
          <p:nvPr>
            <p:ph type="body" idx="1"/>
          </p:nvPr>
        </p:nvSpPr>
        <p:spPr>
          <a:xfrm>
            <a:off x="685798" y="1257768"/>
            <a:ext cx="7772404" cy="4660208"/>
          </a:xfrm>
          <a:prstGeom prst="rect">
            <a:avLst/>
          </a:prstGeom>
        </p:spPr>
        <p:txBody>
          <a:bodyPr anchor="t"/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 416"/>
          <p:cNvGrpSpPr/>
          <p:nvPr/>
        </p:nvGrpSpPr>
        <p:grpSpPr>
          <a:xfrm>
            <a:off x="619273" y="-31180"/>
            <a:ext cx="7905454" cy="8937138"/>
            <a:chOff x="0" y="0"/>
            <a:chExt cx="7905453" cy="8937137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7905454" cy="692036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0"/>
              <a:ext cx="7905454" cy="893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Schema.Types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NodeJS中的基本数据类型都属于Schema.Type，另外Mongoose还定义了自己的类型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var 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});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操作Model</a:t>
            </a:r>
          </a:p>
        </p:txBody>
      </p:sp>
      <p:sp>
        <p:nvSpPr>
          <p:cNvPr id="422" name="Shape 422"/>
          <p:cNvSpPr/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/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安裝(</a:t>
            </a:r>
            <a:r>
              <a:rPr>
                <a:solidFill>
                  <a:srgbClr val="F93B42"/>
                </a:solidFill>
              </a:rPr>
              <a:t>全域</a:t>
            </a:r>
            <a:r>
              <a:rPr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</a:t>
            </a:r>
            <a:r>
              <a:rPr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node.js安裝模組</a:t>
            </a:r>
          </a:p>
        </p:txBody>
      </p:sp>
      <p:pic>
        <p:nvPicPr>
          <p:cNvPr id="251" name="螢幕快照 2016-06-28 上午10.3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02" y="1865064"/>
            <a:ext cx="3069396" cy="70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螢幕快照 2016-06-28 上午10.3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69" y="3569688"/>
            <a:ext cx="3040262" cy="718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新增/查詢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531812" y="1571010"/>
            <a:ext cx="7772401" cy="3963692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b="0"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4"/>
            <a:ext cx="9144001" cy="1381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9" name="Group 429"/>
          <p:cNvGrpSpPr/>
          <p:nvPr/>
        </p:nvGrpSpPr>
        <p:grpSpPr>
          <a:xfrm>
            <a:off x="514350" y="1296540"/>
            <a:ext cx="8115300" cy="5357071"/>
            <a:chOff x="0" y="0"/>
            <a:chExt cx="8115300" cy="5357069"/>
          </a:xfrm>
        </p:grpSpPr>
        <p:sp>
          <p:nvSpPr>
            <p:cNvPr id="427" name="Shape 427"/>
            <p:cNvSpPr/>
            <p:nvPr/>
          </p:nvSpPr>
          <p:spPr>
            <a:xfrm>
              <a:off x="0" y="-1"/>
              <a:ext cx="8115300" cy="53570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900">
                <a:solidFill>
                  <a:srgbClr val="FFFFFF"/>
                </a:solidFill>
              </a:defRPr>
            </a:lvl1pPr>
          </a:lstStyle>
          <a:p>
            <a:pPr/>
            <a:r>
              <a:t>Web可視化GUI 開發與操作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569911" y="1255562"/>
            <a:ext cx="7772403" cy="4713391"/>
          </a:xfrm>
          <a:prstGeom prst="rect">
            <a:avLst/>
          </a:prstGeom>
        </p:spPr>
        <p:txBody>
          <a:bodyPr anchor="t"/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頁面設計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頁面佈局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user模組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GIot MQTT client模組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頁面路由規劃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頁面設計</a:t>
            </a:r>
          </a:p>
        </p:txBody>
      </p:sp>
      <p:pic>
        <p:nvPicPr>
          <p:cNvPr id="436" name="螢幕快照 2016-06-29 上午11.5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458" y="1723718"/>
            <a:ext cx="7495084" cy="2239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螢幕快照 2016-06-29 上午11.5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2926" y="3863425"/>
            <a:ext cx="7398148" cy="2230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40" name="Shape 440"/>
          <p:cNvSpPr/>
          <p:nvPr>
            <p:ph type="body" idx="1"/>
          </p:nvPr>
        </p:nvSpPr>
        <p:spPr>
          <a:xfrm>
            <a:off x="3936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頁面設計</a:t>
            </a:r>
          </a:p>
        </p:txBody>
      </p:sp>
      <p:pic>
        <p:nvPicPr>
          <p:cNvPr id="441" name="螢幕快照 2016-06-29 上午11.52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700" y="1589342"/>
            <a:ext cx="7264600" cy="2119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螢幕快照 2016-06-29 上午11.52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712" y="3851571"/>
            <a:ext cx="7394576" cy="217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頁面佈局</a:t>
            </a:r>
          </a:p>
        </p:txBody>
      </p:sp>
      <p:sp>
        <p:nvSpPr>
          <p:cNvPr id="445" name="Shape 445"/>
          <p:cNvSpPr/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49" name="Group 449"/>
          <p:cNvGrpSpPr/>
          <p:nvPr/>
        </p:nvGrpSpPr>
        <p:grpSpPr>
          <a:xfrm>
            <a:off x="445068" y="846430"/>
            <a:ext cx="7971289" cy="5684054"/>
            <a:chOff x="0" y="-102440"/>
            <a:chExt cx="7971287" cy="5684052"/>
          </a:xfrm>
        </p:grpSpPr>
        <p:sp>
          <p:nvSpPr>
            <p:cNvPr id="446" name="Shape 446"/>
            <p:cNvSpPr/>
            <p:nvPr/>
          </p:nvSpPr>
          <p:spPr>
            <a:xfrm>
              <a:off x="0" y="-1"/>
              <a:ext cx="7971288" cy="54791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0" y="-102441"/>
              <a:ext cx="7971288" cy="5684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129247" y="2099332"/>
              <a:ext cx="2611782" cy="5940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this is a.ejs</a:t>
              </a:r>
            </a:p>
          </p:txBody>
        </p:sp>
      </p:grpSp>
      <p:sp>
        <p:nvSpPr>
          <p:cNvPr id="450" name="Shape 450"/>
          <p:cNvSpPr/>
          <p:nvPr/>
        </p:nvSpPr>
        <p:spPr>
          <a:xfrm>
            <a:off x="1530620" y="1858473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a</a:t>
            </a:r>
            <a:r>
              <a:t> %&gt;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b</a:t>
            </a:r>
            <a:r>
              <a:t> %&gt;</a:t>
            </a:r>
          </a:p>
        </p:txBody>
      </p:sp>
      <p:sp>
        <p:nvSpPr>
          <p:cNvPr id="451" name="Shape 451"/>
          <p:cNvSpPr/>
          <p:nvPr/>
        </p:nvSpPr>
        <p:spPr>
          <a:xfrm>
            <a:off x="1521701" y="4127459"/>
            <a:ext cx="2654010" cy="6036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b.ejs</a:t>
            </a:r>
          </a:p>
        </p:txBody>
      </p:sp>
      <p:sp>
        <p:nvSpPr>
          <p:cNvPr id="452" name="Shape 452"/>
          <p:cNvSpPr/>
          <p:nvPr/>
        </p:nvSpPr>
        <p:spPr>
          <a:xfrm>
            <a:off x="1530620" y="5171056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b.ejs</a:t>
            </a:r>
          </a:p>
        </p:txBody>
      </p:sp>
      <p:pic>
        <p:nvPicPr>
          <p:cNvPr id="453" name="螢幕快照 2016-06-29 上午11.5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0266" y="1873722"/>
            <a:ext cx="2461965" cy="2613470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5854700" y="2381250"/>
            <a:ext cx="1102867" cy="441127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頁面路由規劃</a:t>
            </a:r>
          </a:p>
        </p:txBody>
      </p:sp>
      <p:sp>
        <p:nvSpPr>
          <p:cNvPr id="457" name="Shape 457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          ：首页</a:t>
            </a:r>
          </a:p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/post      :  上傳</a:t>
            </a:r>
          </a:p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869044">
              <a:lnSpc>
                <a:spcPct val="115000"/>
              </a:lnSpc>
              <a:spcBef>
                <a:spcPts val="1400"/>
              </a:spcBef>
              <a:defRPr b="0" sz="2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     ：查詢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user模組</a:t>
            </a:r>
          </a:p>
        </p:txBody>
      </p:sp>
      <p:sp>
        <p:nvSpPr>
          <p:cNvPr id="460" name="Shape 460"/>
          <p:cNvSpPr/>
          <p:nvPr>
            <p:ph type="body" idx="1"/>
          </p:nvPr>
        </p:nvSpPr>
        <p:spPr>
          <a:xfrm>
            <a:off x="685798" y="1213228"/>
            <a:ext cx="7772404" cy="4713391"/>
          </a:xfrm>
          <a:prstGeom prst="rect">
            <a:avLst/>
          </a:prstGeom>
        </p:spPr>
        <p:txBody>
          <a:bodyPr anchor="t"/>
          <a:lstStyle/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grab the things we need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Schema({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name: { type: String},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age: { type: String},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 = mongoose.model('User', userSchema);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make this available to our users in our Node applications</a:t>
            </a:r>
          </a:p>
          <a:p>
            <a:pPr defTabSz="506942">
              <a:lnSpc>
                <a:spcPct val="115000"/>
              </a:lnSpc>
              <a:spcBef>
                <a:spcPts val="800"/>
              </a:spcBef>
              <a:defRPr sz="145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User;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 client模組</a:t>
            </a:r>
          </a:p>
        </p:txBody>
      </p:sp>
      <p:sp>
        <p:nvSpPr>
          <p:cNvPr id="463" name="Shape 463"/>
          <p:cNvSpPr/>
          <p:nvPr/>
        </p:nvSpPr>
        <p:spPr>
          <a:xfrm>
            <a:off x="551366" y="986027"/>
            <a:ext cx="8041268" cy="58468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2100"/>
            </a:pPr>
            <a:r>
              <a:t>var mqtt = require('mqtt');</a:t>
            </a:r>
          </a:p>
          <a:p>
            <a:pPr>
              <a:defRPr sz="2100"/>
            </a:pPr>
            <a:r>
              <a:t>var settings = require('../settings');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var hostname = settings.host;</a:t>
            </a:r>
          </a:p>
          <a:p>
            <a:pPr>
              <a:defRPr sz="2100"/>
            </a:pPr>
            <a:r>
              <a:t>var portNumber = settings.myport;</a:t>
            </a:r>
          </a:p>
          <a:p>
            <a:pPr>
              <a:defRPr sz="2100"/>
            </a:pPr>
            <a:r>
              <a:t>var mytopic= settings.mytopic;;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var options = {</a:t>
            </a:r>
          </a:p>
          <a:p>
            <a:pPr>
              <a:defRPr sz="2100"/>
            </a:pPr>
            <a:r>
              <a:t>	port:portNumber,</a:t>
            </a:r>
          </a:p>
          <a:p>
            <a:pPr>
              <a:defRPr sz="2100"/>
            </a:pPr>
            <a:r>
              <a:t>    host: hostname,</a:t>
            </a:r>
          </a:p>
          <a:p>
            <a:pPr>
              <a:defRPr sz="2100"/>
            </a:pPr>
            <a:r>
              <a:t>	protocolId: 'MQIsdp',</a:t>
            </a:r>
          </a:p>
          <a:p>
            <a:pPr>
              <a:defRPr sz="2100"/>
            </a:pPr>
            <a:r>
              <a:t>	protocolVersion: 3</a:t>
            </a:r>
          </a:p>
          <a:p>
            <a:pPr>
              <a:defRPr sz="2100"/>
            </a:pPr>
            <a:r>
              <a:t>};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var LocalClient = mqtt.connect(options);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module.exports = LocalClient;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頁面路由 - index.js</a:t>
            </a: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function(app)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res.render('index', { title: '首頁'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app.get('/update',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update.ejs');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'更新'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app.get('/post',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‘上傳'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app.post('/post',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app.get('/find',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find.ejs');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res.render('find', { title: '查詢'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app.post('/find', function (req, res) {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187387">
              <a:lnSpc>
                <a:spcPct val="115000"/>
              </a:lnSpc>
              <a:spcBef>
                <a:spcPts val="200"/>
              </a:spcBef>
              <a:defRPr sz="11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469" name="Shape 469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https://github.com/hyper570908/demo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專案下載</a:t>
            </a:r>
          </a:p>
        </p:txBody>
      </p:sp>
      <p:pic>
        <p:nvPicPr>
          <p:cNvPr id="256" name="螢幕快照 2016-06-28 下午2.24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b="0" cap="none" sz="5200"/>
            </a:lvl1pPr>
          </a:lstStyle>
          <a:p>
            <a:pPr/>
            <a:r>
              <a:t>參考連結</a:t>
            </a:r>
          </a:p>
        </p:txBody>
      </p:sp>
      <p:sp>
        <p:nvSpPr>
          <p:cNvPr id="472" name="Shape 472"/>
          <p:cNvSpPr/>
          <p:nvPr/>
        </p:nvSpPr>
        <p:spPr>
          <a:xfrm>
            <a:off x="311699" y="2106660"/>
            <a:ext cx="8520602" cy="307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invalidUrl="" action="" tgtFrame="" tooltip="" history="1" highlightClick="0" endSnd="0"/>
              </a:rPr>
              <a:t>http://itbilu.com/nodejs/npm/41wDnJoDg.html</a:t>
            </a:r>
            <a:endParaRPr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invalidUrl="" action="" tgtFrame="" tooltip="" history="1" highlightClick="0" endSnd="0"/>
              </a:rPr>
              <a:t>http://wiki.jikexueyuan.com/project/express-mongodb-setup-blog/simple-blog.html</a:t>
            </a:r>
            <a:endParaRPr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5" invalidUrl="" action="" tgtFrame="" tooltip="" history="1" highlightClick="0" endSnd="0"/>
              </a:rPr>
              <a:t>https://cnodejs.org/topic/504b4924e2b84515770103dd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模組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0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3"/>
            <a:ext cx="7371815" cy="6022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簡單模組定義和使用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685798" y="1331960"/>
            <a:ext cx="7772404" cy="4573294"/>
          </a:xfrm>
          <a:prstGeom prst="rect">
            <a:avLst/>
          </a:prstGeom>
        </p:spPr>
        <p:txBody>
          <a:bodyPr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簡單模組定義和使用</a:t>
            </a:r>
          </a:p>
        </p:txBody>
      </p:sp>
      <p:pic>
        <p:nvPicPr>
          <p:cNvPr id="267" name="螢幕快照 2016-06-28 上午10.49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6" y="4085696"/>
            <a:ext cx="8012808" cy="1310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MQTT是什麼？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