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 b="def" i="def"/>
      <a:tcStyle>
        <a:tcBdr/>
        <a:fill>
          <a:solidFill>
            <a:srgbClr val="E7E7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" name="Shape 2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1.png" descr="D:\power_point_test\bg_020314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6" name="Shape 16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714375" indent="-257175" algn="ctr">
              <a:buClrTx/>
              <a:buFontTx/>
              <a:defRPr sz="1800"/>
            </a:lvl2pPr>
            <a:lvl3pPr marL="1171575" indent="-257175" algn="ctr">
              <a:buClrTx/>
              <a:buFontTx/>
              <a:defRPr sz="1800"/>
            </a:lvl3pPr>
            <a:lvl4pPr marL="1665514" indent="-293914" algn="ctr">
              <a:buClrTx/>
              <a:buFontTx/>
              <a:defRPr sz="1800"/>
            </a:lvl4pPr>
            <a:lvl5pPr marL="2171700" indent="-342900" algn="ctr">
              <a:buClrTx/>
              <a:buFontTx/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" name="Shape 17"/>
          <p:cNvSpPr/>
          <p:nvPr>
            <p:ph type="sldNum" sz="quarter" idx="2"/>
          </p:nvPr>
        </p:nvSpPr>
        <p:spPr>
          <a:xfrm>
            <a:off x="4358973" y="6248400"/>
            <a:ext cx="273654" cy="264253"/>
          </a:xfrm>
          <a:prstGeom prst="rect">
            <a:avLst/>
          </a:prstGeom>
        </p:spPr>
        <p:txBody>
          <a:bodyPr/>
          <a:lstStyle>
            <a:lvl1pPr algn="ctr">
              <a:defRPr i="1"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xfrm>
            <a:off x="6515100" y="304800"/>
            <a:ext cx="1943100" cy="5486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xfrm>
            <a:off x="685800" y="304800"/>
            <a:ext cx="5676900" cy="5486400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700"/>
              </a:spcBef>
              <a:buClrTx/>
              <a:buSzTx/>
              <a:buFontTx/>
              <a:buNone/>
              <a:defRPr b="0" sz="3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0" algn="ctr">
              <a:spcBef>
                <a:spcPts val="700"/>
              </a:spcBef>
              <a:buClrTx/>
              <a:buSzTx/>
              <a:buFontTx/>
              <a:buNone/>
              <a:defRPr b="0" sz="3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0" algn="ctr">
              <a:spcBef>
                <a:spcPts val="700"/>
              </a:spcBef>
              <a:buClrTx/>
              <a:buSzTx/>
              <a:buFontTx/>
              <a:buNone/>
              <a:defRPr b="0" sz="3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0" algn="ctr">
              <a:spcBef>
                <a:spcPts val="700"/>
              </a:spcBef>
              <a:buClrTx/>
              <a:buSzTx/>
              <a:buFontTx/>
              <a:buNone/>
              <a:defRPr b="0" sz="3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0" algn="ctr">
              <a:spcBef>
                <a:spcPts val="700"/>
              </a:spcBef>
              <a:buClrTx/>
              <a:buSzTx/>
              <a:buFontTx/>
              <a:buNone/>
              <a:defRPr b="0" sz="3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6" name="Shape 116"/>
          <p:cNvSpPr/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b="0" sz="320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b="0" sz="320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b="0" sz="320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b="0" sz="320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b="0" sz="32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4" name="Shape 134"/>
          <p:cNvSpPr/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42" name="Shape 142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lrTx/>
              <a:buFont typeface="Arial"/>
              <a:buChar char="•"/>
              <a:defRPr b="0" sz="2800">
                <a:latin typeface="+mj-lt"/>
                <a:ea typeface="+mj-ea"/>
                <a:cs typeface="+mj-cs"/>
                <a:sym typeface="Calibri"/>
              </a:defRPr>
            </a:lvl1pPr>
            <a:lvl2pPr marL="790575" indent="-333375">
              <a:spcBef>
                <a:spcPts val="600"/>
              </a:spcBef>
              <a:buClrTx/>
              <a:buFont typeface="Arial"/>
              <a:buChar char="–"/>
              <a:defRPr b="0" sz="2800">
                <a:latin typeface="+mj-lt"/>
                <a:ea typeface="+mj-ea"/>
                <a:cs typeface="+mj-cs"/>
                <a:sym typeface="Calibri"/>
              </a:defRPr>
            </a:lvl2pPr>
            <a:lvl3pPr marL="1234438" indent="-320038">
              <a:spcBef>
                <a:spcPts val="600"/>
              </a:spcBef>
              <a:buClrTx/>
              <a:buFont typeface="Arial"/>
              <a:defRPr b="0" sz="2800">
                <a:latin typeface="+mj-lt"/>
                <a:ea typeface="+mj-ea"/>
                <a:cs typeface="+mj-cs"/>
                <a:sym typeface="Calibri"/>
              </a:defRPr>
            </a:lvl3pPr>
            <a:lvl4pPr marL="1727200" indent="-355600">
              <a:spcBef>
                <a:spcPts val="600"/>
              </a:spcBef>
              <a:buClrTx/>
              <a:buFont typeface="Arial"/>
              <a:defRPr b="0" sz="2800">
                <a:latin typeface="+mj-lt"/>
                <a:ea typeface="+mj-ea"/>
                <a:cs typeface="+mj-cs"/>
                <a:sym typeface="Calibri"/>
              </a:defRPr>
            </a:lvl4pPr>
            <a:lvl5pPr marL="2184400" indent="-355600">
              <a:spcBef>
                <a:spcPts val="600"/>
              </a:spcBef>
              <a:buClrTx/>
              <a:buFont typeface="Arial"/>
              <a:defRPr b="0" sz="28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2" name="Shape 152"/>
          <p:cNvSpPr/>
          <p:nvPr>
            <p:ph type="body" sz="quarter" idx="13"/>
          </p:nvPr>
        </p:nvSpPr>
        <p:spPr>
          <a:xfrm>
            <a:off x="4645025" y="1535112"/>
            <a:ext cx="4041775" cy="6397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53" name="Shape 153"/>
          <p:cNvSpPr/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61" name="Shape 161"/>
          <p:cNvSpPr/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b="0" sz="320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b="0" sz="320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b="0" sz="320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b="0" sz="320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b="0" sz="32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7" name="Shape 177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86" name="Shape 186"/>
          <p:cNvSpPr/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b="0" sz="1400"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b="0" sz="1400"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b="0" sz="1400"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b="0" sz="1400"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b="0" sz="14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88" name="Shape 188"/>
          <p:cNvSpPr/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b="0" sz="320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b="0" sz="320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b="0" sz="320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b="0" sz="320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b="0" sz="32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97" name="Shape 197"/>
          <p:cNvSpPr/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05" name="Shape 205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b="0" sz="320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b="0" sz="320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b="0" sz="320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b="0" sz="320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b="0" sz="32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06" name="Shape 206"/>
          <p:cNvSpPr/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57250"/>
            <a:ext cx="914400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14"/>
          <p:cNvSpPr/>
          <p:nvPr/>
        </p:nvSpPr>
        <p:spPr>
          <a:xfrm>
            <a:off x="3810000" y="5543550"/>
            <a:ext cx="1524000" cy="311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219200"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Confidential </a:t>
            </a:r>
          </a:p>
        </p:txBody>
      </p:sp>
      <p:sp>
        <p:nvSpPr>
          <p:cNvPr id="215" name="Shape 215"/>
          <p:cNvSpPr/>
          <p:nvPr/>
        </p:nvSpPr>
        <p:spPr>
          <a:xfrm>
            <a:off x="685800" y="5486400"/>
            <a:ext cx="2819400" cy="619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1219200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Copyright © 2014 Gemtek Technology Co., Ltd.</a:t>
            </a:r>
          </a:p>
          <a:p>
            <a:pPr defTabSz="1219200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All Rights Reserved. </a:t>
            </a:r>
          </a:p>
        </p:txBody>
      </p:sp>
      <p:pic>
        <p:nvPicPr>
          <p:cNvPr id="21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57250"/>
            <a:ext cx="914400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/>
          <p:nvPr>
            <p:ph type="title"/>
          </p:nvPr>
        </p:nvSpPr>
        <p:spPr>
          <a:xfrm>
            <a:off x="685800" y="2455067"/>
            <a:ext cx="7772400" cy="1102502"/>
          </a:xfrm>
          <a:prstGeom prst="rect">
            <a:avLst/>
          </a:prstGeom>
        </p:spPr>
        <p:txBody>
          <a:bodyPr lIns="91423" tIns="91423" rIns="91423" bIns="91423"/>
          <a:lstStyle>
            <a:lvl1pPr defTabSz="1219200">
              <a:defRPr sz="1800">
                <a:solidFill>
                  <a:srgbClr val="000000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xfrm>
            <a:off x="1371600" y="3771900"/>
            <a:ext cx="6400799" cy="1314600"/>
          </a:xfrm>
          <a:prstGeom prst="rect">
            <a:avLst/>
          </a:prstGeom>
        </p:spPr>
        <p:txBody>
          <a:bodyPr lIns="91423" tIns="91423" rIns="91423" bIns="91423"/>
          <a:lstStyle>
            <a:lvl1pPr marL="0" indent="0" algn="ctr" defTabSz="1219200">
              <a:buClrTx/>
              <a:buSzTx/>
              <a:buFontTx/>
              <a:buNone/>
              <a:defRPr b="0" sz="1800">
                <a:latin typeface="Arial"/>
                <a:ea typeface="Arial"/>
                <a:cs typeface="Arial"/>
                <a:sym typeface="Arial"/>
              </a:defRPr>
            </a:lvl1pPr>
            <a:lvl2pPr marL="788307" indent="-204107" algn="ctr" defTabSz="1219200">
              <a:buClrTx/>
              <a:buFontTx/>
              <a:defRPr b="0" sz="1800">
                <a:latin typeface="Arial"/>
                <a:ea typeface="Arial"/>
                <a:cs typeface="Arial"/>
                <a:sym typeface="Arial"/>
              </a:defRPr>
            </a:lvl2pPr>
            <a:lvl3pPr marL="1179284" indent="-163284" algn="ctr" defTabSz="1219200">
              <a:buClrTx/>
              <a:buFontTx/>
              <a:defRPr b="0" sz="1800">
                <a:latin typeface="Arial"/>
                <a:ea typeface="Arial"/>
                <a:cs typeface="Arial"/>
                <a:sym typeface="Arial"/>
              </a:defRPr>
            </a:lvl3pPr>
            <a:lvl4pPr marL="1640114" indent="-179614" algn="ctr" defTabSz="1219200">
              <a:buClrTx/>
              <a:buFontTx/>
              <a:defRPr b="0" sz="1800">
                <a:latin typeface="Arial"/>
                <a:ea typeface="Arial"/>
                <a:cs typeface="Arial"/>
                <a:sym typeface="Arial"/>
              </a:defRPr>
            </a:lvl4pPr>
            <a:lvl5pPr marL="2100941" indent="-195941" algn="ctr" defTabSz="1219200">
              <a:buClrTx/>
              <a:buFontTx/>
              <a:defRPr b="0" sz="1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9" name="Shape 219"/>
          <p:cNvSpPr/>
          <p:nvPr>
            <p:ph type="sldNum" sz="quarter" idx="2"/>
          </p:nvPr>
        </p:nvSpPr>
        <p:spPr>
          <a:xfrm>
            <a:off x="5175936" y="5543550"/>
            <a:ext cx="386664" cy="375229"/>
          </a:xfrm>
          <a:prstGeom prst="rect">
            <a:avLst/>
          </a:prstGeom>
        </p:spPr>
        <p:txBody>
          <a:bodyPr/>
          <a:lstStyle>
            <a:lvl1pPr defTabSz="1219200">
              <a:defRPr sz="20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image1.png" descr="D:\power_point_test\bg_020314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714375" indent="-257175" algn="ctr">
              <a:buClrTx/>
              <a:buFontTx/>
              <a:defRPr sz="1800"/>
            </a:lvl2pPr>
            <a:lvl3pPr marL="1171575" indent="-257175" algn="ctr">
              <a:buClrTx/>
              <a:buFontTx/>
              <a:defRPr sz="1800"/>
            </a:lvl3pPr>
            <a:lvl4pPr marL="1665514" indent="-293914" algn="ctr">
              <a:buClrTx/>
              <a:buFontTx/>
              <a:defRPr sz="1800"/>
            </a:lvl4pPr>
            <a:lvl5pPr marL="2171700" indent="-342900" algn="ctr">
              <a:buClrTx/>
              <a:buFontTx/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9" name="Shape 229"/>
          <p:cNvSpPr/>
          <p:nvPr>
            <p:ph type="sldNum" sz="quarter" idx="2"/>
          </p:nvPr>
        </p:nvSpPr>
        <p:spPr>
          <a:xfrm>
            <a:off x="4358973" y="6248400"/>
            <a:ext cx="273654" cy="264253"/>
          </a:xfrm>
          <a:prstGeom prst="rect">
            <a:avLst/>
          </a:prstGeom>
        </p:spPr>
        <p:txBody>
          <a:bodyPr/>
          <a:lstStyle>
            <a:lvl1pPr algn="ctr">
              <a:defRPr i="1"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>
                <a:solidFill>
                  <a:srgbClr val="000000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3" name="Shape 43"/>
          <p:cNvSpPr/>
          <p:nvPr>
            <p:ph type="body" sz="half" idx="1"/>
          </p:nvPr>
        </p:nvSpPr>
        <p:spPr>
          <a:xfrm>
            <a:off x="685800" y="1447800"/>
            <a:ext cx="3810000" cy="43434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274638"/>
            <a:ext cx="8229600" cy="706092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2" name="Shape 52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3" name="Shape 53"/>
          <p:cNvSpPr/>
          <p:nvPr>
            <p:ph type="body" sz="quarter" idx="13"/>
          </p:nvPr>
        </p:nvSpPr>
        <p:spPr>
          <a:xfrm>
            <a:off x="4645025" y="1535112"/>
            <a:ext cx="4041775" cy="6397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457200" y="273050"/>
            <a:ext cx="3008315" cy="851696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大標題文字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 marL="1181100" indent="-266700">
              <a:spcBef>
                <a:spcPts val="600"/>
              </a:spcBef>
              <a:defRPr sz="2800"/>
            </a:lvl3pPr>
            <a:lvl4pPr marL="1691638" indent="-320038">
              <a:spcBef>
                <a:spcPts val="600"/>
              </a:spcBef>
              <a:defRPr sz="2800"/>
            </a:lvl4pPr>
            <a:lvl5pPr marL="2148838" indent="-320038">
              <a:spcBef>
                <a:spcPts val="600"/>
              </a:spcBef>
              <a:defRPr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Shape 78"/>
          <p:cNvSpPr/>
          <p:nvPr>
            <p:ph type="body" sz="half" idx="13"/>
          </p:nvPr>
        </p:nvSpPr>
        <p:spPr>
          <a:xfrm>
            <a:off x="457198" y="1124742"/>
            <a:ext cx="3008317" cy="500142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大標題文字</a:t>
            </a:r>
          </a:p>
        </p:txBody>
      </p:sp>
      <p:sp>
        <p:nvSpPr>
          <p:cNvPr id="87" name="Shape 87"/>
          <p:cNvSpPr/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8" name="Shape 88"/>
          <p:cNvSpPr/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D:\power_point_test\bg_020314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3810000" y="6248400"/>
            <a:ext cx="1524000" cy="269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i="1"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Confidential </a:t>
            </a:r>
          </a:p>
        </p:txBody>
      </p:sp>
      <p:sp>
        <p:nvSpPr>
          <p:cNvPr id="4" name="Shape 4"/>
          <p:cNvSpPr/>
          <p:nvPr/>
        </p:nvSpPr>
        <p:spPr>
          <a:xfrm>
            <a:off x="685800" y="6172200"/>
            <a:ext cx="2819400" cy="366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Copyright © 2002 Gemtek Technology Co., Ltd.</a:t>
            </a:r>
          </a:p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All Rights Reserved.  2015/1/10</a:t>
            </a:r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685800" y="304800"/>
            <a:ext cx="77724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685800" y="1447800"/>
            <a:ext cx="7772400" cy="434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8661441" y="609600"/>
            <a:ext cx="330159" cy="31339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■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429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❖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001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•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698170" marR="0" indent="-32657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–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098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670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242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5814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386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mongodb.com/download-center?jmp=nav#community" TargetMode="Externa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mosquitto.org/download/" TargetMode="External"/><Relationship Id="rId3" Type="http://schemas.openxmlformats.org/officeDocument/2006/relationships/hyperlink" Target="http://itbilu.com/nodejs/npm/41wDnJoDg.html" TargetMode="External"/><Relationship Id="rId4" Type="http://schemas.openxmlformats.org/officeDocument/2006/relationships/hyperlink" Target="http://wiki.jikexueyuan.com/project/express-mongodb-setup-blog/simple-blog.html" TargetMode="External"/><Relationship Id="rId5" Type="http://schemas.openxmlformats.org/officeDocument/2006/relationships/hyperlink" Target="https://cnodejs.org/topic/504b4924e2b84515770103dd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mosquitto.org/download/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xfrm>
            <a:off x="685800" y="21177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0" sz="5200"/>
            </a:lvl1pPr>
          </a:lstStyle>
          <a:p>
            <a:pPr/>
            <a:r>
              <a:t>GIoT end-to-end</a:t>
            </a:r>
          </a:p>
        </p:txBody>
      </p:sp>
      <p:sp>
        <p:nvSpPr>
          <p:cNvPr id="239" name="Shape 2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b="0" sz="2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Application System + web servic</a:t>
            </a:r>
          </a:p>
        </p:txBody>
      </p:sp>
      <p:sp>
        <p:nvSpPr>
          <p:cNvPr id="240" name="Shape 240"/>
          <p:cNvSpPr/>
          <p:nvPr/>
        </p:nvSpPr>
        <p:spPr>
          <a:xfrm>
            <a:off x="7084227" y="5304512"/>
            <a:ext cx="1376346" cy="33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Author:Jason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title"/>
          </p:nvPr>
        </p:nvSpPr>
        <p:spPr>
          <a:xfrm>
            <a:off x="685799" y="200129"/>
            <a:ext cx="7772402" cy="899916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訂閱及發佈demo</a:t>
            </a:r>
          </a:p>
        </p:txBody>
      </p:sp>
      <p:sp>
        <p:nvSpPr>
          <p:cNvPr id="271" name="Shape 271"/>
          <p:cNvSpPr/>
          <p:nvPr>
            <p:ph type="body" idx="1"/>
          </p:nvPr>
        </p:nvSpPr>
        <p:spPr>
          <a:xfrm>
            <a:off x="685799" y="1239991"/>
            <a:ext cx="7772402" cy="4868462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Subscriber 註冊感興趣的Topic(ex. mqtt)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mosquitto_sub.exe -h localhost -p 1884 -t mqtt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Publisher 發布該Topic的訊息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mosquitto_pub.exe -h localhost -p 1884 -t mqtt -m 30.5</a:t>
            </a:r>
          </a:p>
        </p:txBody>
      </p:sp>
      <p:pic>
        <p:nvPicPr>
          <p:cNvPr id="272" name="螢幕快照 2016-06-17 下午12.00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7742" y="4986597"/>
            <a:ext cx="7808516" cy="690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螢幕快照 2016-06-17 下午9.49.2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7742" y="2445293"/>
            <a:ext cx="7808516" cy="10100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title"/>
          </p:nvPr>
        </p:nvSpPr>
        <p:spPr>
          <a:xfrm>
            <a:off x="531812" y="76200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b="0" cap="none" sz="5200">
                <a:solidFill>
                  <a:srgbClr val="FFFFFF"/>
                </a:solidFill>
              </a:defRPr>
            </a:lvl1pPr>
          </a:lstStyle>
          <a:p>
            <a:pPr/>
            <a:r>
              <a:t>模組</a:t>
            </a:r>
          </a:p>
        </p:txBody>
      </p:sp>
      <p:sp>
        <p:nvSpPr>
          <p:cNvPr id="276" name="Shape 276"/>
          <p:cNvSpPr/>
          <p:nvPr>
            <p:ph type="body" idx="1"/>
          </p:nvPr>
        </p:nvSpPr>
        <p:spPr>
          <a:xfrm>
            <a:off x="531812" y="2106661"/>
            <a:ext cx="7772401" cy="3963692"/>
          </a:xfrm>
          <a:prstGeom prst="rect">
            <a:avLst/>
          </a:prstGeom>
        </p:spPr>
        <p:txBody>
          <a:bodyPr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77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093" y="950284"/>
            <a:ext cx="7371814" cy="60224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title"/>
          </p:nvPr>
        </p:nvSpPr>
        <p:spPr>
          <a:xfrm>
            <a:off x="531812" y="889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簡單模組定義和使用(一）</a:t>
            </a:r>
          </a:p>
        </p:txBody>
      </p:sp>
      <p:sp>
        <p:nvSpPr>
          <p:cNvPr id="280" name="Shape 280"/>
          <p:cNvSpPr/>
          <p:nvPr>
            <p:ph type="body" idx="1"/>
          </p:nvPr>
        </p:nvSpPr>
        <p:spPr>
          <a:xfrm>
            <a:off x="685799" y="1331961"/>
            <a:ext cx="7772402" cy="4573292"/>
          </a:xfrm>
          <a:prstGeom prst="rect">
            <a:avLst/>
          </a:prstGeom>
        </p:spPr>
        <p:txBody>
          <a:bodyPr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node.js 遵照CommonJS 的慣例, 用 require 以及 exports 來作檔案和模組之間的溝通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300"/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PI = Math.PI;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exports.area = function (r) {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return PI * r * r;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exports.circumference = function (r) {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return 2 * PI * r;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};</a:t>
            </a:r>
            <a:endParaRPr sz="1300"/>
          </a:p>
          <a:p>
            <a:pPr defTabSz="694944">
              <a:lnSpc>
                <a:spcPct val="115000"/>
              </a:lnSpc>
              <a:spcBef>
                <a:spcPts val="12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將這個文件存為circle.js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300"/>
          </a:p>
          <a:p>
            <a:pPr>
              <a:lnSpc>
                <a:spcPct val="115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並新建一個app.js文件，並寫入以下代碼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b="0" sz="1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115000"/>
              </a:lnSpc>
              <a:spcBef>
                <a:spcPts val="1600"/>
              </a:spcBef>
              <a:defRPr b="0" sz="1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circle = require('./circle.js');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b="0" sz="1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console.log( 'The area of a circle of radius 4 is ' + circle.area(4));</a:t>
            </a:r>
          </a:p>
        </p:txBody>
      </p:sp>
      <p:sp>
        <p:nvSpPr>
          <p:cNvPr id="283" name="Shape 283"/>
          <p:cNvSpPr/>
          <p:nvPr/>
        </p:nvSpPr>
        <p:spPr>
          <a:xfrm>
            <a:off x="531812" y="88900"/>
            <a:ext cx="7772401" cy="899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簡單模組定義和使用(一）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title"/>
          </p:nvPr>
        </p:nvSpPr>
        <p:spPr>
          <a:xfrm>
            <a:off x="685799" y="38100"/>
            <a:ext cx="7772402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Mosca(Broker模組）</a:t>
            </a:r>
          </a:p>
        </p:txBody>
      </p:sp>
      <p:sp>
        <p:nvSpPr>
          <p:cNvPr id="286" name="Shape 286"/>
          <p:cNvSpPr/>
          <p:nvPr>
            <p:ph type="body" idx="1"/>
          </p:nvPr>
        </p:nvSpPr>
        <p:spPr>
          <a:xfrm>
            <a:off x="685799" y="1289818"/>
            <a:ext cx="7772402" cy="4606778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15000"/>
              </a:lnSpc>
              <a:spcBef>
                <a:spcPts val="16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Mosca</a:t>
            </a:r>
            <a:r>
              <a:t>是MQTT在Node.js中的一個Broker的開源實現，通俗講也就是MQTT中的Server實現。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安裝：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npm install mosca bunyan -g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使用：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mosca單獨使用時，可以像下面這樣運行，並開始接受客戶端連接：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mosca -v | bunyan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title"/>
          </p:nvPr>
        </p:nvSpPr>
        <p:spPr>
          <a:xfrm>
            <a:off x="685799" y="88900"/>
            <a:ext cx="7772402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MQTT.js(Client模組）</a:t>
            </a:r>
          </a:p>
        </p:txBody>
      </p:sp>
      <p:sp>
        <p:nvSpPr>
          <p:cNvPr id="289" name="Shape 289"/>
          <p:cNvSpPr/>
          <p:nvPr>
            <p:ph type="body" idx="1"/>
          </p:nvPr>
        </p:nvSpPr>
        <p:spPr>
          <a:xfrm>
            <a:off x="685799" y="1434082"/>
            <a:ext cx="7772402" cy="4369050"/>
          </a:xfrm>
          <a:prstGeom prst="rect">
            <a:avLst/>
          </a:prstGeom>
        </p:spPr>
        <p:txBody>
          <a:bodyPr anchor="t"/>
          <a:lstStyle/>
          <a:p>
            <a:pPr defTabSz="822959">
              <a:lnSpc>
                <a:spcPct val="115000"/>
              </a:lnSpc>
              <a:spcBef>
                <a:spcPts val="1400"/>
              </a:spcBef>
              <a:defRPr b="0" sz="22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同 時Mosca作者也維護著MQTT.js這一模組，這一模組可理解為MQTT的Client實現。而縱觀整個Node.js的module中比較有分量的也就以上兩個module.</a:t>
            </a:r>
          </a:p>
          <a:p>
            <a:pPr defTabSz="822959">
              <a:lnSpc>
                <a:spcPct val="115000"/>
              </a:lnSpc>
              <a:spcBef>
                <a:spcPts val="1400"/>
              </a:spcBef>
              <a:defRPr b="0" sz="22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如果所要連接的服務器只支持MQTT 3.1（非V3.1.1），需要如下設置：</a:t>
            </a:r>
          </a:p>
          <a:p>
            <a:pPr defTabSz="822959">
              <a:lnSpc>
                <a:spcPct val="115000"/>
              </a:lnSpc>
              <a:spcBef>
                <a:spcPts val="1400"/>
              </a:spcBef>
              <a:defRPr b="0" sz="22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</a:p>
          <a:p>
            <a:pPr defTabSz="822959">
              <a:lnSpc>
                <a:spcPct val="115000"/>
              </a:lnSpc>
              <a:spcBef>
                <a:spcPts val="1400"/>
              </a:spcBef>
              <a:defRPr b="0" sz="22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protocolId: 'MQIsdp',</a:t>
            </a:r>
          </a:p>
          <a:p>
            <a:pPr defTabSz="822959">
              <a:lnSpc>
                <a:spcPct val="115000"/>
              </a:lnSpc>
              <a:spcBef>
                <a:spcPts val="1400"/>
              </a:spcBef>
              <a:defRPr b="0" sz="22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protocolVersion: 3</a:t>
            </a:r>
          </a:p>
          <a:p>
            <a:pPr defTabSz="822959">
              <a:lnSpc>
                <a:spcPct val="115000"/>
              </a:lnSpc>
              <a:spcBef>
                <a:spcPts val="1400"/>
              </a:spcBef>
              <a:defRPr b="0" sz="22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title"/>
          </p:nvPr>
        </p:nvSpPr>
        <p:spPr>
          <a:xfrm>
            <a:off x="685799" y="88900"/>
            <a:ext cx="7772402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透過mqtt.js模組註冊訂閱（一）</a:t>
            </a:r>
          </a:p>
        </p:txBody>
      </p:sp>
      <p:sp>
        <p:nvSpPr>
          <p:cNvPr id="292" name="Shape 292"/>
          <p:cNvSpPr/>
          <p:nvPr>
            <p:ph type="body" idx="1"/>
          </p:nvPr>
        </p:nvSpPr>
        <p:spPr>
          <a:xfrm>
            <a:off x="685799" y="1325463"/>
            <a:ext cx="7772402" cy="4586289"/>
          </a:xfrm>
          <a:prstGeom prst="rect">
            <a:avLst/>
          </a:prstGeom>
        </p:spPr>
        <p:txBody>
          <a:bodyPr anchor="t"/>
          <a:lstStyle/>
          <a:p>
            <a:pPr defTabSz="365759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mqtt = require('mqtt');</a:t>
            </a:r>
          </a:p>
          <a:p>
            <a:pPr defTabSz="365759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hostname = 'localhost';</a:t>
            </a:r>
          </a:p>
          <a:p>
            <a:pPr defTabSz="365759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portNumber = 1883;</a:t>
            </a:r>
          </a:p>
          <a:p>
            <a:pPr defTabSz="365759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mytopic= 'mqtt';</a:t>
            </a:r>
          </a:p>
          <a:p>
            <a:pPr defTabSz="365759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options = {</a:t>
            </a:r>
          </a:p>
          <a:p>
            <a:pPr lvl="1" defTabSz="365759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port:portNumber,</a:t>
            </a:r>
          </a:p>
          <a:p>
            <a:pPr defTabSz="365759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host: hostname</a:t>
            </a:r>
          </a:p>
          <a:p>
            <a:pPr defTabSz="365759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};</a:t>
            </a:r>
          </a:p>
          <a:p>
            <a:pPr defTabSz="365759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365759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client = mqtt.connect(options);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body" idx="1"/>
          </p:nvPr>
        </p:nvSpPr>
        <p:spPr>
          <a:xfrm>
            <a:off x="685799" y="1447154"/>
            <a:ext cx="7772402" cy="3963692"/>
          </a:xfrm>
          <a:prstGeom prst="rect">
            <a:avLst/>
          </a:prstGeom>
        </p:spPr>
        <p:txBody>
          <a:bodyPr anchor="t"/>
          <a:lstStyle/>
          <a:p>
            <a:pPr defTabSz="365759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client.on('connect', function()  {</a:t>
            </a:r>
          </a:p>
          <a:p>
            <a:pPr defTabSz="365759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console.log('Connect to mqtt topic:'+mytopic);</a:t>
            </a:r>
          </a:p>
          <a:p>
            <a:pPr defTabSz="365759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	client.subscribe(mytopic);</a:t>
            </a:r>
          </a:p>
          <a:p>
            <a:pPr defTabSz="365759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  <a:p>
            <a:pPr defTabSz="365759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365759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client.on('message', function(topic, message) {</a:t>
            </a:r>
          </a:p>
          <a:p>
            <a:pPr defTabSz="365759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console.log(‘topic:'+topic.toString());</a:t>
            </a:r>
          </a:p>
          <a:p>
            <a:pPr defTabSz="365759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console.log('message:'+message.toString());</a:t>
            </a:r>
          </a:p>
          <a:p>
            <a:pPr defTabSz="365759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</p:txBody>
      </p:sp>
      <p:sp>
        <p:nvSpPr>
          <p:cNvPr id="295" name="Shape 295"/>
          <p:cNvSpPr/>
          <p:nvPr/>
        </p:nvSpPr>
        <p:spPr>
          <a:xfrm>
            <a:off x="685799" y="88900"/>
            <a:ext cx="7772402" cy="899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透過mqtt.js模組註冊訂閱（一）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title"/>
          </p:nvPr>
        </p:nvSpPr>
        <p:spPr>
          <a:xfrm>
            <a:off x="531812" y="-127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透過mqtt.js模組註冊發布</a:t>
            </a:r>
          </a:p>
        </p:txBody>
      </p:sp>
      <p:sp>
        <p:nvSpPr>
          <p:cNvPr id="298" name="Shape 298"/>
          <p:cNvSpPr/>
          <p:nvPr>
            <p:ph type="body" idx="1"/>
          </p:nvPr>
        </p:nvSpPr>
        <p:spPr>
          <a:xfrm>
            <a:off x="685799" y="1343173"/>
            <a:ext cx="7772402" cy="4677868"/>
          </a:xfrm>
          <a:prstGeom prst="rect">
            <a:avLst/>
          </a:prstGeom>
        </p:spPr>
        <p:txBody>
          <a:bodyPr anchor="t"/>
          <a:lstStyle/>
          <a:p>
            <a:pPr defTabSz="245059">
              <a:lnSpc>
                <a:spcPct val="115000"/>
              </a:lnSpc>
              <a:defRPr b="0" sz="1809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mqtt = require('mqtt');</a:t>
            </a:r>
          </a:p>
          <a:p>
            <a:pPr defTabSz="245059">
              <a:lnSpc>
                <a:spcPct val="115000"/>
              </a:lnSpc>
              <a:defRPr sz="1809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hostname = 'localhost';</a:t>
            </a:r>
          </a:p>
          <a:p>
            <a:pPr defTabSz="245059">
              <a:lnSpc>
                <a:spcPct val="115000"/>
              </a:lnSpc>
              <a:defRPr sz="1809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portNumber = 1883;</a:t>
            </a:r>
          </a:p>
          <a:p>
            <a:pPr defTabSz="245059">
              <a:lnSpc>
                <a:spcPct val="115000"/>
              </a:lnSpc>
              <a:defRPr sz="1809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mytopic= 'mqtt';</a:t>
            </a:r>
          </a:p>
          <a:p>
            <a:pPr defTabSz="245059">
              <a:lnSpc>
                <a:spcPct val="115000"/>
              </a:lnSpc>
              <a:defRPr b="0" sz="1809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options = {</a:t>
            </a:r>
          </a:p>
          <a:p>
            <a:pPr lvl="1" defTabSz="245059">
              <a:lnSpc>
                <a:spcPct val="115000"/>
              </a:lnSpc>
              <a:defRPr b="0" sz="1809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port:portNumber,</a:t>
            </a:r>
          </a:p>
          <a:p>
            <a:pPr defTabSz="245059">
              <a:lnSpc>
                <a:spcPct val="115000"/>
              </a:lnSpc>
              <a:defRPr b="0" sz="1809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host: hostname</a:t>
            </a:r>
          </a:p>
          <a:p>
            <a:pPr defTabSz="245059">
              <a:lnSpc>
                <a:spcPct val="115000"/>
              </a:lnSpc>
              <a:defRPr b="0" sz="1809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};</a:t>
            </a:r>
          </a:p>
          <a:p>
            <a:pPr defTabSz="245059">
              <a:lnSpc>
                <a:spcPct val="115000"/>
              </a:lnSpc>
              <a:defRPr b="0" sz="201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client = mqtt.connect(options);</a:t>
            </a:r>
          </a:p>
          <a:p>
            <a:pPr defTabSz="563635">
              <a:lnSpc>
                <a:spcPct val="115000"/>
              </a:lnSpc>
              <a:spcBef>
                <a:spcPts val="900"/>
              </a:spcBef>
              <a:defRPr b="0" sz="201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client.publish('mqtt', 'Hell Mqtt!');</a:t>
            </a:r>
          </a:p>
          <a:p>
            <a:pPr defTabSz="563635">
              <a:lnSpc>
                <a:spcPct val="115000"/>
              </a:lnSpc>
              <a:spcBef>
                <a:spcPts val="900"/>
              </a:spcBef>
              <a:defRPr b="0" sz="201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terminate the client</a:t>
            </a:r>
          </a:p>
          <a:p>
            <a:pPr defTabSz="563635">
              <a:lnSpc>
                <a:spcPct val="115000"/>
              </a:lnSpc>
              <a:spcBef>
                <a:spcPts val="900"/>
              </a:spcBef>
              <a:defRPr b="0" sz="201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client.end();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type="title"/>
          </p:nvPr>
        </p:nvSpPr>
        <p:spPr>
          <a:xfrm>
            <a:off x="785812" y="381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 sz="5000">
                <a:solidFill>
                  <a:srgbClr val="FFFFFF"/>
                </a:solidFill>
              </a:defRPr>
            </a:lvl1pPr>
          </a:lstStyle>
          <a:p>
            <a:pPr/>
            <a:r>
              <a:t>GIot MQTT dummy test</a:t>
            </a:r>
          </a:p>
        </p:txBody>
      </p:sp>
      <p:pic>
        <p:nvPicPr>
          <p:cNvPr id="301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0686" y="1447155"/>
            <a:ext cx="8998997" cy="39636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body" idx="1"/>
          </p:nvPr>
        </p:nvSpPr>
        <p:spPr>
          <a:xfrm>
            <a:off x="685800" y="1447800"/>
            <a:ext cx="7772400" cy="4343400"/>
          </a:xfrm>
          <a:prstGeom prst="rect">
            <a:avLst/>
          </a:prstGeom>
        </p:spPr>
        <p:txBody>
          <a:bodyPr/>
          <a:lstStyle/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b="0" sz="3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MQTT介紹與MQTT套件安裝</a:t>
            </a:r>
            <a:br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b="0" sz="3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應用系統與DB的建立</a:t>
            </a:r>
            <a:br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b="0" sz="3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Web可視化GUI 開發與操作 </a:t>
            </a:r>
          </a:p>
        </p:txBody>
      </p:sp>
      <p:sp>
        <p:nvSpPr>
          <p:cNvPr id="243" name="Shape 243"/>
          <p:cNvSpPr/>
          <p:nvPr>
            <p:ph type="title"/>
          </p:nvPr>
        </p:nvSpPr>
        <p:spPr>
          <a:xfrm>
            <a:off x="685799" y="0"/>
            <a:ext cx="7772402" cy="899915"/>
          </a:xfrm>
          <a:prstGeom prst="rect">
            <a:avLst/>
          </a:prstGeom>
        </p:spPr>
        <p:txBody>
          <a:bodyPr anchor="t"/>
          <a:lstStyle>
            <a:lvl1pPr>
              <a:defRPr b="1" sz="5200"/>
            </a:lvl1pPr>
          </a:lstStyle>
          <a:p>
            <a:pPr/>
            <a:r>
              <a:t>Item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type="title"/>
          </p:nvPr>
        </p:nvSpPr>
        <p:spPr>
          <a:xfrm>
            <a:off x="685799" y="88899"/>
            <a:ext cx="7772402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 sz="4800">
                <a:solidFill>
                  <a:srgbClr val="FFFFFF"/>
                </a:solidFill>
              </a:defRPr>
            </a:lvl1pPr>
          </a:lstStyle>
          <a:p>
            <a:pPr/>
            <a:r>
              <a:t>應用系統與DB的建立</a:t>
            </a:r>
          </a:p>
        </p:txBody>
      </p:sp>
      <p:sp>
        <p:nvSpPr>
          <p:cNvPr id="304" name="Shape 304"/>
          <p:cNvSpPr/>
          <p:nvPr>
            <p:ph type="body" idx="1"/>
          </p:nvPr>
        </p:nvSpPr>
        <p:spPr>
          <a:xfrm>
            <a:off x="531812" y="2106661"/>
            <a:ext cx="7772401" cy="3963692"/>
          </a:xfrm>
          <a:prstGeom prst="rect">
            <a:avLst/>
          </a:prstGeom>
        </p:spPr>
        <p:txBody>
          <a:bodyPr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305" name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887" y="1033503"/>
            <a:ext cx="8518251" cy="5030111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Shape 306"/>
          <p:cNvSpPr/>
          <p:nvPr/>
        </p:nvSpPr>
        <p:spPr>
          <a:xfrm>
            <a:off x="581343" y="1382761"/>
            <a:ext cx="2745739" cy="757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877822">
              <a:defRPr sz="5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開發框架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title"/>
          </p:nvPr>
        </p:nvSpPr>
        <p:spPr>
          <a:xfrm>
            <a:off x="685799" y="139700"/>
            <a:ext cx="7772402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 sz="5000">
                <a:solidFill>
                  <a:srgbClr val="FFFFFF"/>
                </a:solidFill>
              </a:defRPr>
            </a:lvl1pPr>
          </a:lstStyle>
          <a:p>
            <a:pPr/>
            <a:r>
              <a:t>應用系統與DB的建立</a:t>
            </a:r>
          </a:p>
        </p:txBody>
      </p:sp>
      <p:sp>
        <p:nvSpPr>
          <p:cNvPr id="309" name="Shape 309"/>
          <p:cNvSpPr/>
          <p:nvPr>
            <p:ph type="body" idx="1"/>
          </p:nvPr>
        </p:nvSpPr>
        <p:spPr>
          <a:xfrm>
            <a:off x="531812" y="1217661"/>
            <a:ext cx="7772401" cy="4852692"/>
          </a:xfrm>
          <a:prstGeom prst="rect">
            <a:avLst/>
          </a:prstGeom>
        </p:spPr>
        <p:txBody>
          <a:bodyPr anchor="t"/>
          <a:lstStyle/>
          <a:p>
            <a:pPr defTabSz="557783">
              <a:lnSpc>
                <a:spcPct val="115000"/>
              </a:lnSpc>
              <a:spcBef>
                <a:spcPts val="9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安裝 Express</a:t>
            </a:r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Express</a:t>
            </a:r>
            <a:r>
              <a:t> 是 Node.js 上最流行的 Web 開發框架，正如他的名字一樣，使用它我們可以快速的開發一個 Web 應用。我們用 express 來搭建我們的應用系統，打開命令行，輸入：</a:t>
            </a:r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57783">
              <a:lnSpc>
                <a:spcPct val="115000"/>
              </a:lnSpc>
              <a:spcBef>
                <a:spcPts val="9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$ npm install -g express-generator</a:t>
            </a:r>
            <a:endParaRPr sz="2000"/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安裝 express 命令行工具，使用它我們可以初始化一個 express 項目。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type="title"/>
          </p:nvPr>
        </p:nvSpPr>
        <p:spPr>
          <a:xfrm>
            <a:off x="685799" y="139700"/>
            <a:ext cx="7772402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新建一個專案 : demo</a:t>
            </a:r>
          </a:p>
        </p:txBody>
      </p:sp>
      <p:sp>
        <p:nvSpPr>
          <p:cNvPr id="312" name="Shape 312"/>
          <p:cNvSpPr/>
          <p:nvPr>
            <p:ph type="body" idx="1"/>
          </p:nvPr>
        </p:nvSpPr>
        <p:spPr>
          <a:xfrm>
            <a:off x="531812" y="1431627"/>
            <a:ext cx="7772401" cy="4638726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15000"/>
              </a:lnSpc>
              <a:spcBef>
                <a:spcPts val="1600"/>
              </a:spcBef>
              <a:defRPr b="0" sz="3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在命令行中输入：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b="0" sz="3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$ express -e demo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b="0" sz="3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$ cd demo &amp;&amp; npm install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b="0" sz="3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初始化一個 express 項目並安裝所需模組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type="title"/>
          </p:nvPr>
        </p:nvSpPr>
        <p:spPr>
          <a:xfrm>
            <a:off x="685799" y="114300"/>
            <a:ext cx="7772402" cy="899915"/>
          </a:xfrm>
          <a:prstGeom prst="rect">
            <a:avLst/>
          </a:prstGeom>
        </p:spPr>
        <p:txBody>
          <a:bodyPr anchor="ctr"/>
          <a:lstStyle>
            <a:lvl1pPr algn="ctr"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啟用 web server</a:t>
            </a:r>
          </a:p>
        </p:txBody>
      </p:sp>
      <p:sp>
        <p:nvSpPr>
          <p:cNvPr id="315" name="Shape 315"/>
          <p:cNvSpPr/>
          <p:nvPr>
            <p:ph type="body" idx="1"/>
          </p:nvPr>
        </p:nvSpPr>
        <p:spPr>
          <a:xfrm>
            <a:off x="531812" y="1374725"/>
            <a:ext cx="7772401" cy="4695628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15000"/>
              </a:lnSpc>
              <a:spcBef>
                <a:spcPts val="1600"/>
              </a:spcBef>
              <a:defRPr b="0" sz="3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$ node ./bin/www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在瀏覽器裡訪問 localhost:3000，如下圖所示：</a:t>
            </a:r>
          </a:p>
        </p:txBody>
      </p:sp>
      <p:pic>
        <p:nvPicPr>
          <p:cNvPr id="316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510" y="3064710"/>
            <a:ext cx="8406808" cy="20004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title"/>
          </p:nvPr>
        </p:nvSpPr>
        <p:spPr>
          <a:xfrm>
            <a:off x="531812" y="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專案結構</a:t>
            </a:r>
          </a:p>
        </p:txBody>
      </p:sp>
      <p:sp>
        <p:nvSpPr>
          <p:cNvPr id="319" name="Shape 319"/>
          <p:cNvSpPr/>
          <p:nvPr>
            <p:ph type="body" idx="1"/>
          </p:nvPr>
        </p:nvSpPr>
        <p:spPr>
          <a:xfrm>
            <a:off x="531812" y="1404639"/>
            <a:ext cx="7772401" cy="4665714"/>
          </a:xfrm>
          <a:prstGeom prst="rect">
            <a:avLst/>
          </a:prstGeom>
        </p:spPr>
        <p:txBody>
          <a:bodyPr anchor="t"/>
          <a:lstStyle>
            <a:lvl1pPr defTabSz="786383">
              <a:lnSpc>
                <a:spcPct val="115000"/>
              </a:lnSpc>
              <a:spcBef>
                <a:spcPts val="13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我們回頭看看生成的工程目錄裡面都有什麼，打開我們的 demo 文件夾，裡面如圖所示：</a:t>
            </a:r>
          </a:p>
        </p:txBody>
      </p:sp>
      <p:pic>
        <p:nvPicPr>
          <p:cNvPr id="320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484" y="2745408"/>
            <a:ext cx="3911034" cy="2501652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Shape 321"/>
          <p:cNvSpPr/>
          <p:nvPr/>
        </p:nvSpPr>
        <p:spPr>
          <a:xfrm>
            <a:off x="4361755" y="2206575"/>
            <a:ext cx="4251773" cy="3977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459486">
              <a:lnSpc>
                <a:spcPct val="115000"/>
              </a:lnSpc>
              <a:spcBef>
                <a:spcPts val="800"/>
              </a:spcBef>
              <a:defRPr b="1" sz="1474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node_modules</a:t>
            </a:r>
          </a:p>
          <a:p>
            <a:pPr defTabSz="459486">
              <a:lnSpc>
                <a:spcPct val="115000"/>
              </a:lnSpc>
              <a:spcBef>
                <a:spcPts val="800"/>
              </a:spcBef>
              <a:defRPr sz="1474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包含所有 project 相關套件.</a:t>
            </a:r>
          </a:p>
          <a:p>
            <a:pPr defTabSz="459486">
              <a:lnSpc>
                <a:spcPct val="115000"/>
              </a:lnSpc>
              <a:spcBef>
                <a:spcPts val="800"/>
              </a:spcBef>
              <a:defRPr b="1" sz="1474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public</a:t>
            </a:r>
          </a:p>
          <a:p>
            <a:pPr defTabSz="459486">
              <a:lnSpc>
                <a:spcPct val="115000"/>
              </a:lnSpc>
              <a:spcBef>
                <a:spcPts val="800"/>
              </a:spcBef>
              <a:defRPr sz="1474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包含所有靜態檔案.</a:t>
            </a:r>
          </a:p>
          <a:p>
            <a:pPr defTabSz="459486">
              <a:lnSpc>
                <a:spcPct val="115000"/>
              </a:lnSpc>
              <a:spcBef>
                <a:spcPts val="800"/>
              </a:spcBef>
              <a:defRPr b="1" sz="1474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routes</a:t>
            </a:r>
          </a:p>
          <a:p>
            <a:pPr defTabSz="459486">
              <a:lnSpc>
                <a:spcPct val="115000"/>
              </a:lnSpc>
              <a:spcBef>
                <a:spcPts val="800"/>
              </a:spcBef>
              <a:defRPr sz="1474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所有動作包含商業邏輯.</a:t>
            </a:r>
          </a:p>
          <a:p>
            <a:pPr defTabSz="459486">
              <a:lnSpc>
                <a:spcPct val="115000"/>
              </a:lnSpc>
              <a:spcBef>
                <a:spcPts val="800"/>
              </a:spcBef>
              <a:defRPr b="1" sz="1474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views</a:t>
            </a:r>
          </a:p>
          <a:p>
            <a:pPr defTabSz="459486">
              <a:lnSpc>
                <a:spcPct val="115000"/>
              </a:lnSpc>
              <a:spcBef>
                <a:spcPts val="800"/>
              </a:spcBef>
              <a:defRPr sz="1474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包含 action views, partials 還有 layouts.</a:t>
            </a:r>
          </a:p>
          <a:p>
            <a:pPr defTabSz="459486">
              <a:lnSpc>
                <a:spcPct val="115000"/>
              </a:lnSpc>
              <a:spcBef>
                <a:spcPts val="800"/>
              </a:spcBef>
              <a:defRPr b="1" sz="1474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app.js</a:t>
            </a:r>
          </a:p>
          <a:p>
            <a:pPr defTabSz="459486">
              <a:lnSpc>
                <a:spcPct val="115000"/>
              </a:lnSpc>
              <a:spcBef>
                <a:spcPts val="800"/>
              </a:spcBef>
              <a:defRPr sz="1474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包含設定, middlewares, 和 routes 的分配.</a:t>
            </a:r>
          </a:p>
          <a:p>
            <a:pPr defTabSz="459486">
              <a:lnSpc>
                <a:spcPct val="115000"/>
              </a:lnSpc>
              <a:spcBef>
                <a:spcPts val="800"/>
              </a:spcBef>
              <a:defRPr b="1" sz="1474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package.json</a:t>
            </a:r>
          </a:p>
          <a:p>
            <a:pPr defTabSz="459486">
              <a:lnSpc>
                <a:spcPct val="115000"/>
              </a:lnSpc>
              <a:spcBef>
                <a:spcPts val="800"/>
              </a:spcBef>
              <a:defRPr sz="1474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相關套件的設定檔.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body" idx="1"/>
          </p:nvPr>
        </p:nvSpPr>
        <p:spPr>
          <a:xfrm>
            <a:off x="531812" y="1341139"/>
            <a:ext cx="7772401" cy="4729214"/>
          </a:xfrm>
          <a:prstGeom prst="rect">
            <a:avLst/>
          </a:prstGeom>
        </p:spPr>
        <p:txBody>
          <a:bodyPr anchor="t"/>
          <a:lstStyle>
            <a:lvl1pPr defTabSz="786383">
              <a:lnSpc>
                <a:spcPct val="115000"/>
              </a:lnSpc>
              <a:spcBef>
                <a:spcPts val="13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我們回頭看看生成的工程目錄裡面都有什麼，打開我們的 demo 文件夾，裡面如圖所示：</a:t>
            </a:r>
          </a:p>
        </p:txBody>
      </p:sp>
      <p:pic>
        <p:nvPicPr>
          <p:cNvPr id="324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491" y="3604245"/>
            <a:ext cx="2667619" cy="1706315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Shape 325"/>
          <p:cNvSpPr/>
          <p:nvPr/>
        </p:nvSpPr>
        <p:spPr>
          <a:xfrm>
            <a:off x="3125935" y="2038250"/>
            <a:ext cx="5551093" cy="421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562355">
              <a:lnSpc>
                <a:spcPct val="115000"/>
              </a:lnSpc>
              <a:spcBef>
                <a:spcPts val="900"/>
              </a:spcBef>
              <a:defRPr sz="1803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app.js：啟動文件，或者說入口文件</a:t>
            </a:r>
            <a:br/>
            <a:r>
              <a:t>package.json：存儲著專案的信息及模組依賴，當在dependencies 中添加依賴的模組時，運行npm install，npm 會檢查當前目錄下的package.json，並自動安裝所有指定的模組</a:t>
            </a:r>
            <a:br/>
            <a:r>
              <a:t>node_modules：存放package.json 中安裝的模組，當你在package.json 添加依賴的模組並安裝後，存放在這個文件夾下</a:t>
            </a:r>
          </a:p>
          <a:p>
            <a:pPr defTabSz="562355">
              <a:lnSpc>
                <a:spcPct val="115000"/>
              </a:lnSpc>
              <a:spcBef>
                <a:spcPts val="900"/>
              </a:spcBef>
              <a:defRPr sz="1803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public：存放image、css、js 等文件</a:t>
            </a:r>
            <a:br/>
            <a:r>
              <a:t>routes：存放路由文件</a:t>
            </a:r>
          </a:p>
          <a:p>
            <a:pPr defTabSz="562355">
              <a:lnSpc>
                <a:spcPct val="115000"/>
              </a:lnSpc>
              <a:spcBef>
                <a:spcPts val="900"/>
              </a:spcBef>
              <a:defRPr sz="1803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views：存放視圖文件或者說模版文件</a:t>
            </a:r>
          </a:p>
          <a:p>
            <a:pPr defTabSz="562355">
              <a:lnSpc>
                <a:spcPct val="115000"/>
              </a:lnSpc>
              <a:spcBef>
                <a:spcPts val="900"/>
              </a:spcBef>
              <a:defRPr sz="1803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bin：存放可執行文件</a:t>
            </a:r>
          </a:p>
        </p:txBody>
      </p:sp>
      <p:sp>
        <p:nvSpPr>
          <p:cNvPr id="326" name="Shape 326"/>
          <p:cNvSpPr/>
          <p:nvPr>
            <p:ph type="title"/>
          </p:nvPr>
        </p:nvSpPr>
        <p:spPr>
          <a:xfrm>
            <a:off x="531812" y="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專案結構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type="title"/>
          </p:nvPr>
        </p:nvSpPr>
        <p:spPr>
          <a:xfrm>
            <a:off x="685799" y="-50800"/>
            <a:ext cx="7772402" cy="899915"/>
          </a:xfrm>
          <a:prstGeom prst="rect">
            <a:avLst/>
          </a:prstGeom>
        </p:spPr>
        <p:txBody>
          <a:bodyPr anchor="ctr"/>
          <a:lstStyle>
            <a:lvl1pPr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package.json</a:t>
            </a:r>
          </a:p>
        </p:txBody>
      </p:sp>
      <p:sp>
        <p:nvSpPr>
          <p:cNvPr id="329" name="Shape 329"/>
          <p:cNvSpPr/>
          <p:nvPr/>
        </p:nvSpPr>
        <p:spPr>
          <a:xfrm>
            <a:off x="636398" y="1411069"/>
            <a:ext cx="7182062" cy="4402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"name": "demo",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"version": "0.0.0",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"private": true,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"scripts": 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"start": "node ./bin/www"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},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"dependencies": 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"body-parser": "~1.13.2",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"cookie-parser": "~1.3.5",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"debug": "~2.2.0",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"ejs": "~2.3.3",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"express": "~4.13.1",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"morgan": "~1.6.1",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"serve-favicon": "~2.3.0"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}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type="title"/>
          </p:nvPr>
        </p:nvSpPr>
        <p:spPr>
          <a:xfrm>
            <a:off x="531812" y="-12700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app.js入口檔案</a:t>
            </a:r>
          </a:p>
        </p:txBody>
      </p:sp>
      <p:sp>
        <p:nvSpPr>
          <p:cNvPr id="332" name="Shape 332"/>
          <p:cNvSpPr/>
          <p:nvPr>
            <p:ph type="body" idx="1"/>
          </p:nvPr>
        </p:nvSpPr>
        <p:spPr>
          <a:xfrm>
            <a:off x="531812" y="1204961"/>
            <a:ext cx="7772401" cy="4865392"/>
          </a:xfrm>
          <a:prstGeom prst="rect">
            <a:avLst/>
          </a:prstGeom>
        </p:spPr>
        <p:txBody>
          <a:bodyPr anchor="t"/>
          <a:lstStyle/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var app = express()：生成實例express實例app。 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app.set('views', path.join(dirname, 'views’))：設置 views 文件夾為存放視圖文件的目錄, 即存放模板文件的地方,dirname 为全局變數,存儲當前正在執行的腳本所在的目錄。 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app.set('view engine', 'ejs’)：設置視圖模板引擎為 ejs。 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app.use(favicon(dirname + ‘/public/favicon.ico’))：設置/public/favicon.ico為favicon圖標。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app.use(logger('dev’))：加載日誌中間件。 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app.use(bodyParser.json())：加載解析JSON的中間件。 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app.use(bodyParser.urlencoded({ extended: false }))：加載解析urlencoded请求体的中间件。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app.use(cookieParser())：加載解析cookie的中间件。 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app.use(express.static(path.join(dirname, ‘public')))：設置public為存放靜態文件的目錄。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app.use('/', routes);和app.use('/users', users)：路由控制器。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type="title"/>
          </p:nvPr>
        </p:nvSpPr>
        <p:spPr>
          <a:xfrm>
            <a:off x="531812" y="-25400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EJS </a:t>
            </a:r>
          </a:p>
        </p:txBody>
      </p:sp>
      <p:sp>
        <p:nvSpPr>
          <p:cNvPr id="335" name="Shape 335"/>
          <p:cNvSpPr/>
          <p:nvPr>
            <p:ph type="body" idx="1"/>
          </p:nvPr>
        </p:nvSpPr>
        <p:spPr>
          <a:xfrm>
            <a:off x="531812" y="1309191"/>
            <a:ext cx="7772401" cy="4761162"/>
          </a:xfrm>
          <a:prstGeom prst="rect">
            <a:avLst/>
          </a:prstGeom>
        </p:spPr>
        <p:txBody>
          <a:bodyPr/>
          <a:lstStyle/>
          <a:p>
            <a:pPr defTabSz="665226">
              <a:lnSpc>
                <a:spcPct val="115000"/>
              </a:lnSpc>
              <a:spcBef>
                <a:spcPts val="1100"/>
              </a:spcBef>
              <a:defRPr b="0" sz="2425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EJS 是一個 client 端的 JavaScript 函式庫，可將傳統的 HTML 程式碼分離成範本（template）與 JSON 形式的資料（data）。</a:t>
            </a:r>
          </a:p>
          <a:p>
            <a:pPr defTabSz="665226">
              <a:lnSpc>
                <a:spcPct val="115000"/>
              </a:lnSpc>
              <a:spcBef>
                <a:spcPts val="1100"/>
              </a:spcBef>
              <a:defRPr b="0" sz="1843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65226">
              <a:lnSpc>
                <a:spcPct val="115000"/>
              </a:lnSpc>
              <a:spcBef>
                <a:spcPts val="1100"/>
              </a:spcBef>
              <a:defRPr b="0" sz="1843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65226">
              <a:lnSpc>
                <a:spcPct val="115000"/>
              </a:lnSpc>
              <a:spcBef>
                <a:spcPts val="1100"/>
              </a:spcBef>
              <a:defRPr b="0" sz="1843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65226">
              <a:lnSpc>
                <a:spcPct val="115000"/>
              </a:lnSpc>
              <a:spcBef>
                <a:spcPts val="1100"/>
              </a:spcBef>
              <a:defRPr b="0" sz="2134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65226">
              <a:lnSpc>
                <a:spcPct val="115000"/>
              </a:lnSpc>
              <a:spcBef>
                <a:spcPts val="1100"/>
              </a:spcBef>
              <a:defRPr b="0" sz="2134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EJB 使用 &lt;% %&gt; 或 [% %] 作為內崁 JavaScript 的關鍵符號，也就是說放在這中間的部分就會被視為 JavaScript 來執行，另外如果放在 &lt;%= %&gt; 裡面的 JavaScript 變數，則會以 toString() 的方式將其轉換為字串，並加入至網頁中。</a:t>
            </a:r>
          </a:p>
        </p:txBody>
      </p:sp>
      <p:pic>
        <p:nvPicPr>
          <p:cNvPr id="336" name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228" y="2502512"/>
            <a:ext cx="6645026" cy="22067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type="title"/>
          </p:nvPr>
        </p:nvSpPr>
        <p:spPr>
          <a:xfrm>
            <a:off x="525412" y="7022"/>
            <a:ext cx="7772401" cy="830363"/>
          </a:xfrm>
          <a:prstGeom prst="rect">
            <a:avLst/>
          </a:prstGeom>
        </p:spPr>
        <p:txBody>
          <a:bodyPr/>
          <a:lstStyle>
            <a:lvl1pPr algn="l" defTabSz="850391">
              <a:lnSpc>
                <a:spcPct val="115000"/>
              </a:lnSpc>
              <a:spcBef>
                <a:spcPts val="1400"/>
              </a:spcBef>
              <a:defRPr b="0" sz="4000">
                <a:solidFill>
                  <a:srgbClr val="FFFFFF"/>
                </a:solidFill>
              </a:defRPr>
            </a:lvl1pPr>
          </a:lstStyle>
          <a:p>
            <a:pPr/>
            <a:r>
              <a:t>路由</a:t>
            </a:r>
          </a:p>
        </p:txBody>
      </p:sp>
      <p:sp>
        <p:nvSpPr>
          <p:cNvPr id="339" name="Shape 339"/>
          <p:cNvSpPr/>
          <p:nvPr>
            <p:ph type="body" idx="1"/>
          </p:nvPr>
        </p:nvSpPr>
        <p:spPr>
          <a:xfrm>
            <a:off x="605660" y="1861303"/>
            <a:ext cx="8075415" cy="3497480"/>
          </a:xfrm>
          <a:prstGeom prst="rect">
            <a:avLst/>
          </a:prstGeom>
        </p:spPr>
        <p:txBody>
          <a:bodyPr lIns="91423" tIns="91423" rIns="91423" bIns="91423"/>
          <a:lstStyle/>
          <a:p>
            <a:pPr algn="l">
              <a:lnSpc>
                <a:spcPct val="115000"/>
              </a:lnSpc>
              <a:spcBef>
                <a:spcPts val="16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>
              <a:lnSpc>
                <a:spcPct val="115000"/>
              </a:lnSpc>
              <a:spcBef>
                <a:spcPts val="16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</a:p>
        </p:txBody>
      </p:sp>
      <p:sp>
        <p:nvSpPr>
          <p:cNvPr id="340" name="Shape 340"/>
          <p:cNvSpPr/>
          <p:nvPr>
            <p:ph type="sldNum" sz="quarter" idx="4294967295"/>
          </p:nvPr>
        </p:nvSpPr>
        <p:spPr>
          <a:xfrm>
            <a:off x="8512374" y="5152085"/>
            <a:ext cx="365064" cy="3556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/>
          <a:lstStyle>
            <a:lvl1pPr algn="ctr">
              <a:defRPr i="1"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343" name="Group 343"/>
          <p:cNvGrpSpPr/>
          <p:nvPr/>
        </p:nvGrpSpPr>
        <p:grpSpPr>
          <a:xfrm>
            <a:off x="504132" y="2719189"/>
            <a:ext cx="1137674" cy="1076289"/>
            <a:chOff x="0" y="0"/>
            <a:chExt cx="1137672" cy="1076287"/>
          </a:xfrm>
        </p:grpSpPr>
        <p:sp>
          <p:nvSpPr>
            <p:cNvPr id="341" name="Shape 341"/>
            <p:cNvSpPr/>
            <p:nvPr/>
          </p:nvSpPr>
          <p:spPr>
            <a:xfrm>
              <a:off x="0" y="0"/>
              <a:ext cx="1137673" cy="1076288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2" name="Shape 342"/>
            <p:cNvSpPr/>
            <p:nvPr/>
          </p:nvSpPr>
          <p:spPr>
            <a:xfrm>
              <a:off x="0" y="393733"/>
              <a:ext cx="1137673" cy="288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app.js</a:t>
              </a:r>
            </a:p>
          </p:txBody>
        </p:sp>
      </p:grpSp>
      <p:sp>
        <p:nvSpPr>
          <p:cNvPr id="344" name="Shape 344"/>
          <p:cNvSpPr/>
          <p:nvPr/>
        </p:nvSpPr>
        <p:spPr>
          <a:xfrm flipV="1">
            <a:off x="1661012" y="2681479"/>
            <a:ext cx="1987308" cy="525903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grpSp>
        <p:nvGrpSpPr>
          <p:cNvPr id="347" name="Group 347"/>
          <p:cNvGrpSpPr/>
          <p:nvPr/>
        </p:nvGrpSpPr>
        <p:grpSpPr>
          <a:xfrm>
            <a:off x="3626790" y="2143351"/>
            <a:ext cx="1137674" cy="1076289"/>
            <a:chOff x="0" y="0"/>
            <a:chExt cx="1137672" cy="1076287"/>
          </a:xfrm>
        </p:grpSpPr>
        <p:sp>
          <p:nvSpPr>
            <p:cNvPr id="345" name="Shape 345"/>
            <p:cNvSpPr/>
            <p:nvPr/>
          </p:nvSpPr>
          <p:spPr>
            <a:xfrm>
              <a:off x="0" y="0"/>
              <a:ext cx="1137673" cy="1076288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6" name="Shape 346"/>
            <p:cNvSpPr/>
            <p:nvPr/>
          </p:nvSpPr>
          <p:spPr>
            <a:xfrm>
              <a:off x="0" y="393733"/>
              <a:ext cx="1137673" cy="288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index.js</a:t>
              </a:r>
            </a:p>
          </p:txBody>
        </p:sp>
      </p:grpSp>
      <p:sp>
        <p:nvSpPr>
          <p:cNvPr id="348" name="Shape 348"/>
          <p:cNvSpPr/>
          <p:nvPr/>
        </p:nvSpPr>
        <p:spPr>
          <a:xfrm>
            <a:off x="4744103" y="2681494"/>
            <a:ext cx="2605384" cy="3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grpSp>
        <p:nvGrpSpPr>
          <p:cNvPr id="351" name="Group 351"/>
          <p:cNvGrpSpPr/>
          <p:nvPr/>
        </p:nvGrpSpPr>
        <p:grpSpPr>
          <a:xfrm>
            <a:off x="7329125" y="2143351"/>
            <a:ext cx="1137673" cy="1076289"/>
            <a:chOff x="0" y="0"/>
            <a:chExt cx="1137672" cy="1076287"/>
          </a:xfrm>
        </p:grpSpPr>
        <p:sp>
          <p:nvSpPr>
            <p:cNvPr id="349" name="Shape 349"/>
            <p:cNvSpPr/>
            <p:nvPr/>
          </p:nvSpPr>
          <p:spPr>
            <a:xfrm>
              <a:off x="-1" y="0"/>
              <a:ext cx="1137674" cy="1076288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0" name="Shape 350"/>
            <p:cNvSpPr/>
            <p:nvPr/>
          </p:nvSpPr>
          <p:spPr>
            <a:xfrm>
              <a:off x="-1" y="393733"/>
              <a:ext cx="1137674" cy="288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index.ejs</a:t>
              </a:r>
            </a:p>
          </p:txBody>
        </p:sp>
      </p:grpSp>
      <p:sp>
        <p:nvSpPr>
          <p:cNvPr id="352" name="Shape 352"/>
          <p:cNvSpPr/>
          <p:nvPr/>
        </p:nvSpPr>
        <p:spPr>
          <a:xfrm>
            <a:off x="373422" y="2217761"/>
            <a:ext cx="1399092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app.use('/', routes);</a:t>
            </a:r>
          </a:p>
        </p:txBody>
      </p:sp>
      <p:sp>
        <p:nvSpPr>
          <p:cNvPr id="353" name="Shape 353"/>
          <p:cNvSpPr/>
          <p:nvPr/>
        </p:nvSpPr>
        <p:spPr>
          <a:xfrm>
            <a:off x="339024" y="1901776"/>
            <a:ext cx="2546781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var routes = require('./routes/index');</a:t>
            </a:r>
          </a:p>
        </p:txBody>
      </p:sp>
      <p:sp>
        <p:nvSpPr>
          <p:cNvPr id="354" name="Shape 354"/>
          <p:cNvSpPr/>
          <p:nvPr/>
        </p:nvSpPr>
        <p:spPr>
          <a:xfrm>
            <a:off x="3480544" y="1317078"/>
            <a:ext cx="3125436" cy="695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router.get('/', function(req, res){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  res.render('index', { title: 'Express' });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</p:txBody>
      </p:sp>
      <p:grpSp>
        <p:nvGrpSpPr>
          <p:cNvPr id="357" name="Group 357"/>
          <p:cNvGrpSpPr/>
          <p:nvPr/>
        </p:nvGrpSpPr>
        <p:grpSpPr>
          <a:xfrm>
            <a:off x="3626790" y="3295008"/>
            <a:ext cx="1137674" cy="1076289"/>
            <a:chOff x="0" y="0"/>
            <a:chExt cx="1137672" cy="1076287"/>
          </a:xfrm>
        </p:grpSpPr>
        <p:sp>
          <p:nvSpPr>
            <p:cNvPr id="355" name="Shape 355"/>
            <p:cNvSpPr/>
            <p:nvPr/>
          </p:nvSpPr>
          <p:spPr>
            <a:xfrm>
              <a:off x="0" y="0"/>
              <a:ext cx="1137673" cy="1076288"/>
            </a:xfrm>
            <a:prstGeom prst="rect">
              <a:avLst/>
            </a:prstGeom>
            <a:gradFill flip="none" rotWithShape="1">
              <a:gsLst>
                <a:gs pos="0">
                  <a:srgbClr val="EEFF41"/>
                </a:gs>
                <a:gs pos="100000">
                  <a:srgbClr val="F7FFB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6" name="Shape 356"/>
            <p:cNvSpPr/>
            <p:nvPr/>
          </p:nvSpPr>
          <p:spPr>
            <a:xfrm>
              <a:off x="0" y="393733"/>
              <a:ext cx="1137673" cy="288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users.js</a:t>
              </a:r>
            </a:p>
          </p:txBody>
        </p:sp>
      </p:grpSp>
      <p:grpSp>
        <p:nvGrpSpPr>
          <p:cNvPr id="360" name="Group 360"/>
          <p:cNvGrpSpPr/>
          <p:nvPr/>
        </p:nvGrpSpPr>
        <p:grpSpPr>
          <a:xfrm>
            <a:off x="7329125" y="3295008"/>
            <a:ext cx="1137673" cy="1076289"/>
            <a:chOff x="0" y="0"/>
            <a:chExt cx="1137672" cy="1076287"/>
          </a:xfrm>
        </p:grpSpPr>
        <p:sp>
          <p:nvSpPr>
            <p:cNvPr id="358" name="Shape 358"/>
            <p:cNvSpPr/>
            <p:nvPr/>
          </p:nvSpPr>
          <p:spPr>
            <a:xfrm>
              <a:off x="-1" y="0"/>
              <a:ext cx="1137674" cy="1076288"/>
            </a:xfrm>
            <a:prstGeom prst="rect">
              <a:avLst/>
            </a:prstGeom>
            <a:gradFill flip="none" rotWithShape="1">
              <a:gsLst>
                <a:gs pos="0">
                  <a:srgbClr val="EEFF41"/>
                </a:gs>
                <a:gs pos="100000">
                  <a:srgbClr val="F7FFB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9" name="Shape 359"/>
            <p:cNvSpPr/>
            <p:nvPr/>
          </p:nvSpPr>
          <p:spPr>
            <a:xfrm>
              <a:off x="-1" y="292133"/>
              <a:ext cx="1137674" cy="492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respond with a resource</a:t>
              </a:r>
            </a:p>
          </p:txBody>
        </p:sp>
      </p:grpSp>
      <p:sp>
        <p:nvSpPr>
          <p:cNvPr id="361" name="Shape 361"/>
          <p:cNvSpPr/>
          <p:nvPr/>
        </p:nvSpPr>
        <p:spPr>
          <a:xfrm>
            <a:off x="1662157" y="3257309"/>
            <a:ext cx="1986072" cy="743379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362" name="Shape 362"/>
          <p:cNvSpPr/>
          <p:nvPr/>
        </p:nvSpPr>
        <p:spPr>
          <a:xfrm>
            <a:off x="4773403" y="3867150"/>
            <a:ext cx="2546783" cy="3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363" name="Shape 363"/>
          <p:cNvSpPr/>
          <p:nvPr/>
        </p:nvSpPr>
        <p:spPr>
          <a:xfrm>
            <a:off x="255660" y="4035392"/>
            <a:ext cx="2904229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var users = require('./routes/users');</a:t>
            </a:r>
          </a:p>
        </p:txBody>
      </p:sp>
      <p:sp>
        <p:nvSpPr>
          <p:cNvPr id="364" name="Shape 364"/>
          <p:cNvSpPr/>
          <p:nvPr/>
        </p:nvSpPr>
        <p:spPr>
          <a:xfrm>
            <a:off x="241474" y="4348634"/>
            <a:ext cx="1990312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app.use('/users', users);</a:t>
            </a:r>
          </a:p>
        </p:txBody>
      </p:sp>
      <p:sp>
        <p:nvSpPr>
          <p:cNvPr id="365" name="Shape 365"/>
          <p:cNvSpPr/>
          <p:nvPr/>
        </p:nvSpPr>
        <p:spPr>
          <a:xfrm>
            <a:off x="3509454" y="4525607"/>
            <a:ext cx="3067617" cy="695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router.get('/', function(req, res, next) {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  res.send('respond with a resource');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</p:txBody>
      </p:sp>
      <p:sp>
        <p:nvSpPr>
          <p:cNvPr id="366" name="Shape 366"/>
          <p:cNvSpPr/>
          <p:nvPr/>
        </p:nvSpPr>
        <p:spPr>
          <a:xfrm>
            <a:off x="448031" y="5245246"/>
            <a:ext cx="7927163" cy="631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在 app.js 中通過 require 加載了 index.js 然後通過 app.use('/', routes); 調用了 index.js 導出的函數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xfrm>
            <a:off x="685799" y="152400"/>
            <a:ext cx="7772402" cy="899915"/>
          </a:xfrm>
          <a:prstGeom prst="rect">
            <a:avLst/>
          </a:prstGeom>
        </p:spPr>
        <p:txBody>
          <a:bodyPr/>
          <a:lstStyle>
            <a:lvl1pPr algn="ctr">
              <a:defRPr b="0" cap="none" sz="5200">
                <a:solidFill>
                  <a:srgbClr val="FFFFFF"/>
                </a:solidFill>
              </a:defRPr>
            </a:lvl1pPr>
          </a:lstStyle>
          <a:p>
            <a:pPr/>
            <a:r>
              <a:t>MQTT是什麼？</a:t>
            </a:r>
          </a:p>
        </p:txBody>
      </p:sp>
      <p:sp>
        <p:nvSpPr>
          <p:cNvPr id="246" name="Shape 246"/>
          <p:cNvSpPr/>
          <p:nvPr>
            <p:ph type="body" idx="1"/>
          </p:nvPr>
        </p:nvSpPr>
        <p:spPr>
          <a:xfrm>
            <a:off x="685799" y="1331762"/>
            <a:ext cx="7772402" cy="4637190"/>
          </a:xfrm>
          <a:prstGeom prst="rect">
            <a:avLst/>
          </a:prstGeom>
        </p:spPr>
        <p:txBody>
          <a:bodyPr/>
          <a:lstStyle/>
          <a:p>
            <a:pPr defTabSz="706098">
              <a:lnSpc>
                <a:spcPct val="115000"/>
              </a:lnSpc>
              <a:spcBef>
                <a:spcPts val="1100"/>
              </a:spcBef>
              <a:defRPr b="0" sz="2027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MQTT的全名為 Message Queuing Telemetry Transport，為IBM和Eurotech共同製定出來的protocol，在MQTT的官網可以看到一開始它對MQTT的介紹：</a:t>
            </a:r>
          </a:p>
          <a:p>
            <a:pPr defTabSz="706098">
              <a:lnSpc>
                <a:spcPct val="115000"/>
              </a:lnSpc>
              <a:spcBef>
                <a:spcPts val="1100"/>
              </a:spcBef>
              <a:defRPr b="0" sz="2027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MQTT is a machine-to-machine (M2M)/"Internet of Things" connectivity protocol. It was designed as an extremely lightweight publish/subscribe messaging transport.</a:t>
            </a:r>
          </a:p>
          <a:p>
            <a:pPr defTabSz="706098">
              <a:lnSpc>
                <a:spcPct val="115000"/>
              </a:lnSpc>
              <a:spcBef>
                <a:spcPts val="1100"/>
              </a:spcBef>
              <a:defRPr b="0" sz="2027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MQTT是一個 machine-to-machine (M2M) 的發佈(Publish)/訂閱(Subscribe)訊息的傳輸協定，簡單來說當發佈者將訊息送至Topic平台，而Topic會將這個訊息送到所註冊的訂閱者。</a:t>
            </a:r>
          </a:p>
          <a:p>
            <a:pPr defTabSz="706098">
              <a:lnSpc>
                <a:spcPct val="115000"/>
              </a:lnSpc>
              <a:spcBef>
                <a:spcPts val="1100"/>
              </a:spcBef>
              <a:defRPr b="0" sz="2027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一般來說發佈者可以是一個Sensors也可以是一個推播訊息的入口。訂閱者可以是個伺服器上的應用服務也可以是個手機。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type="title"/>
          </p:nvPr>
        </p:nvSpPr>
        <p:spPr>
          <a:xfrm>
            <a:off x="685799" y="88900"/>
            <a:ext cx="7772402" cy="899915"/>
          </a:xfrm>
          <a:prstGeom prst="rect">
            <a:avLst/>
          </a:prstGeom>
        </p:spPr>
        <p:txBody>
          <a:bodyPr anchor="ctr"/>
          <a:lstStyle>
            <a:lvl1pPr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路由規則</a:t>
            </a:r>
          </a:p>
        </p:txBody>
      </p:sp>
      <p:sp>
        <p:nvSpPr>
          <p:cNvPr id="369" name="Shape 369"/>
          <p:cNvSpPr/>
          <p:nvPr/>
        </p:nvSpPr>
        <p:spPr>
          <a:xfrm>
            <a:off x="622491" y="1386680"/>
            <a:ext cx="7899018" cy="4589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express 封裝了多種 http 請求方式，我們主要只使用 get 和 post 兩種，即 app.get() 和 app.post() 。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app.get() 和app.post() 的第一個參數都為請求的路徑，第二個參數為處理請求的回調函數，回調函數有兩個參數分別是req 和res，代表請求信息和響應信息。路徑請求及對應的獲取路徑有以下幾種形式：</a:t>
            </a:r>
          </a:p>
          <a:p>
            <a:pPr marL="220578" indent="-220578">
              <a:buSzPct val="100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req.query： 處理 get 请求，獲取 get 求參數</a:t>
            </a:r>
          </a:p>
          <a:p>
            <a:pPr marL="220578" indent="-220578">
              <a:buSzPct val="100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req.params： 處理 /:xxx 形式的 get 或 post 請求，獲取請求參數</a:t>
            </a:r>
          </a:p>
          <a:p>
            <a:pPr marL="220578" indent="-220578">
              <a:buSzPct val="100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req.body： 處理 post 请求，獲取 post 請求體</a:t>
            </a:r>
          </a:p>
          <a:p>
            <a:pPr marL="220578" indent="-220578">
              <a:buSzPct val="100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req.param()： 處理 get 和 post 请求，但查找優先級由高到低為 req.params→req.body→req.query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type="title"/>
          </p:nvPr>
        </p:nvSpPr>
        <p:spPr>
          <a:xfrm>
            <a:off x="685799" y="1104900"/>
            <a:ext cx="7772402" cy="899915"/>
          </a:xfrm>
          <a:prstGeom prst="rect">
            <a:avLst/>
          </a:prstGeom>
        </p:spPr>
        <p:txBody>
          <a:bodyPr anchor="ctr"/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b="0" cap="none" sz="5200">
                <a:solidFill>
                  <a:srgbClr val="585858"/>
                </a:solidFill>
              </a:defRPr>
            </a:lvl1pPr>
          </a:lstStyle>
          <a:p>
            <a:pPr/>
            <a:r>
              <a:t>req.query</a:t>
            </a:r>
          </a:p>
        </p:txBody>
      </p:sp>
      <p:sp>
        <p:nvSpPr>
          <p:cNvPr id="372" name="Shape 372"/>
          <p:cNvSpPr/>
          <p:nvPr/>
        </p:nvSpPr>
        <p:spPr>
          <a:xfrm>
            <a:off x="622491" y="2072480"/>
            <a:ext cx="7899018" cy="3628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defRPr sz="21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373" name="螢幕快照 2016-06-19 上午8.40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514" y="2096079"/>
            <a:ext cx="8372972" cy="3156479"/>
          </a:xfrm>
          <a:prstGeom prst="rect">
            <a:avLst/>
          </a:prstGeom>
          <a:ln w="12700">
            <a:miter lim="400000"/>
          </a:ln>
        </p:spPr>
      </p:pic>
      <p:sp>
        <p:nvSpPr>
          <p:cNvPr id="374" name="Shape 374"/>
          <p:cNvSpPr/>
          <p:nvPr/>
        </p:nvSpPr>
        <p:spPr>
          <a:xfrm>
            <a:off x="436296" y="5518622"/>
            <a:ext cx="4029608" cy="38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marL="220578" indent="-220578">
              <a:buSzPct val="100000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處理 get 请求，獲取 get 求參數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type="title"/>
          </p:nvPr>
        </p:nvSpPr>
        <p:spPr>
          <a:xfrm>
            <a:off x="685799" y="1104900"/>
            <a:ext cx="7772402" cy="899915"/>
          </a:xfrm>
          <a:prstGeom prst="rect">
            <a:avLst/>
          </a:prstGeom>
        </p:spPr>
        <p:txBody>
          <a:bodyPr anchor="ctr"/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b="0" cap="none" sz="5200">
                <a:solidFill>
                  <a:srgbClr val="585858"/>
                </a:solidFill>
              </a:defRPr>
            </a:lvl1pPr>
          </a:lstStyle>
          <a:p>
            <a:pPr/>
            <a:r>
              <a:t>req.body</a:t>
            </a:r>
          </a:p>
        </p:txBody>
      </p:sp>
      <p:sp>
        <p:nvSpPr>
          <p:cNvPr id="377" name="Shape 377"/>
          <p:cNvSpPr/>
          <p:nvPr/>
        </p:nvSpPr>
        <p:spPr>
          <a:xfrm>
            <a:off x="436296" y="4972522"/>
            <a:ext cx="4370406" cy="38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marL="220578" indent="-220578">
              <a:buSzPct val="100000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處理 post 请求，獲取 post 請求體 </a:t>
            </a:r>
          </a:p>
        </p:txBody>
      </p:sp>
      <p:pic>
        <p:nvPicPr>
          <p:cNvPr id="378" name="螢幕快照 2016-06-19 上午8.46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254" y="2173054"/>
            <a:ext cx="8391492" cy="25118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type="title"/>
          </p:nvPr>
        </p:nvSpPr>
        <p:spPr>
          <a:xfrm>
            <a:off x="685799" y="1104900"/>
            <a:ext cx="7772402" cy="899915"/>
          </a:xfrm>
          <a:prstGeom prst="rect">
            <a:avLst/>
          </a:prstGeom>
        </p:spPr>
        <p:txBody>
          <a:bodyPr anchor="ctr"/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b="0" cap="none" sz="5200">
                <a:solidFill>
                  <a:srgbClr val="585858"/>
                </a:solidFill>
              </a:defRPr>
            </a:lvl1pPr>
          </a:lstStyle>
          <a:p>
            <a:pPr/>
            <a:r>
              <a:t>req.params</a:t>
            </a:r>
          </a:p>
        </p:txBody>
      </p:sp>
      <p:sp>
        <p:nvSpPr>
          <p:cNvPr id="381" name="Shape 381"/>
          <p:cNvSpPr/>
          <p:nvPr/>
        </p:nvSpPr>
        <p:spPr>
          <a:xfrm>
            <a:off x="436296" y="4304999"/>
            <a:ext cx="6266997" cy="38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marL="220578" indent="-220578">
              <a:buSzPct val="100000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處理 /:xxx 形式的 get 或 post 請求，獲取請求參數 </a:t>
            </a:r>
          </a:p>
        </p:txBody>
      </p:sp>
      <p:pic>
        <p:nvPicPr>
          <p:cNvPr id="382" name="螢幕快照 2016-06-19 上午8.51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5226" y="2166591"/>
            <a:ext cx="8273548" cy="1805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type="title"/>
          </p:nvPr>
        </p:nvSpPr>
        <p:spPr>
          <a:xfrm>
            <a:off x="5318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 sz="5000">
                <a:solidFill>
                  <a:srgbClr val="FFFFFF"/>
                </a:solidFill>
              </a:defRPr>
            </a:lvl1pPr>
          </a:lstStyle>
          <a:p>
            <a:pPr/>
            <a:r>
              <a:t>MongoDB簡介</a:t>
            </a:r>
          </a:p>
        </p:txBody>
      </p:sp>
      <p:sp>
        <p:nvSpPr>
          <p:cNvPr id="385" name="Shape 385"/>
          <p:cNvSpPr/>
          <p:nvPr>
            <p:ph type="body" idx="1"/>
          </p:nvPr>
        </p:nvSpPr>
        <p:spPr>
          <a:xfrm>
            <a:off x="531812" y="2106661"/>
            <a:ext cx="7772401" cy="3963692"/>
          </a:xfrm>
          <a:prstGeom prst="rect">
            <a:avLst/>
          </a:prstGeom>
        </p:spPr>
        <p:txBody>
          <a:bodyPr anchor="t"/>
          <a:lstStyle>
            <a:lvl1pPr defTabSz="713230">
              <a:lnSpc>
                <a:spcPct val="115000"/>
              </a:lnSpc>
              <a:spcBef>
                <a:spcPts val="12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MongoDB 是一個基於分佈式文件存儲的 NoSQL（非關係型資料庫）的一種，由 C++ 語言編寫，旨在為 WEB 應用提供可擴展的高性能數據存儲解決方案。 MongoDB 支持的數據結構非常鬆散，是類似 json 的 bjson 格式，因此可以存​​儲比較複雜的數據類型。 MongoDB 最大的特點是他支持的查詢語言非常強大，其語法有點類似於面向物件的查詢語言，幾乎可以實現類似關係數據庫單表查詢的絕大部分功能，而且還支持對數據建立索引。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type="title"/>
          </p:nvPr>
        </p:nvSpPr>
        <p:spPr>
          <a:xfrm>
            <a:off x="685799" y="25400"/>
            <a:ext cx="7772402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安裝 mongoDB</a:t>
            </a:r>
          </a:p>
        </p:txBody>
      </p:sp>
      <p:sp>
        <p:nvSpPr>
          <p:cNvPr id="388" name="Shape 388"/>
          <p:cNvSpPr/>
          <p:nvPr>
            <p:ph type="body" idx="1"/>
          </p:nvPr>
        </p:nvSpPr>
        <p:spPr>
          <a:xfrm>
            <a:off x="558799" y="1326802"/>
            <a:ext cx="7772402" cy="4743551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去 mongoDB 官網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https://www.mongodb.com/download-center?jmp=nav#community</a:t>
            </a:r>
            <a:r>
              <a:t>下載安裝檔，直接安裝。mongoDB 的初始設定是把資料存在 \data\db ，但是 mongoDB 不會自動產生這個資料夾，所以我們必須自己開，可以在檔案總管裡面新增，也可以在終端機底下輸入：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C:\&gt; mkdir \data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C:\&gt; mkdir \data\db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type="title"/>
          </p:nvPr>
        </p:nvSpPr>
        <p:spPr>
          <a:xfrm>
            <a:off x="685799" y="101599"/>
            <a:ext cx="7772402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啟動 mongoDB</a:t>
            </a:r>
          </a:p>
        </p:txBody>
      </p:sp>
      <p:sp>
        <p:nvSpPr>
          <p:cNvPr id="391" name="Shape 391"/>
          <p:cNvSpPr/>
          <p:nvPr>
            <p:ph type="body" idx="1"/>
          </p:nvPr>
        </p:nvSpPr>
        <p:spPr>
          <a:xfrm>
            <a:off x="685799" y="1341710"/>
            <a:ext cx="7772402" cy="4566494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開好資料夾之後，點擊 your_mongodb_path\bin 底下的 mongod.exe 或是到終端機輸入以下指令啟動 mongoDB：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C:\&gt; cd your_mongodb_path\bin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C:\&gt; mongod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然後就可以雙擊 mongo.exe 或是在終端機輸入以下指令進到 administrative shell：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C:\&gt; cd your_mongodb_path\bin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C:\&gt; mongo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type="title"/>
          </p:nvPr>
        </p:nvSpPr>
        <p:spPr>
          <a:xfrm>
            <a:off x="5318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905255">
              <a:lnSpc>
                <a:spcPct val="115000"/>
              </a:lnSpc>
              <a:spcBef>
                <a:spcPts val="15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shell指令練習</a:t>
            </a:r>
          </a:p>
        </p:txBody>
      </p:sp>
      <p:sp>
        <p:nvSpPr>
          <p:cNvPr id="394" name="Shape 394"/>
          <p:cNvSpPr/>
          <p:nvPr>
            <p:ph type="body" idx="1"/>
          </p:nvPr>
        </p:nvSpPr>
        <p:spPr>
          <a:xfrm>
            <a:off x="685799" y="1343322"/>
            <a:ext cx="7772402" cy="4525170"/>
          </a:xfrm>
          <a:prstGeom prst="rect">
            <a:avLst/>
          </a:prstGeom>
        </p:spPr>
        <p:txBody>
          <a:bodyPr anchor="t"/>
          <a:lstStyle/>
          <a:p>
            <a:pPr defTabSz="733256">
              <a:lnSpc>
                <a:spcPct val="115000"/>
              </a:lnSpc>
              <a:spcBef>
                <a:spcPts val="1200"/>
              </a:spcBef>
              <a:defRPr b="0" sz="243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&gt;use db</a:t>
            </a:r>
          </a:p>
          <a:p>
            <a:pPr defTabSz="733256">
              <a:lnSpc>
                <a:spcPct val="115000"/>
              </a:lnSpc>
              <a:spcBef>
                <a:spcPts val="1200"/>
              </a:spcBef>
              <a:defRPr b="0" sz="1539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切換到db資料庫</a:t>
            </a:r>
          </a:p>
          <a:p>
            <a:pPr defTabSz="733256">
              <a:lnSpc>
                <a:spcPct val="115000"/>
              </a:lnSpc>
              <a:spcBef>
                <a:spcPts val="1200"/>
              </a:spcBef>
              <a:defRPr b="0" sz="170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&gt;db.user.insert(</a:t>
            </a:r>
          </a:p>
          <a:p>
            <a:pPr defTabSz="733256">
              <a:lnSpc>
                <a:spcPct val="115000"/>
              </a:lnSpc>
              <a:spcBef>
                <a:spcPts val="1200"/>
              </a:spcBef>
              <a:defRPr b="0" sz="170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{</a:t>
            </a:r>
          </a:p>
          <a:p>
            <a:pPr defTabSz="733256">
              <a:lnSpc>
                <a:spcPct val="115000"/>
              </a:lnSpc>
              <a:spcBef>
                <a:spcPts val="1200"/>
              </a:spcBef>
              <a:defRPr b="0" sz="170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"name" : "marry",</a:t>
            </a:r>
          </a:p>
          <a:p>
            <a:pPr defTabSz="733256">
              <a:lnSpc>
                <a:spcPct val="115000"/>
              </a:lnSpc>
              <a:spcBef>
                <a:spcPts val="1200"/>
              </a:spcBef>
              <a:defRPr b="0" sz="170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"age" : "20",</a:t>
            </a:r>
          </a:p>
          <a:p>
            <a:pPr defTabSz="733256">
              <a:lnSpc>
                <a:spcPct val="115000"/>
              </a:lnSpc>
              <a:spcBef>
                <a:spcPts val="1200"/>
              </a:spcBef>
              <a:defRPr b="0" sz="170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"birthday" : "1996/05/10"</a:t>
            </a:r>
          </a:p>
          <a:p>
            <a:pPr defTabSz="733256">
              <a:lnSpc>
                <a:spcPct val="115000"/>
              </a:lnSpc>
              <a:spcBef>
                <a:spcPts val="1200"/>
              </a:spcBef>
              <a:defRPr b="0" sz="170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}</a:t>
            </a:r>
          </a:p>
          <a:p>
            <a:pPr defTabSz="733256">
              <a:lnSpc>
                <a:spcPct val="115000"/>
              </a:lnSpc>
              <a:spcBef>
                <a:spcPts val="1200"/>
              </a:spcBef>
              <a:defRPr b="0" sz="170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)</a:t>
            </a:r>
          </a:p>
          <a:p>
            <a:pPr defTabSz="733256">
              <a:lnSpc>
                <a:spcPct val="115000"/>
              </a:lnSpc>
              <a:spcBef>
                <a:spcPts val="1200"/>
              </a:spcBef>
              <a:defRPr b="0" sz="2025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插入資料到user collection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type="body" idx="1"/>
          </p:nvPr>
        </p:nvSpPr>
        <p:spPr>
          <a:xfrm>
            <a:off x="531812" y="1440457"/>
            <a:ext cx="7772401" cy="4667996"/>
          </a:xfrm>
          <a:prstGeom prst="rect">
            <a:avLst/>
          </a:prstGeom>
        </p:spPr>
        <p:txBody>
          <a:bodyPr anchor="t"/>
          <a:lstStyle>
            <a:lvl1pPr defTabSz="905255">
              <a:lnSpc>
                <a:spcPct val="115000"/>
              </a:lnSpc>
              <a:spcBef>
                <a:spcPts val="1500"/>
              </a:spcBef>
              <a:defRPr b="0" sz="3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&gt;db.user.find()</a:t>
            </a:r>
          </a:p>
        </p:txBody>
      </p:sp>
      <p:sp>
        <p:nvSpPr>
          <p:cNvPr id="397" name="Shape 397"/>
          <p:cNvSpPr/>
          <p:nvPr/>
        </p:nvSpPr>
        <p:spPr>
          <a:xfrm>
            <a:off x="892667" y="252730"/>
            <a:ext cx="7050691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Find or Query Data with the mongo Shell</a:t>
            </a:r>
          </a:p>
        </p:txBody>
      </p:sp>
      <p:pic>
        <p:nvPicPr>
          <p:cNvPr id="398" name="螢幕快照 2016-06-19 上午12.14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694" y="2288753"/>
            <a:ext cx="8288636" cy="24595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type="title"/>
          </p:nvPr>
        </p:nvSpPr>
        <p:spPr>
          <a:xfrm>
            <a:off x="5699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mongoose</a:t>
            </a:r>
          </a:p>
        </p:txBody>
      </p:sp>
      <p:sp>
        <p:nvSpPr>
          <p:cNvPr id="401" name="Shape 401"/>
          <p:cNvSpPr/>
          <p:nvPr>
            <p:ph type="body" idx="1"/>
          </p:nvPr>
        </p:nvSpPr>
        <p:spPr>
          <a:xfrm>
            <a:off x="341091" y="1141461"/>
            <a:ext cx="7772402" cy="4928892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mongoose  是一套給 Node.js 用的 MongoDB ORM。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物件關聯對映（英語：Object Relational Mapping，簡稱ORM，或O/RM，或O/R mapping），是一種程式設計技術，用於實現物件導向編程語言裡不同類型系統的資料之間的轉換。從效果上說，它其實是創建了一個可在編程語言裡使用的「虛擬對象資料庫」。如今已有很多免費和收費的ORM產品，而有些程式員更傾向於創建自己的ORM工具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xfrm>
            <a:off x="5318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 defTabSz="877823">
              <a:defRPr b="0" cap="none" sz="4608">
                <a:solidFill>
                  <a:srgbClr val="FFFFFF"/>
                </a:solidFill>
              </a:defRPr>
            </a:lvl1pPr>
          </a:lstStyle>
          <a:p>
            <a:pPr/>
            <a:r>
              <a:t>Publish/Subscribe關係如下圖</a:t>
            </a:r>
          </a:p>
        </p:txBody>
      </p:sp>
      <p:pic>
        <p:nvPicPr>
          <p:cNvPr id="24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4423" y="1030602"/>
            <a:ext cx="7515154" cy="3450497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Shape 250"/>
          <p:cNvSpPr/>
          <p:nvPr/>
        </p:nvSpPr>
        <p:spPr>
          <a:xfrm>
            <a:off x="4079202" y="2057917"/>
            <a:ext cx="1361115" cy="449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Broker</a:t>
            </a:r>
          </a:p>
        </p:txBody>
      </p:sp>
      <p:sp>
        <p:nvSpPr>
          <p:cNvPr id="251" name="Shape 251"/>
          <p:cNvSpPr/>
          <p:nvPr/>
        </p:nvSpPr>
        <p:spPr>
          <a:xfrm>
            <a:off x="753055" y="4484787"/>
            <a:ext cx="8013411" cy="1242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15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Publisher為訊息的來源，它會將訊息發送給Broker(Topic)，而Subscriber向Broker註冊，表示他們想要接收此Topic的訊息；因此當有某個Publisher對Broker發送訊息時，只要是有對此Broker註冊的Subscriber，都會收到此則訊息。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type="title"/>
          </p:nvPr>
        </p:nvSpPr>
        <p:spPr>
          <a:xfrm>
            <a:off x="582612" y="10363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pPr/>
            <a:r>
              <a:t>mongoose建立連線</a:t>
            </a:r>
          </a:p>
        </p:txBody>
      </p:sp>
      <p:sp>
        <p:nvSpPr>
          <p:cNvPr id="404" name="Shape 404"/>
          <p:cNvSpPr/>
          <p:nvPr>
            <p:ph type="body" idx="1"/>
          </p:nvPr>
        </p:nvSpPr>
        <p:spPr>
          <a:xfrm>
            <a:off x="685799" y="1177043"/>
            <a:ext cx="7772402" cy="4660207"/>
          </a:xfrm>
          <a:prstGeom prst="rect">
            <a:avLst/>
          </a:prstGeom>
        </p:spPr>
        <p:txBody>
          <a:bodyPr anchor="t"/>
          <a:lstStyle/>
          <a:p>
            <a:pPr defTabSz="760414">
              <a:lnSpc>
                <a:spcPct val="115000"/>
              </a:lnSpc>
              <a:spcBef>
                <a:spcPts val="1200"/>
              </a:spcBef>
              <a:defRPr sz="252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把 mongoose 給 requrie 進來，然後讓它跟 MongoDB 嘗試建立連線，連線的 URL 協議一定要用 mongodb:// 這個 prefix：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mongoose = require( 'mongoose' );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mongoose.connect(‘mongodb://localhost/db’);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2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mongoose 的兩個概念：Schema 與 Model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MongoDB 是以 documents 為基礎，在 SQL 資料庫稱為 table 的東西，在 NoSQL 裡稱為 collection。當然，這又是一種名詞定義上的把戲，實質上大同小異。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type="title"/>
          </p:nvPr>
        </p:nvSpPr>
        <p:spPr>
          <a:xfrm>
            <a:off x="685799" y="103704"/>
            <a:ext cx="7772402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pPr/>
            <a:r>
              <a:t>Schema</a:t>
            </a:r>
          </a:p>
        </p:txBody>
      </p:sp>
      <p:sp>
        <p:nvSpPr>
          <p:cNvPr id="407" name="Shape 407"/>
          <p:cNvSpPr/>
          <p:nvPr>
            <p:ph type="body" idx="1"/>
          </p:nvPr>
        </p:nvSpPr>
        <p:spPr>
          <a:xfrm>
            <a:off x="685799" y="1275963"/>
            <a:ext cx="7772402" cy="4623893"/>
          </a:xfrm>
          <a:prstGeom prst="rect">
            <a:avLst/>
          </a:prstGeom>
        </p:spPr>
        <p:txBody>
          <a:bodyPr anchor="t"/>
          <a:lstStyle/>
          <a:p>
            <a:pPr defTabSz="796624">
              <a:lnSpc>
                <a:spcPct val="115000"/>
              </a:lnSpc>
              <a:spcBef>
                <a:spcPts val="1300"/>
              </a:spcBef>
              <a:defRPr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mongoose 的 Schema 概念就是用 schema-based 的方式，定義一個 collection 的組成結構，用程式碼描述會這樣子寫：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Schema、Model、Entity的關係請牢記，Schema生成Model，Model創造Entity，Model和Entity都可對資料庫操作造成影響，但Model比Entity更具操作性。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 sz="1496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userSchema = new mongoose.Schema({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 sz="1496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name:        { type: String},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 sz="1496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age:         { type: String},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 sz="1496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birthday:    { type: String}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 sz="1496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619273" y="-31180"/>
            <a:ext cx="7905454" cy="692036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b="1"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Schema.Types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1"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NodeJS中的基本数据类型都属于Schema.Type，另外Mongoose还定义了自己的类型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1"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var ExampleSchema = new Schema({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1"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name:String,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1"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binary:Buffer,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1"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living:Boolean,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1"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updated:Date,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1"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age:Number,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1"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mixed:Schema.Types.Mixed, //该混合类型等同于nested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1"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_id:Schema.Types.ObjectId,  //主键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1"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_fk:Schema.Types.ObjectId,  //外键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1"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array:[],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1"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arrOfString:[String],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1"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arrOfNumber:[Number],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1"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arrOfDate:[Date],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1"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arrOfBuffer:[Buffer],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1"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arrOfBoolean:[Boolean],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1"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arrOfMixed:[Schema.Types.Mixed],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1"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arrOfObjectId:[Schema.Types.ObjectId]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1"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nested:{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1"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stuff:String,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1"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}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1" sz="1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type="title"/>
          </p:nvPr>
        </p:nvSpPr>
        <p:spPr>
          <a:xfrm>
            <a:off x="544512" y="131208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pPr/>
            <a:r>
              <a:t>Model</a:t>
            </a:r>
          </a:p>
        </p:txBody>
      </p:sp>
      <p:sp>
        <p:nvSpPr>
          <p:cNvPr id="412" name="Shape 412"/>
          <p:cNvSpPr/>
          <p:nvPr>
            <p:ph type="body" idx="1"/>
          </p:nvPr>
        </p:nvSpPr>
        <p:spPr>
          <a:xfrm>
            <a:off x="685799" y="1228330"/>
            <a:ext cx="7772402" cy="4746662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而 mongoose 的 Model 概念，則是對一個 collection 結構定義與操作方法的集合，也就是用 Schema 定義了一個 collection 的結構，加上其他對這個 collection 的驗證設定、操作方法等等，便構成了一個 Model。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最後將這個 Schema 定義到一個叫做 User 的 model：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mongoose.model(‘User’, userSchema);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type="title"/>
          </p:nvPr>
        </p:nvSpPr>
        <p:spPr>
          <a:xfrm>
            <a:off x="531812" y="131208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pPr/>
            <a:r>
              <a:t>操作Model</a:t>
            </a:r>
          </a:p>
        </p:txBody>
      </p:sp>
      <p:sp>
        <p:nvSpPr>
          <p:cNvPr id="415" name="Shape 415"/>
          <p:cNvSpPr/>
          <p:nvPr>
            <p:ph type="body" idx="1"/>
          </p:nvPr>
        </p:nvSpPr>
        <p:spPr>
          <a:xfrm>
            <a:off x="531812" y="1249521"/>
            <a:ext cx="7772401" cy="4704280"/>
          </a:xfrm>
          <a:prstGeom prst="rect">
            <a:avLst/>
          </a:prstGeom>
        </p:spPr>
        <p:txBody>
          <a:bodyPr anchor="t"/>
          <a:lstStyle/>
          <a:p>
            <a:pPr defTabSz="615573">
              <a:lnSpc>
                <a:spcPct val="115000"/>
              </a:lnSpc>
              <a:spcBef>
                <a:spcPts val="1000"/>
              </a:spcBef>
              <a:defRPr sz="204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當要使用這個 model 只要用 mongoose.model() 將 model 讀出來，便可以對他進行操作了：</a:t>
            </a:r>
          </a:p>
          <a:p>
            <a:pPr defTabSz="615573">
              <a:lnSpc>
                <a:spcPct val="115000"/>
              </a:lnSpc>
              <a:spcBef>
                <a:spcPts val="1000"/>
              </a:spcBef>
              <a:defRPr b="0" sz="204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</a:t>
            </a:r>
            <a:r>
              <a:rPr b="1"/>
              <a:t>UserModel</a:t>
            </a:r>
            <a:r>
              <a:t> = mongoose.model(‘User’);</a:t>
            </a:r>
          </a:p>
          <a:p>
            <a:pPr defTabSz="615573">
              <a:lnSpc>
                <a:spcPct val="115000"/>
              </a:lnSpc>
              <a:spcBef>
                <a:spcPts val="1000"/>
              </a:spcBef>
              <a:defRPr b="0" sz="204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這行程式的意思是，用UserSchema來產生一個名(index)為"User"的Model並指定給變數UserModel。</a:t>
            </a:r>
          </a:p>
          <a:p>
            <a:pPr defTabSz="615573">
              <a:lnSpc>
                <a:spcPct val="115000"/>
              </a:lnSpc>
              <a:spcBef>
                <a:spcPts val="1000"/>
              </a:spcBef>
              <a:defRPr b="0" sz="204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15573">
              <a:lnSpc>
                <a:spcPct val="115000"/>
              </a:lnSpc>
              <a:spcBef>
                <a:spcPts val="1000"/>
              </a:spcBef>
              <a:defRPr b="0" sz="204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最後用這個Model來產生一個Entity：</a:t>
            </a:r>
          </a:p>
          <a:p>
            <a:pPr defTabSz="615573">
              <a:lnSpc>
                <a:spcPct val="115000"/>
              </a:lnSpc>
              <a:spcBef>
                <a:spcPts val="1000"/>
              </a:spcBef>
              <a:defRPr b="0" sz="204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userEntity = new </a:t>
            </a:r>
            <a:r>
              <a:rPr b="1"/>
              <a:t>UserModel</a:t>
            </a:r>
            <a:r>
              <a:t>({name:'Zack'});</a:t>
            </a:r>
          </a:p>
          <a:p>
            <a:pPr defTabSz="615573">
              <a:lnSpc>
                <a:spcPct val="115000"/>
              </a:lnSpc>
              <a:spcBef>
                <a:spcPts val="1000"/>
              </a:spcBef>
              <a:defRPr b="0" sz="204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console.log(userEntity.name); //Zack</a:t>
            </a:r>
          </a:p>
          <a:p>
            <a:pPr defTabSz="615573">
              <a:lnSpc>
                <a:spcPct val="115000"/>
              </a:lnSpc>
              <a:spcBef>
                <a:spcPts val="1000"/>
              </a:spcBef>
              <a:defRPr b="0" sz="204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產生Entity的同時給屬性name賦值為"Zack"，再由console.log(userEntity.name)打印出來。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type="title"/>
          </p:nvPr>
        </p:nvSpPr>
        <p:spPr>
          <a:xfrm>
            <a:off x="685799" y="147897"/>
            <a:ext cx="7772402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pPr/>
            <a:r>
              <a:t>新增/查詢</a:t>
            </a:r>
          </a:p>
        </p:txBody>
      </p:sp>
      <p:sp>
        <p:nvSpPr>
          <p:cNvPr id="418" name="Shape 418"/>
          <p:cNvSpPr/>
          <p:nvPr>
            <p:ph type="body" idx="1"/>
          </p:nvPr>
        </p:nvSpPr>
        <p:spPr>
          <a:xfrm>
            <a:off x="531812" y="1571010"/>
            <a:ext cx="7772401" cy="3963691"/>
          </a:xfrm>
          <a:prstGeom prst="rect">
            <a:avLst/>
          </a:prstGeom>
        </p:spPr>
        <p:txBody>
          <a:bodyPr anchor="t"/>
          <a:lstStyle/>
          <a:p>
            <a:pPr defTabSz="457200">
              <a:spcBef>
                <a:spcPts val="1500"/>
              </a:spcBef>
              <a:defRPr b="0" sz="250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419" name="螢幕快照 2016-06-19 下午3.22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19716" y="1866925"/>
            <a:ext cx="9144001" cy="1381571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Shape 420"/>
          <p:cNvSpPr/>
          <p:nvPr/>
        </p:nvSpPr>
        <p:spPr>
          <a:xfrm>
            <a:off x="514350" y="1296541"/>
            <a:ext cx="8115300" cy="535706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defTabSz="457200">
              <a:spcBef>
                <a:spcPts val="1500"/>
              </a:spcBef>
              <a:defRPr sz="250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新增</a:t>
            </a:r>
          </a:p>
          <a:p>
            <a:pPr defTabSz="457200">
              <a:spcBef>
                <a:spcPts val="1500"/>
              </a:spcBef>
              <a:defRPr sz="150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userEntity.save(function (err) {</a:t>
            </a:r>
          </a:p>
          <a:p>
            <a:pPr defTabSz="457200">
              <a:spcBef>
                <a:spcPts val="1500"/>
              </a:spcBef>
              <a:defRPr sz="150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if (err) return console.error(err);</a:t>
            </a:r>
          </a:p>
          <a:p>
            <a:pPr defTabSz="457200">
              <a:spcBef>
                <a:spcPts val="1500"/>
              </a:spcBef>
              <a:defRPr sz="150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  <a:p>
            <a:pPr defTabSz="457200">
              <a:spcBef>
                <a:spcPts val="1500"/>
              </a:spcBef>
              <a:defRPr sz="200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查詢所有</a:t>
            </a:r>
          </a:p>
          <a:p>
            <a:pPr defTabSz="457200">
              <a:spcBef>
                <a:spcPts val="1500"/>
              </a:spcBef>
              <a:defRPr sz="150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UserModel.find(function(err,users){</a:t>
            </a:r>
          </a:p>
          <a:p>
            <a:pPr defTabSz="457200">
              <a:spcBef>
                <a:spcPts val="1500"/>
              </a:spcBef>
              <a:defRPr sz="150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if (err) return console.error(err);</a:t>
            </a:r>
          </a:p>
          <a:p>
            <a:pPr defTabSz="457200">
              <a:spcBef>
                <a:spcPts val="1500"/>
              </a:spcBef>
              <a:defRPr sz="150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console.log(users);</a:t>
            </a:r>
          </a:p>
          <a:p>
            <a:pPr defTabSz="457200">
              <a:spcBef>
                <a:spcPts val="1500"/>
              </a:spcBef>
              <a:defRPr sz="150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})</a:t>
            </a:r>
          </a:p>
          <a:p>
            <a:pPr defTabSz="457200">
              <a:spcBef>
                <a:spcPts val="1500"/>
              </a:spcBef>
              <a:defRPr sz="200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查詢指定欄位</a:t>
            </a:r>
          </a:p>
          <a:p>
            <a:pPr defTabSz="457200">
              <a:spcBef>
                <a:spcPts val="1500"/>
              </a:spcBef>
              <a:defRPr sz="200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UserModel.find({ name: “marry” }, callback);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 defTabSz="877823">
              <a:defRPr b="0" cap="none" sz="4992">
                <a:solidFill>
                  <a:srgbClr val="FFFFFF"/>
                </a:solidFill>
              </a:defRPr>
            </a:lvl1pPr>
          </a:lstStyle>
          <a:p>
            <a:pPr/>
            <a:r>
              <a:t>Web可視化GUI 開發與操作</a:t>
            </a:r>
          </a:p>
        </p:txBody>
      </p:sp>
      <p:sp>
        <p:nvSpPr>
          <p:cNvPr id="423" name="Shape 423"/>
          <p:cNvSpPr/>
          <p:nvPr>
            <p:ph type="body" idx="1"/>
          </p:nvPr>
        </p:nvSpPr>
        <p:spPr>
          <a:xfrm>
            <a:off x="685799" y="1255562"/>
            <a:ext cx="7772402" cy="4713390"/>
          </a:xfrm>
          <a:prstGeom prst="rect">
            <a:avLst/>
          </a:prstGeom>
        </p:spPr>
        <p:txBody>
          <a:bodyPr anchor="t"/>
          <a:lstStyle/>
          <a:p>
            <a:pPr lvl="1" indent="228600" defTabSz="905255">
              <a:lnSpc>
                <a:spcPct val="115000"/>
              </a:lnSpc>
              <a:spcBef>
                <a:spcPts val="1500"/>
              </a:spcBef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功能分析：簡單推播與資料查詢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頁面設計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頁面佈局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頁面路由規劃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b="0" cap="none" sz="4800">
                <a:solidFill>
                  <a:srgbClr val="FFFFFF"/>
                </a:solidFill>
              </a:defRPr>
            </a:lvl1pPr>
          </a:lstStyle>
          <a:p>
            <a:pPr/>
            <a:r>
              <a:t>頁面設計</a:t>
            </a:r>
          </a:p>
        </p:txBody>
      </p:sp>
      <p:sp>
        <p:nvSpPr>
          <p:cNvPr id="426" name="Shape 426"/>
          <p:cNvSpPr/>
          <p:nvPr>
            <p:ph type="body" idx="1"/>
          </p:nvPr>
        </p:nvSpPr>
        <p:spPr>
          <a:xfrm>
            <a:off x="685799" y="1072305"/>
            <a:ext cx="7772402" cy="4713390"/>
          </a:xfrm>
          <a:prstGeom prst="rect">
            <a:avLst/>
          </a:prstGeom>
        </p:spPr>
        <p:txBody>
          <a:bodyPr anchor="t"/>
          <a:lstStyle/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頁面設計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427" name="螢幕快照 2016-06-20 下午1.49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1453" y="1477267"/>
            <a:ext cx="5269435" cy="1319359"/>
          </a:xfrm>
          <a:prstGeom prst="rect">
            <a:avLst/>
          </a:prstGeom>
          <a:ln w="12700">
            <a:miter lim="400000"/>
          </a:ln>
        </p:spPr>
      </p:pic>
      <p:pic>
        <p:nvPicPr>
          <p:cNvPr id="428" name="螢幕快照 2016-06-20 下午1.49.3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1453" y="3038371"/>
            <a:ext cx="5269435" cy="12239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29" name="螢幕快照 2016-06-22 上午10.34.1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89037" y="4570370"/>
            <a:ext cx="5294267" cy="1293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type="title"/>
          </p:nvPr>
        </p:nvSpPr>
        <p:spPr>
          <a:xfrm>
            <a:off x="544512" y="228599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b="0" cap="none" sz="4800">
                <a:solidFill>
                  <a:srgbClr val="FFFFFF"/>
                </a:solidFill>
              </a:defRPr>
            </a:lvl1pPr>
          </a:lstStyle>
          <a:p>
            <a:pPr/>
            <a:r>
              <a:t>頁面佈局</a:t>
            </a:r>
          </a:p>
        </p:txBody>
      </p:sp>
      <p:sp>
        <p:nvSpPr>
          <p:cNvPr id="432" name="Shape 432"/>
          <p:cNvSpPr/>
          <p:nvPr>
            <p:ph type="body" idx="1"/>
          </p:nvPr>
        </p:nvSpPr>
        <p:spPr>
          <a:xfrm>
            <a:off x="685799" y="1255562"/>
            <a:ext cx="7772402" cy="4789590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b="0" sz="2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33" name="Shape 433"/>
          <p:cNvSpPr/>
          <p:nvPr/>
        </p:nvSpPr>
        <p:spPr>
          <a:xfrm>
            <a:off x="580231" y="1103858"/>
            <a:ext cx="8100170" cy="556776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這裡我們使用include進行頁面佈局。 include 的簡單使用如下：</a:t>
            </a:r>
            <a:r>
              <a:rPr b="1"/>
              <a:t>index.ejs</a:t>
            </a:r>
            <a:endParaRPr b="1"/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&lt;%- include </a:t>
            </a:r>
            <a:r>
              <a:rPr b="1"/>
              <a:t>a</a:t>
            </a:r>
            <a:r>
              <a:t> %&gt;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hello,world!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&lt;%- include </a:t>
            </a:r>
            <a:r>
              <a:rPr b="1"/>
              <a:t>b</a:t>
            </a:r>
            <a:r>
              <a:t> %&gt;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1"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a.ejs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this is a.ejs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1"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b.ejs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this is b.ejs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最终 index.ejs 会显示：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1"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this is a.ejs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hello,world!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1"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this is b.ejs</a:t>
            </a:r>
          </a:p>
        </p:txBody>
      </p:sp>
      <p:sp>
        <p:nvSpPr>
          <p:cNvPr id="434" name="Shape 434"/>
          <p:cNvSpPr/>
          <p:nvPr/>
        </p:nvSpPr>
        <p:spPr>
          <a:xfrm>
            <a:off x="664268" y="397187"/>
            <a:ext cx="485139" cy="276224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1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type="title"/>
          </p:nvPr>
        </p:nvSpPr>
        <p:spPr>
          <a:xfrm>
            <a:off x="685799" y="266699"/>
            <a:ext cx="7772402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頁面路由規劃</a:t>
            </a:r>
          </a:p>
        </p:txBody>
      </p:sp>
      <p:sp>
        <p:nvSpPr>
          <p:cNvPr id="437" name="Shape 437"/>
          <p:cNvSpPr/>
          <p:nvPr>
            <p:ph type="body" idx="1"/>
          </p:nvPr>
        </p:nvSpPr>
        <p:spPr>
          <a:xfrm>
            <a:off x="685799" y="1255562"/>
            <a:ext cx="7772402" cy="4713390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我們已經把設計的構想圖貼出來了，接下來的任務就是完成路由規劃了。路由規劃，或者說控制器規劃是整個網站的骨架部分，因為它處於整個架構的樞紐位置，相當於各個接口之間的粘合劑，所以應該優先考慮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根據構思的設計圖，我們作以下路由規劃：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 ：首页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/post ：推播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/find ：查詢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xfrm>
            <a:off x="798512" y="165100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b="0" cap="none" sz="4800">
                <a:solidFill>
                  <a:srgbClr val="FFFFFF"/>
                </a:solidFill>
              </a:defRPr>
            </a:lvl1pPr>
          </a:lstStyle>
          <a:p>
            <a:pPr/>
            <a:r>
              <a:t>MQTT套件：</a:t>
            </a:r>
          </a:p>
        </p:txBody>
      </p:sp>
      <p:sp>
        <p:nvSpPr>
          <p:cNvPr id="254" name="Shape 254"/>
          <p:cNvSpPr/>
          <p:nvPr>
            <p:ph type="body" idx="1"/>
          </p:nvPr>
        </p:nvSpPr>
        <p:spPr>
          <a:xfrm>
            <a:off x="685799" y="1306362"/>
            <a:ext cx="7772402" cy="4624490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資源里既有基於MQTT（但不僅限於）開源消息代理中間件（Brokers/servers），又有測試客戶端，應用比較多的有ActiveMQ、Apollo、 Mosquitto等。先選擇一個沒那麼複雜的Mosquitto來嚐嚐鮮。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Mosquitto是一款實現了消息推送協議MQTT v3.1 的開源消息代理軟件，提供輕量級的，支持可發布/可訂閱的的消息推送模式，使設備對設備之間的短消息通信變得簡單，比如現在應用廣泛的低功耗傳感器，手機、嵌入式計算機、微型控制器等移動設備。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type="title"/>
          </p:nvPr>
        </p:nvSpPr>
        <p:spPr>
          <a:xfrm>
            <a:off x="685799" y="266699"/>
            <a:ext cx="7772402" cy="899915"/>
          </a:xfrm>
          <a:prstGeom prst="rect">
            <a:avLst/>
          </a:prstGeom>
        </p:spPr>
        <p:txBody>
          <a:bodyPr/>
          <a:lstStyle>
            <a:lvl1pPr algn="ctr">
              <a:defRPr b="0" cap="none" sz="4800">
                <a:solidFill>
                  <a:srgbClr val="FFFFFF"/>
                </a:solidFill>
              </a:defRPr>
            </a:lvl1pPr>
          </a:lstStyle>
          <a:p>
            <a:pPr/>
            <a:r>
              <a:t>頁面路由 - index.js</a:t>
            </a:r>
          </a:p>
        </p:txBody>
      </p:sp>
      <p:sp>
        <p:nvSpPr>
          <p:cNvPr id="440" name="Shape 440"/>
          <p:cNvSpPr/>
          <p:nvPr>
            <p:ph type="body" idx="1"/>
          </p:nvPr>
        </p:nvSpPr>
        <p:spPr>
          <a:xfrm>
            <a:off x="685799" y="1255562"/>
            <a:ext cx="7772402" cy="4713390"/>
          </a:xfrm>
          <a:prstGeom prst="rect">
            <a:avLst/>
          </a:prstGeom>
        </p:spPr>
        <p:txBody>
          <a:bodyPr anchor="t"/>
          <a:lstStyle/>
          <a:p>
            <a:pPr defTabSz="407364">
              <a:lnSpc>
                <a:spcPct val="115000"/>
              </a:lnSpc>
              <a:spcBef>
                <a:spcPts val="600"/>
              </a:spcBef>
              <a:defRPr sz="117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module.exports = function(app) {</a:t>
            </a:r>
          </a:p>
          <a:p>
            <a:pPr defTabSz="407364">
              <a:lnSpc>
                <a:spcPct val="115000"/>
              </a:lnSpc>
              <a:spcBef>
                <a:spcPts val="600"/>
              </a:spcBef>
              <a:defRPr sz="117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app.get('/', function (req, res) {</a:t>
            </a:r>
          </a:p>
          <a:p>
            <a:pPr defTabSz="407364">
              <a:lnSpc>
                <a:spcPct val="115000"/>
              </a:lnSpc>
              <a:spcBef>
                <a:spcPts val="600"/>
              </a:spcBef>
              <a:defRPr sz="117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res.render('index', { title: '首頁' });</a:t>
            </a:r>
          </a:p>
          <a:p>
            <a:pPr defTabSz="407364">
              <a:lnSpc>
                <a:spcPct val="115000"/>
              </a:lnSpc>
              <a:spcBef>
                <a:spcPts val="600"/>
              </a:spcBef>
              <a:defRPr sz="117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});</a:t>
            </a:r>
          </a:p>
          <a:p>
            <a:pPr defTabSz="407364">
              <a:lnSpc>
                <a:spcPct val="115000"/>
              </a:lnSpc>
              <a:spcBef>
                <a:spcPts val="600"/>
              </a:spcBef>
              <a:defRPr sz="117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app.get('/post', function (req, res) {</a:t>
            </a:r>
          </a:p>
          <a:p>
            <a:pPr defTabSz="407364">
              <a:lnSpc>
                <a:spcPct val="115000"/>
              </a:lnSpc>
              <a:spcBef>
                <a:spcPts val="600"/>
              </a:spcBef>
              <a:defRPr sz="117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console.log('render to post.ejs');</a:t>
            </a:r>
          </a:p>
          <a:p>
            <a:pPr defTabSz="407364">
              <a:lnSpc>
                <a:spcPct val="115000"/>
              </a:lnSpc>
              <a:spcBef>
                <a:spcPts val="600"/>
              </a:spcBef>
              <a:defRPr sz="117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res.render('post', { title: '推播' });</a:t>
            </a:r>
          </a:p>
          <a:p>
            <a:pPr defTabSz="407364">
              <a:lnSpc>
                <a:spcPct val="115000"/>
              </a:lnSpc>
              <a:spcBef>
                <a:spcPts val="600"/>
              </a:spcBef>
              <a:defRPr sz="117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});</a:t>
            </a:r>
          </a:p>
          <a:p>
            <a:pPr defTabSz="407364">
              <a:lnSpc>
                <a:spcPct val="115000"/>
              </a:lnSpc>
              <a:spcBef>
                <a:spcPts val="600"/>
              </a:spcBef>
              <a:defRPr sz="117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app.post('/post', function (req, res) {</a:t>
            </a:r>
          </a:p>
          <a:p>
            <a:pPr defTabSz="407364">
              <a:lnSpc>
                <a:spcPct val="115000"/>
              </a:lnSpc>
              <a:spcBef>
                <a:spcPts val="600"/>
              </a:spcBef>
              <a:defRPr sz="117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});</a:t>
            </a:r>
          </a:p>
          <a:p>
            <a:pPr defTabSz="407364">
              <a:lnSpc>
                <a:spcPct val="115000"/>
              </a:lnSpc>
              <a:spcBef>
                <a:spcPts val="600"/>
              </a:spcBef>
              <a:defRPr sz="117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app.get('/find', function (req, res) {</a:t>
            </a:r>
          </a:p>
          <a:p>
            <a:pPr defTabSz="407364">
              <a:lnSpc>
                <a:spcPct val="115000"/>
              </a:lnSpc>
              <a:spcBef>
                <a:spcPts val="600"/>
              </a:spcBef>
              <a:defRPr sz="117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console.log('render to post.ejs');</a:t>
            </a:r>
          </a:p>
          <a:p>
            <a:pPr defTabSz="407364">
              <a:lnSpc>
                <a:spcPct val="115000"/>
              </a:lnSpc>
              <a:spcBef>
                <a:spcPts val="600"/>
              </a:spcBef>
              <a:defRPr sz="117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res.render('find', { title: '查詢' });</a:t>
            </a:r>
          </a:p>
          <a:p>
            <a:pPr defTabSz="407364">
              <a:lnSpc>
                <a:spcPct val="115000"/>
              </a:lnSpc>
              <a:spcBef>
                <a:spcPts val="600"/>
              </a:spcBef>
              <a:defRPr sz="117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});</a:t>
            </a:r>
          </a:p>
          <a:p>
            <a:pPr defTabSz="407364">
              <a:lnSpc>
                <a:spcPct val="115000"/>
              </a:lnSpc>
              <a:spcBef>
                <a:spcPts val="600"/>
              </a:spcBef>
              <a:defRPr sz="117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app.post('/find', function (req, res) {</a:t>
            </a:r>
          </a:p>
          <a:p>
            <a:pPr defTabSz="407364">
              <a:lnSpc>
                <a:spcPct val="115000"/>
              </a:lnSpc>
              <a:spcBef>
                <a:spcPts val="600"/>
              </a:spcBef>
              <a:defRPr sz="117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});</a:t>
            </a:r>
          </a:p>
          <a:p>
            <a:pPr defTabSz="407364">
              <a:lnSpc>
                <a:spcPct val="115000"/>
              </a:lnSpc>
              <a:spcBef>
                <a:spcPts val="600"/>
              </a:spcBef>
              <a:defRPr sz="117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type="title"/>
          </p:nvPr>
        </p:nvSpPr>
        <p:spPr>
          <a:xfrm>
            <a:off x="685799" y="266699"/>
            <a:ext cx="7772402" cy="899915"/>
          </a:xfrm>
          <a:prstGeom prst="rect">
            <a:avLst/>
          </a:prstGeom>
        </p:spPr>
        <p:txBody>
          <a:bodyPr/>
          <a:lstStyle>
            <a:lvl1pPr algn="ctr">
              <a:defRPr b="0" cap="none" sz="4800">
                <a:solidFill>
                  <a:srgbClr val="FFFFFF"/>
                </a:solidFill>
              </a:defRPr>
            </a:lvl1pPr>
          </a:lstStyle>
          <a:p>
            <a:pPr/>
            <a:r>
              <a:t>練習</a:t>
            </a:r>
          </a:p>
        </p:txBody>
      </p:sp>
      <p:sp>
        <p:nvSpPr>
          <p:cNvPr id="443" name="Shape 443"/>
          <p:cNvSpPr/>
          <p:nvPr>
            <p:ph type="body" idx="1"/>
          </p:nvPr>
        </p:nvSpPr>
        <p:spPr>
          <a:xfrm>
            <a:off x="685799" y="1255562"/>
            <a:ext cx="7772402" cy="4713390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目標：  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訂閱gIot MQTT topic接收訊息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自訂收到儲存資料模組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將收到得資料透過儲存資料模組存資料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顯示接收訊息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type="title"/>
          </p:nvPr>
        </p:nvSpPr>
        <p:spPr>
          <a:xfrm>
            <a:off x="531812" y="11049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>
              <a:defRPr b="0" cap="none" sz="5200"/>
            </a:lvl1pPr>
          </a:lstStyle>
          <a:p>
            <a:pPr/>
            <a:r>
              <a:t>參考連結</a:t>
            </a:r>
          </a:p>
        </p:txBody>
      </p:sp>
      <p:sp>
        <p:nvSpPr>
          <p:cNvPr id="446" name="Shape 446"/>
          <p:cNvSpPr/>
          <p:nvPr/>
        </p:nvSpPr>
        <p:spPr>
          <a:xfrm>
            <a:off x="311699" y="2106661"/>
            <a:ext cx="8520602" cy="3416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Mosquitto官網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http://mosquitto.org/download/</a:t>
            </a: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Node.js實現的MQTT客戶端模塊mqtt.js</a:t>
            </a:r>
          </a:p>
          <a:p>
            <a:pPr>
              <a:defRPr sz="2800" u="sng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http://itbilu.com/nodejs/npm/41wDnJoDg.html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使用express與MongoDB的搭建多人博客</a:t>
            </a:r>
          </a:p>
          <a:p>
            <a:pPr>
              <a:defRPr u="sng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http://wiki.jikexueyuan.com/project/express-mongodb-setup-blog/simple-blog.html</a:t>
            </a:r>
          </a:p>
          <a:p>
            <a:pPr>
              <a:spcBef>
                <a:spcPts val="400"/>
              </a:spcBef>
              <a:defRPr b="1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Mongoose學習參考文檔</a:t>
            </a:r>
          </a:p>
          <a:p>
            <a:pPr>
              <a:spcBef>
                <a:spcPts val="400"/>
              </a:spcBef>
              <a:defRPr b="1" sz="2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https://cnodejs.org/topic/504b4924e2b84515770103dd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xfrm>
            <a:off x="685799" y="228600"/>
            <a:ext cx="7772402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Mosquitto套件安裝：</a:t>
            </a:r>
          </a:p>
        </p:txBody>
      </p:sp>
      <p:sp>
        <p:nvSpPr>
          <p:cNvPr id="257" name="Shape 257"/>
          <p:cNvSpPr/>
          <p:nvPr>
            <p:ph type="body" idx="1"/>
          </p:nvPr>
        </p:nvSpPr>
        <p:spPr>
          <a:xfrm>
            <a:off x="685799" y="1369862"/>
            <a:ext cx="7772402" cy="4560990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Mosquitto官網下載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http://mosquitto.org/download/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 sz="2100"/>
              <a:t>mosquitto-1.0.3-install-win32.exe</a:t>
            </a:r>
            <a:br/>
            <a:r>
              <a:t>http://go.rritw.com/mosquitto.org/files/binary/win32/mosquitto-1.0.3-install-win32.exe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2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安裝:Follow Installer，基本上就一路按下一步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2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安裝完成後，目錄會放在 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2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C:\Program Files(x86)\mosquitto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title"/>
          </p:nvPr>
        </p:nvSpPr>
        <p:spPr>
          <a:xfrm>
            <a:off x="531812" y="277514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1.啟動Broker</a:t>
            </a:r>
          </a:p>
        </p:txBody>
      </p:sp>
      <p:sp>
        <p:nvSpPr>
          <p:cNvPr id="260" name="Shape 260"/>
          <p:cNvSpPr/>
          <p:nvPr>
            <p:ph type="body" idx="1"/>
          </p:nvPr>
        </p:nvSpPr>
        <p:spPr>
          <a:xfrm>
            <a:off x="531812" y="1355476"/>
            <a:ext cx="7772401" cy="4714877"/>
          </a:xfrm>
          <a:prstGeom prst="rect">
            <a:avLst/>
          </a:prstGeom>
        </p:spPr>
        <p:txBody>
          <a:bodyPr/>
          <a:lstStyle/>
          <a:p>
            <a:pPr defTabSz="850939">
              <a:lnSpc>
                <a:spcPct val="115000"/>
              </a:lnSpc>
              <a:spcBef>
                <a:spcPts val="1400"/>
              </a:spcBef>
              <a:defRPr b="0" sz="23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Broker的主程式為mosquitto.exe</a:t>
            </a:r>
          </a:p>
          <a:p>
            <a:pPr defTabSz="850939">
              <a:lnSpc>
                <a:spcPct val="115000"/>
              </a:lnSpc>
              <a:spcBef>
                <a:spcPts val="1400"/>
              </a:spcBef>
              <a:defRPr b="0" sz="23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操作方法為執行cmd開啟命令視窗</a:t>
            </a:r>
          </a:p>
          <a:p>
            <a:pPr defTabSz="850939">
              <a:lnSpc>
                <a:spcPct val="115000"/>
              </a:lnSpc>
              <a:spcBef>
                <a:spcPts val="1400"/>
              </a:spcBef>
              <a:defRPr b="0" sz="23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cd C:\Program Files (x86)\mosquitto</a:t>
            </a:r>
          </a:p>
          <a:p>
            <a:pPr defTabSz="850939">
              <a:lnSpc>
                <a:spcPct val="115000"/>
              </a:lnSpc>
              <a:spcBef>
                <a:spcPts val="1400"/>
              </a:spcBef>
              <a:defRPr b="0" sz="23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mosquitto.exe -p port =&gt;1884</a:t>
            </a:r>
          </a:p>
          <a:p>
            <a:pPr defTabSz="850939">
              <a:lnSpc>
                <a:spcPct val="115000"/>
              </a:lnSpc>
              <a:spcBef>
                <a:spcPts val="1400"/>
              </a:spcBef>
              <a:defRPr b="0" sz="23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default port是1883</a:t>
            </a:r>
          </a:p>
          <a:p>
            <a:pPr defTabSz="850939">
              <a:lnSpc>
                <a:spcPct val="115000"/>
              </a:lnSpc>
              <a:spcBef>
                <a:spcPts val="1400"/>
              </a:spcBef>
              <a:defRPr b="0" sz="1786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850939">
              <a:lnSpc>
                <a:spcPct val="115000"/>
              </a:lnSpc>
              <a:spcBef>
                <a:spcPts val="1400"/>
              </a:spcBef>
              <a:defRPr b="0" sz="1786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850939">
              <a:lnSpc>
                <a:spcPct val="115000"/>
              </a:lnSpc>
              <a:spcBef>
                <a:spcPts val="1400"/>
              </a:spcBef>
              <a:defRPr b="0" sz="1786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61" name="螢幕快照 2016-06-17 下午9.27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812" y="4448468"/>
            <a:ext cx="7772401" cy="10216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title"/>
          </p:nvPr>
        </p:nvSpPr>
        <p:spPr>
          <a:xfrm>
            <a:off x="583603" y="254000"/>
            <a:ext cx="7772402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操作</a:t>
            </a:r>
          </a:p>
        </p:txBody>
      </p:sp>
      <p:sp>
        <p:nvSpPr>
          <p:cNvPr id="264" name="Shape 264"/>
          <p:cNvSpPr/>
          <p:nvPr>
            <p:ph type="body" idx="1"/>
          </p:nvPr>
        </p:nvSpPr>
        <p:spPr>
          <a:xfrm>
            <a:off x="583603" y="1513780"/>
            <a:ext cx="7772402" cy="4556573"/>
          </a:xfrm>
          <a:prstGeom prst="rect">
            <a:avLst/>
          </a:prstGeom>
        </p:spPr>
        <p:txBody>
          <a:bodyPr anchor="t"/>
          <a:lstStyle/>
          <a:p>
            <a:pPr defTabSz="658368">
              <a:lnSpc>
                <a:spcPct val="115000"/>
              </a:lnSpc>
              <a:spcBef>
                <a:spcPts val="1100"/>
              </a:spcBef>
              <a:defRPr b="0" sz="2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前面已經開啟了服務，如果沒有請參考前面步驟。在本例中，發布者、代理和訂閱者均為localhsot，但是在實際的情況下三種並不是同一個設備。為了實現這個簡單的測試案例，需要在打開三個終端視窗，分別代表代理伺服器、發布者和訂閱者。</a:t>
            </a:r>
          </a:p>
          <a:p>
            <a:pPr defTabSz="658368">
              <a:lnSpc>
                <a:spcPct val="115000"/>
              </a:lnSpc>
              <a:spcBef>
                <a:spcPts val="1100"/>
              </a:spcBef>
              <a:defRPr b="0" sz="2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58368">
              <a:lnSpc>
                <a:spcPct val="115000"/>
              </a:lnSpc>
              <a:spcBef>
                <a:spcPts val="1100"/>
              </a:spcBef>
              <a:defRPr b="0" sz="2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58368">
              <a:lnSpc>
                <a:spcPct val="115000"/>
              </a:lnSpc>
              <a:spcBef>
                <a:spcPts val="1100"/>
              </a:spcBef>
              <a:defRPr b="0" sz="2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65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603" y="3894412"/>
            <a:ext cx="7772402" cy="11848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title"/>
          </p:nvPr>
        </p:nvSpPr>
        <p:spPr>
          <a:xfrm>
            <a:off x="685799" y="152400"/>
            <a:ext cx="7772402" cy="899915"/>
          </a:xfrm>
          <a:prstGeom prst="rect">
            <a:avLst/>
          </a:prstGeom>
        </p:spPr>
        <p:txBody>
          <a:bodyPr anchor="ctr"/>
          <a:lstStyle/>
          <a:p>
            <a:pPr lvl="1" defTabSz="859536">
              <a:defRPr sz="4000"/>
            </a:pPr>
            <a:r>
              <a:t>執行程序</a:t>
            </a:r>
          </a:p>
        </p:txBody>
      </p:sp>
      <p:sp>
        <p:nvSpPr>
          <p:cNvPr id="268" name="Shape 268"/>
          <p:cNvSpPr/>
          <p:nvPr>
            <p:ph type="body" idx="1"/>
          </p:nvPr>
        </p:nvSpPr>
        <p:spPr>
          <a:xfrm>
            <a:off x="685799" y="1367903"/>
            <a:ext cx="7772402" cy="4564908"/>
          </a:xfrm>
          <a:prstGeom prst="rect">
            <a:avLst/>
          </a:prstGeom>
        </p:spPr>
        <p:txBody>
          <a:bodyPr anchor="t"/>
          <a:lstStyle/>
          <a:p>
            <a:pPr defTabSz="457200">
              <a:lnSpc>
                <a:spcPct val="115000"/>
              </a:lnSpc>
              <a:spcBef>
                <a:spcPts val="8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publish: </a:t>
            </a:r>
          </a:p>
          <a:p>
            <a:pPr defTabSz="457200">
              <a:lnSpc>
                <a:spcPct val="115000"/>
              </a:lnSpc>
              <a:spcBef>
                <a:spcPts val="8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mosquitto_pub.exe -h host -p port -q qos -t topic -m message</a:t>
            </a:r>
          </a:p>
          <a:p>
            <a:pPr defTabSz="457200">
              <a:lnSpc>
                <a:spcPct val="115000"/>
              </a:lnSpc>
              <a:spcBef>
                <a:spcPts val="8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subscribe:</a:t>
            </a:r>
          </a:p>
          <a:p>
            <a:pPr defTabSz="457200">
              <a:lnSpc>
                <a:spcPct val="115000"/>
              </a:lnSpc>
              <a:spcBef>
                <a:spcPts val="8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mosquitto_sub.exe -h host -p port -q qos -t topic</a:t>
            </a:r>
          </a:p>
          <a:p>
            <a:pPr defTabSz="457200">
              <a:lnSpc>
                <a:spcPct val="115000"/>
              </a:lnSpc>
              <a:spcBef>
                <a:spcPts val="8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QoS level 0 At most once delivery</a:t>
            </a:r>
          </a:p>
          <a:p>
            <a:pPr defTabSz="457200">
              <a:lnSpc>
                <a:spcPct val="115000"/>
              </a:lnSpc>
              <a:spcBef>
                <a:spcPts val="8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QoS level 1: At least once delivery</a:t>
            </a:r>
          </a:p>
          <a:p>
            <a:pPr defTabSz="457200">
              <a:lnSpc>
                <a:spcPct val="115000"/>
              </a:lnSpc>
              <a:spcBef>
                <a:spcPts val="8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QoS level 2: Exactly once delivery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emteks">
  <a:themeElements>
    <a:clrScheme name="Gemtek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Gemtek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emtek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emteks">
  <a:themeElements>
    <a:clrScheme name="Gemtek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Gemtek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emtek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