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.png" descr="D:\power_point_test\bg_020314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6" name="Shape 16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i="1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6515100" y="304800"/>
            <a:ext cx="1943100" cy="548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685800" y="304800"/>
            <a:ext cx="5676900" cy="5486400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ClrTx/>
              <a:buSzTx/>
              <a:buFontTx/>
              <a:buNone/>
              <a:defRPr b="0" sz="3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0" algn="ctr">
              <a:spcBef>
                <a:spcPts val="700"/>
              </a:spcBef>
              <a:buClrTx/>
              <a:buSzTx/>
              <a:buFontTx/>
              <a:buNone/>
              <a:defRPr b="0" sz="3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0" algn="ctr">
              <a:spcBef>
                <a:spcPts val="700"/>
              </a:spcBef>
              <a:buClrTx/>
              <a:buSzTx/>
              <a:buFontTx/>
              <a:buNone/>
              <a:defRPr b="0" sz="3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0" algn="ctr">
              <a:spcBef>
                <a:spcPts val="700"/>
              </a:spcBef>
              <a:buClrTx/>
              <a:buSzTx/>
              <a:buFontTx/>
              <a:buNone/>
              <a:defRPr b="0" sz="3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0" algn="ctr">
              <a:spcBef>
                <a:spcPts val="700"/>
              </a:spcBef>
              <a:buClrTx/>
              <a:buSzTx/>
              <a:buFontTx/>
              <a:buNone/>
              <a:defRPr b="0" sz="3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b="0" sz="320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b="0" sz="320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b="0" sz="320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b="0" sz="320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b="0" sz="32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4" name="Shape 134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42" name="Shape 142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Tx/>
              <a:buFont typeface="Arial"/>
              <a:buChar char="•"/>
              <a:defRPr b="0" sz="2800">
                <a:latin typeface="+mj-lt"/>
                <a:ea typeface="+mj-ea"/>
                <a:cs typeface="+mj-cs"/>
                <a:sym typeface="Calibri"/>
              </a:defRPr>
            </a:lvl1pPr>
            <a:lvl2pPr marL="790575" indent="-333375">
              <a:spcBef>
                <a:spcPts val="600"/>
              </a:spcBef>
              <a:buClrTx/>
              <a:buFont typeface="Arial"/>
              <a:buChar char="–"/>
              <a:defRPr b="0" sz="2800">
                <a:latin typeface="+mj-lt"/>
                <a:ea typeface="+mj-ea"/>
                <a:cs typeface="+mj-cs"/>
                <a:sym typeface="Calibri"/>
              </a:defRPr>
            </a:lvl2pPr>
            <a:lvl3pPr marL="1234438" indent="-320038">
              <a:spcBef>
                <a:spcPts val="600"/>
              </a:spcBef>
              <a:buClrTx/>
              <a:buFont typeface="Arial"/>
              <a:defRPr b="0" sz="2800">
                <a:latin typeface="+mj-lt"/>
                <a:ea typeface="+mj-ea"/>
                <a:cs typeface="+mj-cs"/>
                <a:sym typeface="Calibri"/>
              </a:defRPr>
            </a:lvl3pPr>
            <a:lvl4pPr marL="1727200" indent="-355600">
              <a:spcBef>
                <a:spcPts val="600"/>
              </a:spcBef>
              <a:buClrTx/>
              <a:buFont typeface="Arial"/>
              <a:defRPr b="0" sz="2800">
                <a:latin typeface="+mj-lt"/>
                <a:ea typeface="+mj-ea"/>
                <a:cs typeface="+mj-cs"/>
                <a:sym typeface="Calibri"/>
              </a:defRPr>
            </a:lvl4pPr>
            <a:lvl5pPr marL="2184400" indent="-355600">
              <a:spcBef>
                <a:spcPts val="600"/>
              </a:spcBef>
              <a:buClrTx/>
              <a:buFont typeface="Arial"/>
              <a:defRPr b="0" sz="28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2" name="Shape 152"/>
          <p:cNvSpPr/>
          <p:nvPr>
            <p:ph type="body" sz="quarter" idx="13"/>
          </p:nvPr>
        </p:nvSpPr>
        <p:spPr>
          <a:xfrm>
            <a:off x="4645025" y="1535112"/>
            <a:ext cx="4041775" cy="639766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53" name="Shape 153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61" name="Shape 161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b="0" sz="320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b="0" sz="320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b="0" sz="320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b="0" sz="320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b="0" sz="32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7" name="Shape 177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86" name="Shape 186"/>
          <p:cNvSpPr/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b="0" sz="140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b="0" sz="140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b="0" sz="140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b="0" sz="140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b="0" sz="1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8" name="Shape 188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b="0" sz="320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b="0" sz="320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b="0" sz="320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b="0" sz="320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b="0" sz="32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7" name="Shape 197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05" name="Shape 205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b="0" sz="320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b="0" sz="320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b="0" sz="320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b="0" sz="320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b="0" sz="32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06" name="Shape 206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/>
        </p:nvSpPr>
        <p:spPr>
          <a:xfrm>
            <a:off x="3810000" y="5543550"/>
            <a:ext cx="1524000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200"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Confidential </a:t>
            </a:r>
          </a:p>
        </p:txBody>
      </p:sp>
      <p:sp>
        <p:nvSpPr>
          <p:cNvPr id="215" name="Shape 215"/>
          <p:cNvSpPr/>
          <p:nvPr/>
        </p:nvSpPr>
        <p:spPr>
          <a:xfrm>
            <a:off x="685800" y="5486400"/>
            <a:ext cx="2819400" cy="61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Copyright © 2014 Gemtek Technology Co., Ltd.</a:t>
            </a:r>
          </a:p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All Rights Reserved. </a:t>
            </a:r>
          </a:p>
        </p:txBody>
      </p:sp>
      <p:pic>
        <p:nvPicPr>
          <p:cNvPr id="21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/>
          <p:nvPr>
            <p:ph type="title"/>
          </p:nvPr>
        </p:nvSpPr>
        <p:spPr>
          <a:xfrm>
            <a:off x="685800" y="2455067"/>
            <a:ext cx="7772400" cy="1102502"/>
          </a:xfrm>
          <a:prstGeom prst="rect">
            <a:avLst/>
          </a:prstGeom>
        </p:spPr>
        <p:txBody>
          <a:bodyPr lIns="91421" tIns="91421" rIns="91421" bIns="91421"/>
          <a:lstStyle>
            <a:lvl1pPr defTabSz="1219200">
              <a:defRPr sz="1800">
                <a:solidFill>
                  <a:srgbClr val="000000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xfrm>
            <a:off x="1371600" y="3771900"/>
            <a:ext cx="6400799" cy="1314600"/>
          </a:xfrm>
          <a:prstGeom prst="rect">
            <a:avLst/>
          </a:prstGeom>
        </p:spPr>
        <p:txBody>
          <a:bodyPr lIns="91421" tIns="91421" rIns="91421" bIns="91421"/>
          <a:lstStyle>
            <a:lvl1pPr marL="0" indent="0" algn="ctr" defTabSz="1219200">
              <a:buClrTx/>
              <a:buSzTx/>
              <a:buFontTx/>
              <a:buNone/>
              <a:defRPr b="0" sz="1800">
                <a:latin typeface="Arial"/>
                <a:ea typeface="Arial"/>
                <a:cs typeface="Arial"/>
                <a:sym typeface="Arial"/>
              </a:defRPr>
            </a:lvl1pPr>
            <a:lvl2pPr marL="788307" indent="-204107" algn="ctr" defTabSz="1219200">
              <a:buClrTx/>
              <a:buFontTx/>
              <a:defRPr b="0" sz="1800">
                <a:latin typeface="Arial"/>
                <a:ea typeface="Arial"/>
                <a:cs typeface="Arial"/>
                <a:sym typeface="Arial"/>
              </a:defRPr>
            </a:lvl2pPr>
            <a:lvl3pPr marL="1179284" indent="-163284" algn="ctr" defTabSz="1219200">
              <a:buClrTx/>
              <a:buFontTx/>
              <a:defRPr b="0" sz="1800">
                <a:latin typeface="Arial"/>
                <a:ea typeface="Arial"/>
                <a:cs typeface="Arial"/>
                <a:sym typeface="Arial"/>
              </a:defRPr>
            </a:lvl3pPr>
            <a:lvl4pPr marL="1640114" indent="-179614" algn="ctr" defTabSz="1219200">
              <a:buClrTx/>
              <a:buFontTx/>
              <a:defRPr b="0" sz="1800">
                <a:latin typeface="Arial"/>
                <a:ea typeface="Arial"/>
                <a:cs typeface="Arial"/>
                <a:sym typeface="Arial"/>
              </a:defRPr>
            </a:lvl4pPr>
            <a:lvl5pPr marL="2100939" indent="-195939" algn="ctr" defTabSz="1219200">
              <a:buClrTx/>
              <a:buFontTx/>
              <a:defRPr b="0" sz="1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9" name="Shape 219"/>
          <p:cNvSpPr/>
          <p:nvPr>
            <p:ph type="sldNum" sz="quarter" idx="2"/>
          </p:nvPr>
        </p:nvSpPr>
        <p:spPr>
          <a:xfrm>
            <a:off x="5175939" y="5543550"/>
            <a:ext cx="386662" cy="375227"/>
          </a:xfrm>
          <a:prstGeom prst="rect">
            <a:avLst/>
          </a:prstGeom>
        </p:spPr>
        <p:txBody>
          <a:bodyPr/>
          <a:lstStyle>
            <a:lvl1pPr defTabSz="1219200">
              <a:defRPr sz="20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1.png" descr="D:\power_point_test\bg_020314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9" name="Shape 229"/>
          <p:cNvSpPr/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i="1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>
                <a:solidFill>
                  <a:srgbClr val="000000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3" name="Shape 43"/>
          <p:cNvSpPr/>
          <p:nvPr>
            <p:ph type="body" sz="half" idx="1"/>
          </p:nvPr>
        </p:nvSpPr>
        <p:spPr>
          <a:xfrm>
            <a:off x="685800" y="1447800"/>
            <a:ext cx="3810000" cy="43434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274638"/>
            <a:ext cx="8229600" cy="706092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3" name="Shape 53"/>
          <p:cNvSpPr/>
          <p:nvPr>
            <p:ph type="body" sz="quarter" idx="13"/>
          </p:nvPr>
        </p:nvSpPr>
        <p:spPr>
          <a:xfrm>
            <a:off x="4645025" y="1535112"/>
            <a:ext cx="4041775" cy="639766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457200" y="273050"/>
            <a:ext cx="3008316" cy="851696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大標題文字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 marL="1181100" indent="-266700">
              <a:spcBef>
                <a:spcPts val="600"/>
              </a:spcBef>
              <a:defRPr sz="2800"/>
            </a:lvl3pPr>
            <a:lvl4pPr marL="1691638" indent="-320038">
              <a:spcBef>
                <a:spcPts val="600"/>
              </a:spcBef>
              <a:defRPr sz="2800"/>
            </a:lvl4pPr>
            <a:lvl5pPr marL="2148838" indent="-320038">
              <a:spcBef>
                <a:spcPts val="600"/>
              </a:spcBef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Shape 78"/>
          <p:cNvSpPr/>
          <p:nvPr>
            <p:ph type="body" sz="half" idx="13"/>
          </p:nvPr>
        </p:nvSpPr>
        <p:spPr>
          <a:xfrm>
            <a:off x="457198" y="1124741"/>
            <a:ext cx="3008317" cy="500142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大標題文字</a:t>
            </a:r>
          </a:p>
        </p:txBody>
      </p:sp>
      <p:sp>
        <p:nvSpPr>
          <p:cNvPr id="87" name="Shape 87"/>
          <p:cNvSpPr/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D:\power_point_test\bg_020314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810000" y="6248400"/>
            <a:ext cx="15240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i="1"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Confidential </a:t>
            </a:r>
          </a:p>
        </p:txBody>
      </p:sp>
      <p:sp>
        <p:nvSpPr>
          <p:cNvPr id="4" name="Shape 4"/>
          <p:cNvSpPr/>
          <p:nvPr/>
        </p:nvSpPr>
        <p:spPr>
          <a:xfrm>
            <a:off x="685800" y="6172200"/>
            <a:ext cx="2819400" cy="366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Copyright © 2002 Gemtek Technology Co., Ltd.</a:t>
            </a:r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All Rights Reserved.  2015/1/10</a:t>
            </a: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8661444" y="609600"/>
            <a:ext cx="330157" cy="31338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■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429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❖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•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698169" marR="0" indent="-32656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–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098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670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24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5814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386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slide" Target="slide27.xml"/><Relationship Id="rId4" Type="http://schemas.openxmlformats.org/officeDocument/2006/relationships/slide" Target="slide28.xml"/><Relationship Id="rId5" Type="http://schemas.openxmlformats.org/officeDocument/2006/relationships/slide" Target="slide3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slide" Target="slide23.xml"/><Relationship Id="rId4" Type="http://schemas.openxmlformats.org/officeDocument/2006/relationships/slide" Target="slide2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org/en/" TargetMode="External"/><Relationship Id="rId3" Type="http://schemas.openxmlformats.org/officeDocument/2006/relationships/image" Target="../media/image2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google.com.tw/webhp?sourceid=chrome-instant&amp;ion=1&amp;espv=2&amp;ie=UTF-8#q=req.put" TargetMode="External"/><Relationship Id="rId3" Type="http://schemas.openxmlformats.org/officeDocument/2006/relationships/image" Target="../media/image18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mongodb.com/download-center?jmp=nav#community" TargetMode="Externa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43.xml"/><Relationship Id="rId3" Type="http://schemas.openxmlformats.org/officeDocument/2006/relationships/slide" Target="slide44.xml"/><Relationship Id="rId4" Type="http://schemas.openxmlformats.org/officeDocument/2006/relationships/slide" Target="slide46.xml"/><Relationship Id="rId5" Type="http://schemas.openxmlformats.org/officeDocument/2006/relationships/slide" Target="slide47.xml"/><Relationship Id="rId6" Type="http://schemas.openxmlformats.org/officeDocument/2006/relationships/slide" Target="slide48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hyper570908/demo" TargetMode="External"/><Relationship Id="rId3" Type="http://schemas.openxmlformats.org/officeDocument/2006/relationships/image" Target="../media/image5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mosquitto.org/download/" TargetMode="External"/><Relationship Id="rId3" Type="http://schemas.openxmlformats.org/officeDocument/2006/relationships/hyperlink" Target="http://itbilu.com/nodejs/npm/41wDnJoDg.html" TargetMode="External"/><Relationship Id="rId4" Type="http://schemas.openxmlformats.org/officeDocument/2006/relationships/hyperlink" Target="http://wiki.jikexueyuan.com/project/express-mongodb-setup-blog/simple-blog.html" TargetMode="External"/><Relationship Id="rId5" Type="http://schemas.openxmlformats.org/officeDocument/2006/relationships/hyperlink" Target="https://cnodejs.org/topic/504b4924e2b84515770103dd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685800" y="21177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0" sz="5200"/>
            </a:lvl1pPr>
          </a:lstStyle>
          <a:p>
            <a:pPr/>
            <a:r>
              <a:t>GIoT end-to-end</a:t>
            </a:r>
          </a:p>
        </p:txBody>
      </p:sp>
      <p:sp>
        <p:nvSpPr>
          <p:cNvPr id="239" name="Shape 2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b="0" sz="2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Application System + web servic</a:t>
            </a:r>
          </a:p>
        </p:txBody>
      </p:sp>
      <p:sp>
        <p:nvSpPr>
          <p:cNvPr id="240" name="Shape 240"/>
          <p:cNvSpPr/>
          <p:nvPr/>
        </p:nvSpPr>
        <p:spPr>
          <a:xfrm>
            <a:off x="7084227" y="5304511"/>
            <a:ext cx="1376344" cy="338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Author:Jason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xfrm>
            <a:off x="5318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 defTabSz="877822">
              <a:defRPr b="0" cap="none" sz="4600">
                <a:solidFill>
                  <a:srgbClr val="FFFFFF"/>
                </a:solidFill>
              </a:defRPr>
            </a:lvl1pPr>
          </a:lstStyle>
          <a:p>
            <a:pPr/>
            <a:r>
              <a:t>Publish/Subscribe關係如下圖</a:t>
            </a:r>
          </a:p>
        </p:txBody>
      </p:sp>
      <p:pic>
        <p:nvPicPr>
          <p:cNvPr id="273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4421" y="1030602"/>
            <a:ext cx="7515157" cy="3450498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/>
        </p:nvSpPr>
        <p:spPr>
          <a:xfrm>
            <a:off x="4079202" y="2057917"/>
            <a:ext cx="1361117" cy="449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Broker</a:t>
            </a:r>
          </a:p>
        </p:txBody>
      </p:sp>
      <p:sp>
        <p:nvSpPr>
          <p:cNvPr id="275" name="Shape 275"/>
          <p:cNvSpPr/>
          <p:nvPr/>
        </p:nvSpPr>
        <p:spPr>
          <a:xfrm>
            <a:off x="753055" y="4484787"/>
            <a:ext cx="8013411" cy="1242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Publisher為訊息的來源，它會將訊息發送給Broker(Topic)，而Subscriber向Broker註冊，表示他們想要接收此Topic的訊息；因此當有某個Publisher對Broker發送訊息時，只要是有對此Broker註冊的Subscriber，都會收到此則訊息。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xfrm>
            <a:off x="685798" y="381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Mosca(Broker模組）</a:t>
            </a:r>
          </a:p>
        </p:txBody>
      </p:sp>
      <p:sp>
        <p:nvSpPr>
          <p:cNvPr id="278" name="Shape 278"/>
          <p:cNvSpPr/>
          <p:nvPr>
            <p:ph type="body" idx="1"/>
          </p:nvPr>
        </p:nvSpPr>
        <p:spPr>
          <a:xfrm>
            <a:off x="685798" y="1289818"/>
            <a:ext cx="7772404" cy="4606779"/>
          </a:xfrm>
          <a:prstGeom prst="rect">
            <a:avLst/>
          </a:prstGeom>
        </p:spPr>
        <p:txBody>
          <a:bodyPr anchor="t"/>
          <a:lstStyle/>
          <a:p>
            <a:pPr defTabSz="859536">
              <a:lnSpc>
                <a:spcPct val="115000"/>
              </a:lnSpc>
              <a:spcBef>
                <a:spcPts val="1500"/>
              </a:spcBef>
              <a:defRPr sz="2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Mosca</a:t>
            </a:r>
            <a:r>
              <a:rPr b="0"/>
              <a:t>是MQTT在Node.js中的一個Broker的開源實現，通俗講也就是MQTT中的Server實現。</a:t>
            </a:r>
            <a:endParaRPr b="0"/>
          </a:p>
          <a:p>
            <a:pPr defTabSz="859536">
              <a:lnSpc>
                <a:spcPct val="115000"/>
              </a:lnSpc>
              <a:spcBef>
                <a:spcPts val="1500"/>
              </a:spcBef>
              <a:defRPr b="0" sz="2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安裝：</a:t>
            </a:r>
          </a:p>
          <a:p>
            <a:pPr defTabSz="859536">
              <a:lnSpc>
                <a:spcPct val="115000"/>
              </a:lnSpc>
              <a:spcBef>
                <a:spcPts val="1500"/>
              </a:spcBef>
              <a:defRPr sz="2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npm install mosca bunyan -g</a:t>
            </a:r>
          </a:p>
          <a:p>
            <a:pPr defTabSz="859536">
              <a:lnSpc>
                <a:spcPct val="115000"/>
              </a:lnSpc>
              <a:spcBef>
                <a:spcPts val="1500"/>
              </a:spcBef>
              <a:defRPr b="0" sz="2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使用：</a:t>
            </a:r>
          </a:p>
          <a:p>
            <a:pPr defTabSz="859536">
              <a:lnSpc>
                <a:spcPct val="115000"/>
              </a:lnSpc>
              <a:spcBef>
                <a:spcPts val="1500"/>
              </a:spcBef>
              <a:defRPr b="0" sz="2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mosca單獨使用時，可以像下面這樣運行，並開始接受客戶端連接：</a:t>
            </a:r>
          </a:p>
          <a:p>
            <a:pPr defTabSz="859536">
              <a:lnSpc>
                <a:spcPct val="115000"/>
              </a:lnSpc>
              <a:spcBef>
                <a:spcPts val="1500"/>
              </a:spcBef>
              <a:defRPr sz="2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mosca -v | bunyan</a:t>
            </a:r>
          </a:p>
          <a:p>
            <a:pPr defTabSz="859536">
              <a:lnSpc>
                <a:spcPct val="115000"/>
              </a:lnSpc>
              <a:spcBef>
                <a:spcPts val="1500"/>
              </a:spcBef>
              <a:defRPr sz="2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mosca -v -p 1884 | bunyan</a:t>
            </a:r>
          </a:p>
        </p:txBody>
      </p:sp>
      <p:grpSp>
        <p:nvGrpSpPr>
          <p:cNvPr id="281" name="Group 281"/>
          <p:cNvGrpSpPr/>
          <p:nvPr/>
        </p:nvGrpSpPr>
        <p:grpSpPr>
          <a:xfrm>
            <a:off x="3543300" y="4581276"/>
            <a:ext cx="1498600" cy="689225"/>
            <a:chOff x="0" y="0"/>
            <a:chExt cx="1498600" cy="689224"/>
          </a:xfrm>
        </p:grpSpPr>
        <p:sp>
          <p:nvSpPr>
            <p:cNvPr id="279" name="Shape 279"/>
            <p:cNvSpPr/>
            <p:nvPr/>
          </p:nvSpPr>
          <p:spPr>
            <a:xfrm>
              <a:off x="0" y="-1"/>
              <a:ext cx="1498600" cy="689226"/>
            </a:xfrm>
            <a:prstGeom prst="rect">
              <a:avLst/>
            </a:pr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80" name="Shape 280"/>
            <p:cNvSpPr/>
            <p:nvPr/>
          </p:nvSpPr>
          <p:spPr>
            <a:xfrm>
              <a:off x="0" y="16065"/>
              <a:ext cx="1498600" cy="6570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預設         port :  1883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MQTT.js(Client模組）</a:t>
            </a:r>
          </a:p>
        </p:txBody>
      </p:sp>
      <p:sp>
        <p:nvSpPr>
          <p:cNvPr id="284" name="Shape 284"/>
          <p:cNvSpPr/>
          <p:nvPr>
            <p:ph type="body" idx="1"/>
          </p:nvPr>
        </p:nvSpPr>
        <p:spPr>
          <a:xfrm>
            <a:off x="685798" y="1434081"/>
            <a:ext cx="7772404" cy="4369053"/>
          </a:xfrm>
          <a:prstGeom prst="rect">
            <a:avLst/>
          </a:prstGeom>
        </p:spPr>
        <p:txBody>
          <a:bodyPr anchor="t"/>
          <a:lstStyle/>
          <a:p>
            <a:pPr defTabSz="822958">
              <a:lnSpc>
                <a:spcPct val="115000"/>
              </a:lnSpc>
              <a:spcBef>
                <a:spcPts val="1400"/>
              </a:spcBef>
              <a:defRPr b="0"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同 時Mosca作者也維護著MQTT.js這一模組，這一模組可理解為MQTT的Client實現。而縱觀整個Node.js的module中比較有分量的也就以上兩個module.</a:t>
            </a:r>
          </a:p>
          <a:p>
            <a:pPr defTabSz="822958">
              <a:lnSpc>
                <a:spcPct val="115000"/>
              </a:lnSpc>
              <a:spcBef>
                <a:spcPts val="1400"/>
              </a:spcBef>
              <a:defRPr b="0"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如果所要連接的服務器只支持MQTT 3.1（非V3.1.1），需要如下設置：</a:t>
            </a:r>
          </a:p>
          <a:p>
            <a:pPr defTabSz="822958">
              <a:lnSpc>
                <a:spcPct val="115000"/>
              </a:lnSpc>
              <a:spcBef>
                <a:spcPts val="1400"/>
              </a:spcBef>
              <a:defRPr b="0"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</a:p>
          <a:p>
            <a:pPr defTabSz="822958">
              <a:lnSpc>
                <a:spcPct val="115000"/>
              </a:lnSpc>
              <a:spcBef>
                <a:spcPts val="1400"/>
              </a:spcBef>
              <a:defRPr b="0"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protocolId: 'MQIsdp',</a:t>
            </a:r>
          </a:p>
          <a:p>
            <a:pPr defTabSz="822958">
              <a:lnSpc>
                <a:spcPct val="115000"/>
              </a:lnSpc>
              <a:spcBef>
                <a:spcPts val="1400"/>
              </a:spcBef>
              <a:defRPr b="0"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protocolVersion: 3</a:t>
            </a:r>
          </a:p>
          <a:p>
            <a:pPr defTabSz="822958">
              <a:lnSpc>
                <a:spcPct val="115000"/>
              </a:lnSpc>
              <a:spcBef>
                <a:spcPts val="1400"/>
              </a:spcBef>
              <a:defRPr b="0"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grpSp>
        <p:nvGrpSpPr>
          <p:cNvPr id="287" name="Group 287"/>
          <p:cNvGrpSpPr/>
          <p:nvPr/>
        </p:nvGrpSpPr>
        <p:grpSpPr>
          <a:xfrm>
            <a:off x="4000500" y="4416176"/>
            <a:ext cx="1498600" cy="689225"/>
            <a:chOff x="0" y="0"/>
            <a:chExt cx="1498600" cy="689224"/>
          </a:xfrm>
        </p:grpSpPr>
        <p:sp>
          <p:nvSpPr>
            <p:cNvPr id="285" name="Shape 285"/>
            <p:cNvSpPr/>
            <p:nvPr/>
          </p:nvSpPr>
          <p:spPr>
            <a:xfrm>
              <a:off x="0" y="-1"/>
              <a:ext cx="1498600" cy="689226"/>
            </a:xfrm>
            <a:prstGeom prst="rect">
              <a:avLst/>
            </a:pr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86" name="Shape 286"/>
            <p:cNvSpPr/>
            <p:nvPr/>
          </p:nvSpPr>
          <p:spPr>
            <a:xfrm>
              <a:off x="0" y="181672"/>
              <a:ext cx="1498600" cy="325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建議加上參數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透過mqtt.js模組註冊訂閱（一）</a:t>
            </a:r>
          </a:p>
        </p:txBody>
      </p:sp>
      <p:sp>
        <p:nvSpPr>
          <p:cNvPr id="290" name="Shape 290"/>
          <p:cNvSpPr/>
          <p:nvPr>
            <p:ph type="body" idx="1"/>
          </p:nvPr>
        </p:nvSpPr>
        <p:spPr>
          <a:xfrm>
            <a:off x="685798" y="1325462"/>
            <a:ext cx="7772404" cy="4586292"/>
          </a:xfrm>
          <a:prstGeom prst="rect">
            <a:avLst/>
          </a:prstGeom>
        </p:spPr>
        <p:txBody>
          <a:bodyPr anchor="t"/>
          <a:lstStyle/>
          <a:p>
            <a:pPr defTabSz="354785">
              <a:lnSpc>
                <a:spcPct val="115000"/>
              </a:lnSpc>
              <a:spcBef>
                <a:spcPts val="5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mqtt = require('mqtt');</a:t>
            </a:r>
          </a:p>
          <a:p>
            <a:pPr defTabSz="354785">
              <a:lnSpc>
                <a:spcPct val="115000"/>
              </a:lnSpc>
              <a:spcBef>
                <a:spcPts val="5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hostname = 'localhost';</a:t>
            </a:r>
          </a:p>
          <a:p>
            <a:pPr defTabSz="354785">
              <a:lnSpc>
                <a:spcPct val="115000"/>
              </a:lnSpc>
              <a:spcBef>
                <a:spcPts val="5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portNumber = 1884;</a:t>
            </a:r>
          </a:p>
          <a:p>
            <a:pPr defTabSz="354785">
              <a:lnSpc>
                <a:spcPct val="115000"/>
              </a:lnSpc>
              <a:spcBef>
                <a:spcPts val="5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mytopic= 'mqtt';</a:t>
            </a:r>
          </a:p>
          <a:p>
            <a:pPr defTabSz="354785">
              <a:lnSpc>
                <a:spcPct val="115000"/>
              </a:lnSpc>
              <a:spcBef>
                <a:spcPts val="5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options = {</a:t>
            </a:r>
          </a:p>
          <a:p>
            <a:pPr lvl="1" defTabSz="354785">
              <a:lnSpc>
                <a:spcPct val="115000"/>
              </a:lnSpc>
              <a:spcBef>
                <a:spcPts val="5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port:portNumber,</a:t>
            </a:r>
          </a:p>
          <a:p>
            <a:pPr defTabSz="354785">
              <a:lnSpc>
                <a:spcPct val="115000"/>
              </a:lnSpc>
              <a:spcBef>
                <a:spcPts val="5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host: hostname,</a:t>
            </a:r>
          </a:p>
          <a:p>
            <a:pPr defTabSz="354785">
              <a:lnSpc>
                <a:spcPct val="115000"/>
              </a:lnSpc>
              <a:spcBef>
                <a:spcPts val="5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protocolId: 'MQIsdp',</a:t>
            </a:r>
          </a:p>
          <a:p>
            <a:pPr defTabSz="354785">
              <a:lnSpc>
                <a:spcPct val="115000"/>
              </a:lnSpc>
              <a:spcBef>
                <a:spcPts val="5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protocolVersion: 3;</a:t>
            </a:r>
          </a:p>
          <a:p>
            <a:pPr defTabSz="354785">
              <a:lnSpc>
                <a:spcPct val="115000"/>
              </a:lnSpc>
              <a:spcBef>
                <a:spcPts val="5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354785">
              <a:lnSpc>
                <a:spcPct val="115000"/>
              </a:lnSpc>
              <a:spcBef>
                <a:spcPts val="5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client = mqtt.connect(options);</a:t>
            </a:r>
          </a:p>
        </p:txBody>
      </p:sp>
      <p:grpSp>
        <p:nvGrpSpPr>
          <p:cNvPr id="293" name="Group 293"/>
          <p:cNvGrpSpPr/>
          <p:nvPr/>
        </p:nvGrpSpPr>
        <p:grpSpPr>
          <a:xfrm>
            <a:off x="3987800" y="3768476"/>
            <a:ext cx="1498600" cy="689225"/>
            <a:chOff x="0" y="0"/>
            <a:chExt cx="1498600" cy="689224"/>
          </a:xfrm>
        </p:grpSpPr>
        <p:sp>
          <p:nvSpPr>
            <p:cNvPr id="291" name="Shape 291"/>
            <p:cNvSpPr/>
            <p:nvPr/>
          </p:nvSpPr>
          <p:spPr>
            <a:xfrm>
              <a:off x="0" y="-1"/>
              <a:ext cx="1498600" cy="689226"/>
            </a:xfrm>
            <a:prstGeom prst="rect">
              <a:avLst/>
            </a:pr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92" name="Shape 292"/>
            <p:cNvSpPr/>
            <p:nvPr/>
          </p:nvSpPr>
          <p:spPr>
            <a:xfrm>
              <a:off x="0" y="181672"/>
              <a:ext cx="1498600" cy="325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設定連線參數</a:t>
              </a:r>
            </a:p>
          </p:txBody>
        </p:sp>
      </p:grpSp>
      <p:grpSp>
        <p:nvGrpSpPr>
          <p:cNvPr id="296" name="Group 296"/>
          <p:cNvGrpSpPr/>
          <p:nvPr/>
        </p:nvGrpSpPr>
        <p:grpSpPr>
          <a:xfrm>
            <a:off x="4800599" y="5209828"/>
            <a:ext cx="2220518" cy="689225"/>
            <a:chOff x="0" y="0"/>
            <a:chExt cx="2220516" cy="689224"/>
          </a:xfrm>
        </p:grpSpPr>
        <p:sp>
          <p:nvSpPr>
            <p:cNvPr id="294" name="Shape 294"/>
            <p:cNvSpPr/>
            <p:nvPr/>
          </p:nvSpPr>
          <p:spPr>
            <a:xfrm>
              <a:off x="-1" y="-1"/>
              <a:ext cx="2220518" cy="689226"/>
            </a:xfrm>
            <a:prstGeom prst="rect">
              <a:avLst/>
            </a:pr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95" name="Shape 295"/>
            <p:cNvSpPr/>
            <p:nvPr/>
          </p:nvSpPr>
          <p:spPr>
            <a:xfrm>
              <a:off x="-1" y="181672"/>
              <a:ext cx="2220518" cy="325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以連線參數進行連線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body" idx="1"/>
          </p:nvPr>
        </p:nvSpPr>
        <p:spPr>
          <a:xfrm>
            <a:off x="685798" y="1447152"/>
            <a:ext cx="7772404" cy="3963696"/>
          </a:xfrm>
          <a:prstGeom prst="rect">
            <a:avLst/>
          </a:prstGeom>
        </p:spPr>
        <p:txBody>
          <a:bodyPr anchor="t"/>
          <a:lstStyle/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client.on(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'connect'</a:t>
            </a:r>
            <a:r>
              <a:t>, function()  {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console.log('Connect to mqtt topic:'+mytopic);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	client.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subscribe</a:t>
            </a:r>
            <a:r>
              <a:t>(mytopic);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client.on(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'message'</a:t>
            </a:r>
            <a:r>
              <a:t>, function(topic, message) {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console.log(‘topic:'+topic.toString());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console.log('message:'+message.toString());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sp>
        <p:nvSpPr>
          <p:cNvPr id="299" name="Shape 299"/>
          <p:cNvSpPr/>
          <p:nvPr/>
        </p:nvSpPr>
        <p:spPr>
          <a:xfrm>
            <a:off x="685798" y="215699"/>
            <a:ext cx="7772404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透過mqtt.js模組註冊訂閱（一）</a:t>
            </a:r>
          </a:p>
        </p:txBody>
      </p:sp>
      <p:grpSp>
        <p:nvGrpSpPr>
          <p:cNvPr id="302" name="Group 302"/>
          <p:cNvGrpSpPr/>
          <p:nvPr/>
        </p:nvGrpSpPr>
        <p:grpSpPr>
          <a:xfrm>
            <a:off x="4368800" y="2384529"/>
            <a:ext cx="861318" cy="442672"/>
            <a:chOff x="0" y="0"/>
            <a:chExt cx="861317" cy="442670"/>
          </a:xfrm>
        </p:grpSpPr>
        <p:sp>
          <p:nvSpPr>
            <p:cNvPr id="300" name="Shape 300"/>
            <p:cNvSpPr/>
            <p:nvPr/>
          </p:nvSpPr>
          <p:spPr>
            <a:xfrm>
              <a:off x="0" y="0"/>
              <a:ext cx="861318" cy="442671"/>
            </a:xfrm>
            <a:prstGeom prst="rect">
              <a:avLst/>
            </a:pr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01" name="Shape 301"/>
            <p:cNvSpPr/>
            <p:nvPr/>
          </p:nvSpPr>
          <p:spPr>
            <a:xfrm>
              <a:off x="0" y="9120"/>
              <a:ext cx="861318" cy="4244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訂閱</a:t>
              </a:r>
            </a:p>
          </p:txBody>
        </p:sp>
      </p:grpSp>
      <p:grpSp>
        <p:nvGrpSpPr>
          <p:cNvPr id="305" name="Group 305"/>
          <p:cNvGrpSpPr/>
          <p:nvPr/>
        </p:nvGrpSpPr>
        <p:grpSpPr>
          <a:xfrm>
            <a:off x="6400800" y="3658239"/>
            <a:ext cx="1654225" cy="620919"/>
            <a:chOff x="0" y="0"/>
            <a:chExt cx="1654224" cy="620918"/>
          </a:xfrm>
        </p:grpSpPr>
        <p:sp>
          <p:nvSpPr>
            <p:cNvPr id="303" name="Shape 303"/>
            <p:cNvSpPr/>
            <p:nvPr/>
          </p:nvSpPr>
          <p:spPr>
            <a:xfrm>
              <a:off x="0" y="-1"/>
              <a:ext cx="1654225" cy="620920"/>
            </a:xfrm>
            <a:prstGeom prst="rect">
              <a:avLst/>
            </a:pr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04" name="Shape 304"/>
            <p:cNvSpPr/>
            <p:nvPr/>
          </p:nvSpPr>
          <p:spPr>
            <a:xfrm>
              <a:off x="0" y="125040"/>
              <a:ext cx="165422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接收message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type="title"/>
          </p:nvPr>
        </p:nvSpPr>
        <p:spPr>
          <a:xfrm>
            <a:off x="531812" y="-127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透過mqtt.js模組註冊發布</a:t>
            </a:r>
          </a:p>
        </p:txBody>
      </p:sp>
      <p:sp>
        <p:nvSpPr>
          <p:cNvPr id="308" name="Shape 308"/>
          <p:cNvSpPr/>
          <p:nvPr>
            <p:ph type="body" idx="1"/>
          </p:nvPr>
        </p:nvSpPr>
        <p:spPr>
          <a:xfrm>
            <a:off x="685798" y="1343171"/>
            <a:ext cx="7772404" cy="4677871"/>
          </a:xfrm>
          <a:prstGeom prst="rect">
            <a:avLst/>
          </a:prstGeom>
        </p:spPr>
        <p:txBody>
          <a:bodyPr anchor="t"/>
          <a:lstStyle/>
          <a:p>
            <a:pPr defTabSz="205848">
              <a:lnSpc>
                <a:spcPct val="115000"/>
              </a:lnSpc>
              <a:spcBef>
                <a:spcPts val="300"/>
              </a:spcBef>
              <a:defRPr b="0" sz="1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mqtt = require('mqtt');</a:t>
            </a:r>
          </a:p>
          <a:p>
            <a:pPr defTabSz="205848">
              <a:lnSpc>
                <a:spcPct val="115000"/>
              </a:lnSpc>
              <a:spcBef>
                <a:spcPts val="300"/>
              </a:spcBef>
              <a:defRPr sz="1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hostname = 'localhost';</a:t>
            </a:r>
          </a:p>
          <a:p>
            <a:pPr defTabSz="205848">
              <a:lnSpc>
                <a:spcPct val="115000"/>
              </a:lnSpc>
              <a:spcBef>
                <a:spcPts val="300"/>
              </a:spcBef>
              <a:defRPr sz="1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portNumber = 1884;</a:t>
            </a:r>
          </a:p>
          <a:p>
            <a:pPr defTabSz="205848">
              <a:lnSpc>
                <a:spcPct val="115000"/>
              </a:lnSpc>
              <a:spcBef>
                <a:spcPts val="300"/>
              </a:spcBef>
              <a:defRPr sz="1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mytopic= 'mqtt';</a:t>
            </a:r>
          </a:p>
          <a:p>
            <a:pPr defTabSz="205848">
              <a:lnSpc>
                <a:spcPct val="115000"/>
              </a:lnSpc>
              <a:spcBef>
                <a:spcPts val="300"/>
              </a:spcBef>
              <a:defRPr b="0" sz="1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options = {</a:t>
            </a:r>
          </a:p>
          <a:p>
            <a:pPr lvl="1" defTabSz="205848">
              <a:lnSpc>
                <a:spcPct val="115000"/>
              </a:lnSpc>
              <a:spcBef>
                <a:spcPts val="300"/>
              </a:spcBef>
              <a:defRPr b="0" sz="1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port:portNumber,</a:t>
            </a:r>
          </a:p>
          <a:p>
            <a:pPr defTabSz="205848">
              <a:lnSpc>
                <a:spcPct val="115000"/>
              </a:lnSpc>
              <a:spcBef>
                <a:spcPts val="300"/>
              </a:spcBef>
              <a:defRPr b="0" sz="1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host: hostname,</a:t>
            </a:r>
          </a:p>
          <a:p>
            <a:pPr defTabSz="307237">
              <a:lnSpc>
                <a:spcPct val="115000"/>
              </a:lnSpc>
              <a:spcBef>
                <a:spcPts val="500"/>
              </a:spcBef>
              <a:defRPr b="0" sz="17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protocolId: 'MQIsdp',</a:t>
            </a:r>
          </a:p>
          <a:p>
            <a:pPr defTabSz="307237">
              <a:lnSpc>
                <a:spcPct val="115000"/>
              </a:lnSpc>
              <a:spcBef>
                <a:spcPts val="500"/>
              </a:spcBef>
              <a:defRPr b="0" sz="17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protocolVersion: 3;</a:t>
            </a:r>
            <a:endParaRPr sz="1500"/>
          </a:p>
          <a:p>
            <a:pPr defTabSz="205848">
              <a:lnSpc>
                <a:spcPct val="115000"/>
              </a:lnSpc>
              <a:spcBef>
                <a:spcPts val="300"/>
              </a:spcBef>
              <a:defRPr b="0" sz="1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};</a:t>
            </a:r>
          </a:p>
          <a:p>
            <a:pPr defTabSz="205848">
              <a:lnSpc>
                <a:spcPct val="115000"/>
              </a:lnSpc>
              <a:spcBef>
                <a:spcPts val="300"/>
              </a:spcBef>
              <a:defRPr b="0"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client = mqtt.connect(options);</a:t>
            </a:r>
          </a:p>
          <a:p>
            <a:pPr defTabSz="473452">
              <a:lnSpc>
                <a:spcPct val="115000"/>
              </a:lnSpc>
              <a:spcBef>
                <a:spcPts val="700"/>
              </a:spcBef>
              <a:defRPr b="0"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client.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publish</a:t>
            </a:r>
            <a:r>
              <a:t>('mqtt', 'Hell Mqtt!');</a:t>
            </a:r>
          </a:p>
          <a:p>
            <a:pPr defTabSz="473452">
              <a:lnSpc>
                <a:spcPct val="115000"/>
              </a:lnSpc>
              <a:spcBef>
                <a:spcPts val="700"/>
              </a:spcBef>
              <a:defRPr b="0"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terminate the client</a:t>
            </a:r>
          </a:p>
          <a:p>
            <a:pPr defTabSz="473452">
              <a:lnSpc>
                <a:spcPct val="115000"/>
              </a:lnSpc>
              <a:spcBef>
                <a:spcPts val="700"/>
              </a:spcBef>
              <a:defRPr b="0"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client.end();</a:t>
            </a:r>
          </a:p>
        </p:txBody>
      </p:sp>
      <p:grpSp>
        <p:nvGrpSpPr>
          <p:cNvPr id="311" name="Group 311"/>
          <p:cNvGrpSpPr/>
          <p:nvPr/>
        </p:nvGrpSpPr>
        <p:grpSpPr>
          <a:xfrm>
            <a:off x="3668712" y="3084388"/>
            <a:ext cx="1498602" cy="689225"/>
            <a:chOff x="0" y="0"/>
            <a:chExt cx="1498601" cy="689224"/>
          </a:xfrm>
        </p:grpSpPr>
        <p:sp>
          <p:nvSpPr>
            <p:cNvPr id="309" name="Shape 309"/>
            <p:cNvSpPr/>
            <p:nvPr/>
          </p:nvSpPr>
          <p:spPr>
            <a:xfrm>
              <a:off x="-1" y="-1"/>
              <a:ext cx="1498603" cy="689226"/>
            </a:xfrm>
            <a:prstGeom prst="rect">
              <a:avLst/>
            </a:pr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10" name="Shape 310"/>
            <p:cNvSpPr/>
            <p:nvPr/>
          </p:nvSpPr>
          <p:spPr>
            <a:xfrm>
              <a:off x="-1" y="181672"/>
              <a:ext cx="1498603" cy="325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設定連線參數</a:t>
              </a:r>
            </a:p>
          </p:txBody>
        </p:sp>
      </p:grpSp>
      <p:grpSp>
        <p:nvGrpSpPr>
          <p:cNvPr id="314" name="Group 314"/>
          <p:cNvGrpSpPr/>
          <p:nvPr/>
        </p:nvGrpSpPr>
        <p:grpSpPr>
          <a:xfrm>
            <a:off x="4044953" y="4193828"/>
            <a:ext cx="2220518" cy="689225"/>
            <a:chOff x="0" y="0"/>
            <a:chExt cx="2220516" cy="689224"/>
          </a:xfrm>
        </p:grpSpPr>
        <p:sp>
          <p:nvSpPr>
            <p:cNvPr id="312" name="Shape 312"/>
            <p:cNvSpPr/>
            <p:nvPr/>
          </p:nvSpPr>
          <p:spPr>
            <a:xfrm>
              <a:off x="0" y="-1"/>
              <a:ext cx="2220517" cy="689226"/>
            </a:xfrm>
            <a:prstGeom prst="rect">
              <a:avLst/>
            </a:pr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13" name="Shape 313"/>
            <p:cNvSpPr/>
            <p:nvPr/>
          </p:nvSpPr>
          <p:spPr>
            <a:xfrm>
              <a:off x="0" y="181672"/>
              <a:ext cx="2220517" cy="325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以連線參數進行連線</a:t>
              </a:r>
            </a:p>
          </p:txBody>
        </p:sp>
      </p:grpSp>
      <p:grpSp>
        <p:nvGrpSpPr>
          <p:cNvPr id="317" name="Group 317"/>
          <p:cNvGrpSpPr/>
          <p:nvPr/>
        </p:nvGrpSpPr>
        <p:grpSpPr>
          <a:xfrm>
            <a:off x="2857500" y="5285432"/>
            <a:ext cx="1714202" cy="573288"/>
            <a:chOff x="0" y="0"/>
            <a:chExt cx="1714201" cy="573287"/>
          </a:xfrm>
        </p:grpSpPr>
        <p:sp>
          <p:nvSpPr>
            <p:cNvPr id="315" name="Shape 315"/>
            <p:cNvSpPr/>
            <p:nvPr/>
          </p:nvSpPr>
          <p:spPr>
            <a:xfrm>
              <a:off x="0" y="-1"/>
              <a:ext cx="1714202" cy="573289"/>
            </a:xfrm>
            <a:prstGeom prst="rect">
              <a:avLst/>
            </a:pr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16" name="Shape 316"/>
            <p:cNvSpPr/>
            <p:nvPr/>
          </p:nvSpPr>
          <p:spPr>
            <a:xfrm>
              <a:off x="0" y="101225"/>
              <a:ext cx="1714202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發佈message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title"/>
          </p:nvPr>
        </p:nvSpPr>
        <p:spPr>
          <a:xfrm>
            <a:off x="583602" y="25400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操作</a:t>
            </a:r>
          </a:p>
        </p:txBody>
      </p:sp>
      <p:sp>
        <p:nvSpPr>
          <p:cNvPr id="320" name="Shape 320"/>
          <p:cNvSpPr/>
          <p:nvPr>
            <p:ph type="body" idx="1"/>
          </p:nvPr>
        </p:nvSpPr>
        <p:spPr>
          <a:xfrm>
            <a:off x="583602" y="1513779"/>
            <a:ext cx="7772404" cy="4556575"/>
          </a:xfrm>
          <a:prstGeom prst="rect">
            <a:avLst/>
          </a:prstGeom>
        </p:spPr>
        <p:txBody>
          <a:bodyPr anchor="t"/>
          <a:lstStyle>
            <a:lvl1pPr defTabSz="658368">
              <a:lnSpc>
                <a:spcPct val="115000"/>
              </a:lnSpc>
              <a:spcBef>
                <a:spcPts val="1100"/>
              </a:spcBef>
              <a:defRPr b="0" sz="2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發布者、代理和訂閱者均為localhsot，但是在實際的情況下三種並不是同一個設備。為了實現這個簡單的測試案例，需要在打開三個終端視窗，分別代表代理伺服器、發布者和訂閱者。</a:t>
            </a:r>
          </a:p>
        </p:txBody>
      </p:sp>
      <p:pic>
        <p:nvPicPr>
          <p:cNvPr id="321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602" y="3894411"/>
            <a:ext cx="7772404" cy="1184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title"/>
          </p:nvPr>
        </p:nvSpPr>
        <p:spPr>
          <a:xfrm>
            <a:off x="685798" y="200129"/>
            <a:ext cx="7772404" cy="899917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訂閱及發佈demo</a:t>
            </a:r>
          </a:p>
        </p:txBody>
      </p:sp>
      <p:sp>
        <p:nvSpPr>
          <p:cNvPr id="324" name="Shape 324"/>
          <p:cNvSpPr/>
          <p:nvPr>
            <p:ph type="body" idx="1"/>
          </p:nvPr>
        </p:nvSpPr>
        <p:spPr>
          <a:xfrm>
            <a:off x="685798" y="1239990"/>
            <a:ext cx="7772404" cy="4868465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Subscriber 註冊感興趣的Topic(ex. mqtt)</a:t>
            </a:r>
            <a:endParaRPr b="0" sz="190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Publisher 發布該Topic的訊息</a:t>
            </a:r>
          </a:p>
        </p:txBody>
      </p:sp>
      <p:pic>
        <p:nvPicPr>
          <p:cNvPr id="325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004" y="4575709"/>
            <a:ext cx="7772405" cy="792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4204" y="2026541"/>
            <a:ext cx="7696005" cy="986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title"/>
          </p:nvPr>
        </p:nvSpPr>
        <p:spPr>
          <a:xfrm>
            <a:off x="785812" y="381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 sz="5000">
                <a:solidFill>
                  <a:srgbClr val="FFFFFF"/>
                </a:solidFill>
              </a:defRPr>
            </a:lvl1pPr>
          </a:lstStyle>
          <a:p>
            <a:pPr/>
            <a:r>
              <a:t>GIot MQTT dummy test</a:t>
            </a:r>
          </a:p>
        </p:txBody>
      </p:sp>
      <p:pic>
        <p:nvPicPr>
          <p:cNvPr id="329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0686" y="1447154"/>
            <a:ext cx="8998998" cy="39636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title"/>
          </p:nvPr>
        </p:nvSpPr>
        <p:spPr>
          <a:xfrm>
            <a:off x="685798" y="888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 sz="4800">
                <a:solidFill>
                  <a:srgbClr val="FFFFFF"/>
                </a:solidFill>
              </a:defRPr>
            </a:lvl1pPr>
          </a:lstStyle>
          <a:p>
            <a:pPr/>
            <a:r>
              <a:t>應用系統與DB的建立</a:t>
            </a:r>
          </a:p>
        </p:txBody>
      </p:sp>
      <p:sp>
        <p:nvSpPr>
          <p:cNvPr id="332" name="Shape 332"/>
          <p:cNvSpPr/>
          <p:nvPr>
            <p:ph type="body" idx="1"/>
          </p:nvPr>
        </p:nvSpPr>
        <p:spPr>
          <a:xfrm>
            <a:off x="531812" y="2106659"/>
            <a:ext cx="7772401" cy="3963696"/>
          </a:xfrm>
          <a:prstGeom prst="rect">
            <a:avLst/>
          </a:prstGeom>
        </p:spPr>
        <p:txBody>
          <a:bodyPr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33" name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886" y="1033503"/>
            <a:ext cx="8518253" cy="5030112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Shape 334"/>
          <p:cNvSpPr/>
          <p:nvPr/>
        </p:nvSpPr>
        <p:spPr>
          <a:xfrm>
            <a:off x="581343" y="1382761"/>
            <a:ext cx="2745737" cy="757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877822">
              <a:defRPr sz="5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開發框架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</p:spPr>
        <p:txBody>
          <a:bodyPr/>
          <a:lstStyle/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b="0" sz="3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MQTT介紹與MQTT套件安裝</a:t>
            </a:r>
            <a:br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b="0" sz="3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應用系統與DB的建立</a:t>
            </a:r>
            <a:br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b="0" sz="3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Web可視化GUI 開發與操作 </a:t>
            </a:r>
          </a:p>
        </p:txBody>
      </p:sp>
      <p:sp>
        <p:nvSpPr>
          <p:cNvPr id="243" name="Shape 243"/>
          <p:cNvSpPr/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 anchor="t"/>
          <a:lstStyle>
            <a:lvl1pPr>
              <a:defRPr b="1" sz="5200"/>
            </a:lvl1pPr>
          </a:lstStyle>
          <a:p>
            <a:pPr/>
            <a:r>
              <a:t>Item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type="title"/>
          </p:nvPr>
        </p:nvSpPr>
        <p:spPr>
          <a:xfrm>
            <a:off x="685798" y="1397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 sz="5000">
                <a:solidFill>
                  <a:srgbClr val="FFFFFF"/>
                </a:solidFill>
              </a:defRPr>
            </a:lvl1pPr>
          </a:lstStyle>
          <a:p>
            <a:pPr/>
            <a:r>
              <a:t>應用系統-Express</a:t>
            </a:r>
          </a:p>
        </p:txBody>
      </p:sp>
      <p:sp>
        <p:nvSpPr>
          <p:cNvPr id="337" name="Shape 337"/>
          <p:cNvSpPr/>
          <p:nvPr>
            <p:ph type="body" idx="1"/>
          </p:nvPr>
        </p:nvSpPr>
        <p:spPr>
          <a:xfrm>
            <a:off x="531812" y="1217659"/>
            <a:ext cx="7772401" cy="4852695"/>
          </a:xfrm>
          <a:prstGeom prst="rect">
            <a:avLst/>
          </a:prstGeom>
        </p:spPr>
        <p:txBody>
          <a:bodyPr anchor="t"/>
          <a:lstStyle/>
          <a:p>
            <a:pPr defTabSz="557783">
              <a:lnSpc>
                <a:spcPct val="115000"/>
              </a:lnSpc>
              <a:spcBef>
                <a:spcPts val="9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安裝 Express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57783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Express</a:t>
            </a:r>
            <a:r>
              <a:rPr b="0"/>
              <a:t> 是 Node.js 上最流行的 Web 開發框架，正如他的名字一樣，使用它我們可以快速的開發一個 Web 應用。我們用 express 來搭建我們的應用系統，打開命令行，輸入：</a:t>
            </a:r>
            <a:endParaRPr b="0"/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57783">
              <a:lnSpc>
                <a:spcPct val="115000"/>
              </a:lnSpc>
              <a:spcBef>
                <a:spcPts val="9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npm install -g express-generator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安裝 express 命令行工具，使用它我們可以初始化一個 express 項目。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title"/>
          </p:nvPr>
        </p:nvSpPr>
        <p:spPr>
          <a:xfrm>
            <a:off x="685798" y="1397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新建一個專案 : demo</a:t>
            </a:r>
          </a:p>
        </p:txBody>
      </p:sp>
      <p:sp>
        <p:nvSpPr>
          <p:cNvPr id="340" name="Shape 340"/>
          <p:cNvSpPr/>
          <p:nvPr>
            <p:ph type="body" idx="1"/>
          </p:nvPr>
        </p:nvSpPr>
        <p:spPr>
          <a:xfrm>
            <a:off x="531812" y="1431625"/>
            <a:ext cx="7772401" cy="4638729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15000"/>
              </a:lnSpc>
              <a:spcBef>
                <a:spcPts val="1600"/>
              </a:spcBef>
              <a:defRPr b="0" sz="3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在命令行中输入：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3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express -e demo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3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cd demo &amp;&amp; npm install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3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初始化一個 express 項目並安裝所需模組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type="title"/>
          </p:nvPr>
        </p:nvSpPr>
        <p:spPr>
          <a:xfrm>
            <a:off x="685798" y="1143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啟用 web server</a:t>
            </a:r>
          </a:p>
        </p:txBody>
      </p:sp>
      <p:sp>
        <p:nvSpPr>
          <p:cNvPr id="343" name="Shape 343"/>
          <p:cNvSpPr/>
          <p:nvPr>
            <p:ph type="body" idx="1"/>
          </p:nvPr>
        </p:nvSpPr>
        <p:spPr>
          <a:xfrm>
            <a:off x="531812" y="1374724"/>
            <a:ext cx="7772401" cy="4695631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15000"/>
              </a:lnSpc>
              <a:spcBef>
                <a:spcPts val="1600"/>
              </a:spcBef>
              <a:defRPr b="0" sz="3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node ./bin/www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在瀏覽器裡訪問 localhost:3000，如下圖所示：</a:t>
            </a:r>
          </a:p>
        </p:txBody>
      </p:sp>
      <p:pic>
        <p:nvPicPr>
          <p:cNvPr id="344" name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296" y="2722329"/>
            <a:ext cx="8406808" cy="2000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body" idx="1"/>
          </p:nvPr>
        </p:nvSpPr>
        <p:spPr>
          <a:xfrm>
            <a:off x="531812" y="1341138"/>
            <a:ext cx="7772401" cy="4729216"/>
          </a:xfrm>
          <a:prstGeom prst="rect">
            <a:avLst/>
          </a:prstGeom>
        </p:spPr>
        <p:txBody>
          <a:bodyPr anchor="t"/>
          <a:lstStyle>
            <a:lvl1pPr defTabSz="786383">
              <a:lnSpc>
                <a:spcPct val="115000"/>
              </a:lnSpc>
              <a:spcBef>
                <a:spcPts val="13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我們回頭看看生成的工程目錄裡面都有什麼，打開我們的 demo 文件夾，裡面如圖所示：</a:t>
            </a:r>
          </a:p>
        </p:txBody>
      </p:sp>
      <p:pic>
        <p:nvPicPr>
          <p:cNvPr id="347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491" y="3604245"/>
            <a:ext cx="2667619" cy="1706317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Shape 348"/>
          <p:cNvSpPr/>
          <p:nvPr/>
        </p:nvSpPr>
        <p:spPr>
          <a:xfrm>
            <a:off x="3125934" y="2038250"/>
            <a:ext cx="5551095" cy="4030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562355">
              <a:lnSpc>
                <a:spcPct val="115000"/>
              </a:lnSpc>
              <a:spcBef>
                <a:spcPts val="900"/>
              </a:spcBef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" invalidUrl="" action="ppaction://hlinkshowjump?jump=nextslide" tgtFrame="" tooltip="" history="1" highlightClick="0" endSnd="0"/>
              </a:rPr>
              <a:t>app.js</a:t>
            </a:r>
            <a:r>
              <a:rPr u="none">
                <a:solidFill>
                  <a:srgbClr val="585858"/>
                </a:solidFill>
                <a:uFillTx/>
              </a:rPr>
              <a:t>：啟動文件，或者說入口文件</a:t>
            </a:r>
            <a:br>
              <a:rPr u="none">
                <a:solidFill>
                  <a:srgbClr val="585858"/>
                </a:solidFill>
                <a:uFillTx/>
              </a:rPr>
            </a:br>
            <a:r>
              <a:rPr>
                <a:hlinkClick r:id="rId3" invalidUrl="" action="ppaction://hlinksldjump" tgtFrame="" tooltip="" history="1" highlightClick="0" endSnd="0"/>
              </a:rPr>
              <a:t>package.json</a:t>
            </a:r>
            <a:r>
              <a:rPr u="none">
                <a:solidFill>
                  <a:srgbClr val="585858"/>
                </a:solidFill>
                <a:uFillTx/>
              </a:rPr>
              <a:t>：存儲著專案的信息及模組依賴，當在dependencies 中添加依賴的模組時，運行npm install，npm 會檢查當前目錄下的package.json，並自動安裝所有指定的模組</a:t>
            </a:r>
            <a:br>
              <a:rPr u="none">
                <a:solidFill>
                  <a:srgbClr val="585858"/>
                </a:solidFill>
                <a:uFillTx/>
              </a:rPr>
            </a:br>
            <a:r>
              <a:rPr u="none">
                <a:solidFill>
                  <a:srgbClr val="585858"/>
                </a:solidFill>
                <a:uFillTx/>
              </a:rPr>
              <a:t>node_modules：存放package.json 中安裝的模組，當你在package.json 添加依賴的模組並安裝後，存放在這個文件夾下</a:t>
            </a:r>
            <a:endParaRPr>
              <a:solidFill>
                <a:srgbClr val="585858"/>
              </a:solidFill>
            </a:endParaRPr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public：存放image、css、js 等文件</a:t>
            </a:r>
            <a:br/>
            <a:r>
              <a:t>routes：存放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路由</a:t>
            </a:r>
            <a:r>
              <a:t>文件</a:t>
            </a:r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views：存放視圖文件或者說模版文件</a:t>
            </a:r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bin：存放可執行文件</a:t>
            </a:r>
          </a:p>
        </p:txBody>
      </p:sp>
      <p:sp>
        <p:nvSpPr>
          <p:cNvPr id="349" name="Shape 349"/>
          <p:cNvSpPr/>
          <p:nvPr>
            <p:ph type="title"/>
          </p:nvPr>
        </p:nvSpPr>
        <p:spPr>
          <a:xfrm>
            <a:off x="531812" y="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專案結構</a:t>
            </a:r>
          </a:p>
        </p:txBody>
      </p:sp>
      <p:sp>
        <p:nvSpPr>
          <p:cNvPr id="350" name="Shape 350">
            <a:hlinkClick r:id="rId5" invalidUrl="" action="ppaction://hlinksldjump" tgtFrame="" tooltip="" history="1" highlightClick="0" endSnd="0"/>
          </p:cNvPr>
          <p:cNvSpPr/>
          <p:nvPr/>
        </p:nvSpPr>
        <p:spPr>
          <a:xfrm>
            <a:off x="5108142" y="6170629"/>
            <a:ext cx="1983045" cy="424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77822">
              <a:defRPr sz="2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MongoDB簡介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title"/>
          </p:nvPr>
        </p:nvSpPr>
        <p:spPr>
          <a:xfrm>
            <a:off x="531812" y="-12700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app.js入口檔案</a:t>
            </a:r>
          </a:p>
        </p:txBody>
      </p:sp>
      <p:sp>
        <p:nvSpPr>
          <p:cNvPr id="353" name="Shape 353"/>
          <p:cNvSpPr/>
          <p:nvPr>
            <p:ph type="body" idx="1"/>
          </p:nvPr>
        </p:nvSpPr>
        <p:spPr>
          <a:xfrm>
            <a:off x="531812" y="1204959"/>
            <a:ext cx="7772401" cy="4865395"/>
          </a:xfrm>
          <a:prstGeom prst="rect">
            <a:avLst/>
          </a:prstGeom>
        </p:spPr>
        <p:txBody>
          <a:bodyPr anchor="t"/>
          <a:lstStyle/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var app = express()：生成實例express實例app。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app.set('views', path.join(dirname, 'views’))：設置 views 文件夾為存放視圖文件的目錄, 即存放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t>文件的地方,dirname 为全局變數,存儲當前正在執行的腳本所在的目錄。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app.set('view engine', 'ejs’)：設置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" invalidUrl="" action="ppaction://hlinkshowjump?jump=nextslide" tgtFrame="" tooltip="" history="1" highlightClick="0" endSnd="0"/>
              </a:rPr>
              <a:t>視圖範本引擎</a:t>
            </a:r>
            <a:r>
              <a:t>為 ejs。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app.use(favicon(dirname + ‘/public/favicon.ico’))：設置/public/favicon.ico為favicon圖標。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app.use(logger('dev’))：加載日誌中間件。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app.use(bodyParser.json())：加載解析JSON的中間件。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app.use(bodyParser.urlencoded({ extended: false }))：加載解析urlencoded请求体的中间件。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app.use(cookieParser())：加載解析cookie的中间件。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app.use(express.static(path.join(dirname, ‘public')))：設置public為存放靜態文件的目錄。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app.use('/', routes);和app.use('/users', users)：路由控制器。 </a:t>
            </a:r>
          </a:p>
        </p:txBody>
      </p:sp>
      <p:sp>
        <p:nvSpPr>
          <p:cNvPr id="354" name="Shape 354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4759559" y="6167963"/>
            <a:ext cx="2418912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返回專案結構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title"/>
          </p:nvPr>
        </p:nvSpPr>
        <p:spPr>
          <a:xfrm>
            <a:off x="531812" y="-127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範本引擎</a:t>
            </a:r>
          </a:p>
        </p:txBody>
      </p:sp>
      <p:sp>
        <p:nvSpPr>
          <p:cNvPr id="357" name="Shape 357"/>
          <p:cNvSpPr/>
          <p:nvPr>
            <p:ph type="body" idx="1"/>
          </p:nvPr>
        </p:nvSpPr>
        <p:spPr>
          <a:xfrm>
            <a:off x="531812" y="1204959"/>
            <a:ext cx="7772401" cy="4865395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  <a:defRPr sz="2500">
                <a:solidFill>
                  <a:schemeClr val="accent6">
                    <a:lumOff val="-9019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範本引擎 </a:t>
            </a:r>
            <a:r>
              <a:rPr b="0">
                <a:solidFill>
                  <a:srgbClr val="000000"/>
                </a:solidFill>
              </a:rPr>
              <a:t>是一個將頁面</a:t>
            </a:r>
            <a:r>
              <a:t>範本</a:t>
            </a:r>
            <a:r>
              <a:rPr b="0">
                <a:solidFill>
                  <a:srgbClr val="000000"/>
                </a:solidFill>
              </a:rPr>
              <a:t>和要顯示的數據結合起來生成HTML頁面的工具。如果說上面講到的表達中的路由控制方法相當於MVC中的控制器的話，那</a:t>
            </a:r>
            <a:r>
              <a:t>範本引擎</a:t>
            </a:r>
            <a:r>
              <a:rPr b="0">
                <a:solidFill>
                  <a:srgbClr val="000000"/>
                </a:solidFill>
              </a:rPr>
              <a:t>就相當於MVC中的視圖。</a:t>
            </a:r>
            <a:endParaRPr b="0"/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5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0"/>
              </a:spcBef>
              <a:defRPr b="0" sz="2500">
                <a:latin typeface="Arial"/>
                <a:ea typeface="Arial"/>
                <a:cs typeface="Arial"/>
                <a:sym typeface="Arial"/>
              </a:defRPr>
            </a:pPr>
            <a:r>
              <a:t>在 MVC 架構中，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t>包含在服務器端。控制器得到用戶請求後，從模型獲取數據，調用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t>。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t>以數據和頁面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t>為輸入，生成 HTML 頁面，然後返回給控制器，由控制器交回客戶端。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type="title"/>
          </p:nvPr>
        </p:nvSpPr>
        <p:spPr>
          <a:xfrm>
            <a:off x="531812" y="-25400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EJS </a:t>
            </a:r>
          </a:p>
        </p:txBody>
      </p:sp>
      <p:sp>
        <p:nvSpPr>
          <p:cNvPr id="360" name="Shape 360"/>
          <p:cNvSpPr/>
          <p:nvPr>
            <p:ph type="body" idx="1"/>
          </p:nvPr>
        </p:nvSpPr>
        <p:spPr>
          <a:xfrm>
            <a:off x="531812" y="1309189"/>
            <a:ext cx="7772401" cy="4761165"/>
          </a:xfrm>
          <a:prstGeom prst="rect">
            <a:avLst/>
          </a:prstGeom>
        </p:spPr>
        <p:txBody>
          <a:bodyPr/>
          <a:lstStyle/>
          <a:p>
            <a:pPr defTabSz="665226">
              <a:lnSpc>
                <a:spcPct val="115000"/>
              </a:lnSpc>
              <a:spcBef>
                <a:spcPts val="1100"/>
              </a:spcBef>
              <a:defRPr b="0"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EJS 是一個 client 端的 JavaScript 函式庫，可將傳統的 HTML 程式碼分離成範本（template）與 JSON 形式的資料（data）。</a:t>
            </a:r>
          </a:p>
          <a:p>
            <a:pPr defTabSz="665226">
              <a:lnSpc>
                <a:spcPct val="115000"/>
              </a:lnSpc>
              <a:spcBef>
                <a:spcPts val="1100"/>
              </a:spcBef>
              <a:defRPr b="0"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65226">
              <a:lnSpc>
                <a:spcPct val="115000"/>
              </a:lnSpc>
              <a:spcBef>
                <a:spcPts val="1100"/>
              </a:spcBef>
              <a:defRPr b="0"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65226">
              <a:lnSpc>
                <a:spcPct val="115000"/>
              </a:lnSpc>
              <a:spcBef>
                <a:spcPts val="1100"/>
              </a:spcBef>
              <a:defRPr b="0"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65226">
              <a:lnSpc>
                <a:spcPct val="115000"/>
              </a:lnSpc>
              <a:spcBef>
                <a:spcPts val="11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65226">
              <a:lnSpc>
                <a:spcPct val="115000"/>
              </a:lnSpc>
              <a:spcBef>
                <a:spcPts val="11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EJB 使用 &lt;% %&gt; 或 [% %] 作為內崁 JavaScript 的關鍵符號，也就是說放在這中間的部分就會被視為 JavaScript 來執行，另外如果放在 &lt;%= %&gt; 裡面的 JavaScript 變數，則會以 toString() 的方式將其轉換為字串，並加入至網頁中。</a:t>
            </a:r>
          </a:p>
        </p:txBody>
      </p:sp>
      <p:pic>
        <p:nvPicPr>
          <p:cNvPr id="361" name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1120" y="2476738"/>
            <a:ext cx="5734841" cy="1904522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Shape 362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4759559" y="6167963"/>
            <a:ext cx="2418912" cy="377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返回入口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檔案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title"/>
          </p:nvPr>
        </p:nvSpPr>
        <p:spPr>
          <a:xfrm>
            <a:off x="685798" y="-50800"/>
            <a:ext cx="7772404" cy="899915"/>
          </a:xfrm>
          <a:prstGeom prst="rect">
            <a:avLst/>
          </a:prstGeom>
        </p:spPr>
        <p:txBody>
          <a:bodyPr anchor="ctr"/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package.json</a:t>
            </a:r>
          </a:p>
        </p:txBody>
      </p:sp>
      <p:sp>
        <p:nvSpPr>
          <p:cNvPr id="365" name="Shape 365"/>
          <p:cNvSpPr/>
          <p:nvPr/>
        </p:nvSpPr>
        <p:spPr>
          <a:xfrm>
            <a:off x="636398" y="1411069"/>
            <a:ext cx="7182061" cy="440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"name": "demo",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"version": "0.0.0",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"private": true,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"scripts":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"start": "node ./bin/www"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},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"dependencies":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"body-parser": "~1.13.2",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"cookie-parser": "~1.3.5",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"debug": "~2.2.0",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"ejs": "~2.3.3",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"express": "~4.13.1",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"morgan": "~1.6.1",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"serve-favicon": "~2.3.0"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}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366" name="Shape 366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4975459" y="6195440"/>
            <a:ext cx="2418912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返回專案結構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/>
          <a:lstStyle>
            <a:lvl1pPr algn="l" defTabSz="850391">
              <a:lnSpc>
                <a:spcPct val="115000"/>
              </a:lnSpc>
              <a:spcBef>
                <a:spcPts val="1400"/>
              </a:spcBef>
              <a:defRPr b="0" sz="4000">
                <a:solidFill>
                  <a:srgbClr val="FFFFFF"/>
                </a:solidFill>
              </a:defRPr>
            </a:lvl1pPr>
          </a:lstStyle>
          <a:p>
            <a:pPr/>
            <a:r>
              <a:t>路由</a:t>
            </a:r>
          </a:p>
        </p:txBody>
      </p:sp>
      <p:sp>
        <p:nvSpPr>
          <p:cNvPr id="369" name="Shape 369"/>
          <p:cNvSpPr/>
          <p:nvPr>
            <p:ph type="body" idx="1"/>
          </p:nvPr>
        </p:nvSpPr>
        <p:spPr>
          <a:xfrm>
            <a:off x="157919" y="1879454"/>
            <a:ext cx="8075415" cy="3497482"/>
          </a:xfrm>
          <a:prstGeom prst="rect">
            <a:avLst/>
          </a:prstGeom>
        </p:spPr>
        <p:txBody>
          <a:bodyPr lIns="91421" tIns="91421" rIns="91421" bIns="91421"/>
          <a:lstStyle/>
          <a:p>
            <a:pPr algn="l">
              <a:lnSpc>
                <a:spcPct val="115000"/>
              </a:lnSpc>
              <a:spcBef>
                <a:spcPts val="16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>
              <a:lnSpc>
                <a:spcPct val="115000"/>
              </a:lnSpc>
              <a:spcBef>
                <a:spcPts val="16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</a:p>
        </p:txBody>
      </p:sp>
      <p:sp>
        <p:nvSpPr>
          <p:cNvPr id="370" name="Shape 370"/>
          <p:cNvSpPr/>
          <p:nvPr>
            <p:ph type="sldNum" sz="quarter" idx="4294967295"/>
          </p:nvPr>
        </p:nvSpPr>
        <p:spPr>
          <a:xfrm>
            <a:off x="8512373" y="5152085"/>
            <a:ext cx="365061" cy="3556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ctr"/>
          <a:lstStyle>
            <a:lvl1pPr algn="ctr">
              <a:defRPr i="1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73" name="Group 373"/>
          <p:cNvGrpSpPr/>
          <p:nvPr/>
        </p:nvGrpSpPr>
        <p:grpSpPr>
          <a:xfrm>
            <a:off x="504129" y="2719188"/>
            <a:ext cx="1137679" cy="1076293"/>
            <a:chOff x="-1" y="-1"/>
            <a:chExt cx="1137678" cy="1076292"/>
          </a:xfrm>
        </p:grpSpPr>
        <p:sp>
          <p:nvSpPr>
            <p:cNvPr id="371" name="Shape 371"/>
            <p:cNvSpPr/>
            <p:nvPr/>
          </p:nvSpPr>
          <p:spPr>
            <a:xfrm>
              <a:off x="-2" y="-2"/>
              <a:ext cx="1137679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2" name="Shape 372"/>
            <p:cNvSpPr/>
            <p:nvPr/>
          </p:nvSpPr>
          <p:spPr>
            <a:xfrm>
              <a:off x="-2" y="393733"/>
              <a:ext cx="1137679" cy="288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app.js</a:t>
              </a:r>
            </a:p>
          </p:txBody>
        </p:sp>
      </p:grpSp>
      <p:sp>
        <p:nvSpPr>
          <p:cNvPr id="374" name="Shape 374"/>
          <p:cNvSpPr/>
          <p:nvPr/>
        </p:nvSpPr>
        <p:spPr>
          <a:xfrm flipV="1">
            <a:off x="1661011" y="2681477"/>
            <a:ext cx="1987311" cy="525905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77" name="Group 377"/>
          <p:cNvGrpSpPr/>
          <p:nvPr/>
        </p:nvGrpSpPr>
        <p:grpSpPr>
          <a:xfrm>
            <a:off x="3626788" y="2143348"/>
            <a:ext cx="1137678" cy="1076293"/>
            <a:chOff x="0" y="-1"/>
            <a:chExt cx="1137676" cy="1076292"/>
          </a:xfrm>
        </p:grpSpPr>
        <p:sp>
          <p:nvSpPr>
            <p:cNvPr id="375" name="Shape 375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6" name="Shape 376"/>
            <p:cNvSpPr/>
            <p:nvPr/>
          </p:nvSpPr>
          <p:spPr>
            <a:xfrm>
              <a:off x="-1" y="393733"/>
              <a:ext cx="1137678" cy="288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index.js</a:t>
              </a:r>
            </a:p>
          </p:txBody>
        </p:sp>
      </p:grpSp>
      <p:sp>
        <p:nvSpPr>
          <p:cNvPr id="378" name="Shape 378"/>
          <p:cNvSpPr/>
          <p:nvPr/>
        </p:nvSpPr>
        <p:spPr>
          <a:xfrm>
            <a:off x="4744103" y="2681493"/>
            <a:ext cx="2605386" cy="6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81" name="Group 381"/>
          <p:cNvGrpSpPr/>
          <p:nvPr/>
        </p:nvGrpSpPr>
        <p:grpSpPr>
          <a:xfrm>
            <a:off x="7329122" y="2143348"/>
            <a:ext cx="1137678" cy="1076293"/>
            <a:chOff x="0" y="-1"/>
            <a:chExt cx="1137676" cy="1076292"/>
          </a:xfrm>
        </p:grpSpPr>
        <p:sp>
          <p:nvSpPr>
            <p:cNvPr id="379" name="Shape 379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0" name="Shape 380"/>
            <p:cNvSpPr/>
            <p:nvPr/>
          </p:nvSpPr>
          <p:spPr>
            <a:xfrm>
              <a:off x="-1" y="356673"/>
              <a:ext cx="1137678" cy="362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900">
                  <a:latin typeface="Arial"/>
                  <a:ea typeface="Arial"/>
                  <a:cs typeface="Arial"/>
                  <a:sym typeface="Arial"/>
                </a:defRPr>
              </a:pPr>
              <a:r>
                <a:t>index.</a:t>
              </a:r>
              <a:r>
                <a:rPr>
                  <a:solidFill>
                    <a:schemeClr val="accent6">
                      <a:lumOff val="-9019"/>
                    </a:schemeClr>
                  </a:solidFill>
                </a:rPr>
                <a:t>ejs</a:t>
              </a:r>
            </a:p>
          </p:txBody>
        </p:sp>
      </p:grpSp>
      <p:sp>
        <p:nvSpPr>
          <p:cNvPr id="382" name="Shape 382"/>
          <p:cNvSpPr/>
          <p:nvPr/>
        </p:nvSpPr>
        <p:spPr>
          <a:xfrm>
            <a:off x="373420" y="2217759"/>
            <a:ext cx="1399091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app.use('/', routes);</a:t>
            </a:r>
          </a:p>
        </p:txBody>
      </p:sp>
      <p:sp>
        <p:nvSpPr>
          <p:cNvPr id="383" name="Shape 383"/>
          <p:cNvSpPr/>
          <p:nvPr/>
        </p:nvSpPr>
        <p:spPr>
          <a:xfrm>
            <a:off x="339023" y="1901775"/>
            <a:ext cx="2546779" cy="264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var routes = require('./routes/index');</a:t>
            </a:r>
          </a:p>
        </p:txBody>
      </p:sp>
      <p:sp>
        <p:nvSpPr>
          <p:cNvPr id="384" name="Shape 384"/>
          <p:cNvSpPr/>
          <p:nvPr/>
        </p:nvSpPr>
        <p:spPr>
          <a:xfrm>
            <a:off x="3480544" y="1317078"/>
            <a:ext cx="3125434" cy="695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router.get('/', function(req, res){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  res.render('index', { title: 'Express' });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grpSp>
        <p:nvGrpSpPr>
          <p:cNvPr id="387" name="Group 387"/>
          <p:cNvGrpSpPr/>
          <p:nvPr/>
        </p:nvGrpSpPr>
        <p:grpSpPr>
          <a:xfrm>
            <a:off x="3626788" y="3295007"/>
            <a:ext cx="1137678" cy="1076293"/>
            <a:chOff x="0" y="-1"/>
            <a:chExt cx="1137676" cy="1076292"/>
          </a:xfrm>
        </p:grpSpPr>
        <p:sp>
          <p:nvSpPr>
            <p:cNvPr id="385" name="Shape 385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6" name="Shape 386"/>
            <p:cNvSpPr/>
            <p:nvPr/>
          </p:nvSpPr>
          <p:spPr>
            <a:xfrm>
              <a:off x="-1" y="393733"/>
              <a:ext cx="1137678" cy="288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users.js</a:t>
              </a:r>
            </a:p>
          </p:txBody>
        </p:sp>
      </p:grpSp>
      <p:grpSp>
        <p:nvGrpSpPr>
          <p:cNvPr id="390" name="Group 390"/>
          <p:cNvGrpSpPr/>
          <p:nvPr/>
        </p:nvGrpSpPr>
        <p:grpSpPr>
          <a:xfrm>
            <a:off x="7329122" y="3295007"/>
            <a:ext cx="1137678" cy="1076293"/>
            <a:chOff x="0" y="-1"/>
            <a:chExt cx="1137676" cy="1076292"/>
          </a:xfrm>
        </p:grpSpPr>
        <p:sp>
          <p:nvSpPr>
            <p:cNvPr id="388" name="Shape 388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9" name="Shape 389"/>
            <p:cNvSpPr/>
            <p:nvPr/>
          </p:nvSpPr>
          <p:spPr>
            <a:xfrm>
              <a:off x="-1" y="292133"/>
              <a:ext cx="1137678" cy="4920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respond with a resource</a:t>
              </a:r>
            </a:p>
          </p:txBody>
        </p:sp>
      </p:grpSp>
      <p:sp>
        <p:nvSpPr>
          <p:cNvPr id="391" name="Shape 391"/>
          <p:cNvSpPr/>
          <p:nvPr/>
        </p:nvSpPr>
        <p:spPr>
          <a:xfrm>
            <a:off x="1662157" y="3257308"/>
            <a:ext cx="1986074" cy="743381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2" name="Shape 392"/>
          <p:cNvSpPr/>
          <p:nvPr/>
        </p:nvSpPr>
        <p:spPr>
          <a:xfrm>
            <a:off x="4773402" y="3867150"/>
            <a:ext cx="2546785" cy="3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3" name="Shape 393"/>
          <p:cNvSpPr/>
          <p:nvPr/>
        </p:nvSpPr>
        <p:spPr>
          <a:xfrm>
            <a:off x="255659" y="4035392"/>
            <a:ext cx="2904226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var users = require('./routes/users');</a:t>
            </a:r>
          </a:p>
        </p:txBody>
      </p:sp>
      <p:sp>
        <p:nvSpPr>
          <p:cNvPr id="394" name="Shape 394"/>
          <p:cNvSpPr/>
          <p:nvPr/>
        </p:nvSpPr>
        <p:spPr>
          <a:xfrm>
            <a:off x="241472" y="4348634"/>
            <a:ext cx="1990311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app.use('/users', users);</a:t>
            </a:r>
          </a:p>
        </p:txBody>
      </p:sp>
      <p:sp>
        <p:nvSpPr>
          <p:cNvPr id="395" name="Shape 395"/>
          <p:cNvSpPr/>
          <p:nvPr/>
        </p:nvSpPr>
        <p:spPr>
          <a:xfrm>
            <a:off x="3509454" y="4525607"/>
            <a:ext cx="3067615" cy="695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router.get('/', function(req, res, next) 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  res.send('respond with a resource');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sp>
        <p:nvSpPr>
          <p:cNvPr id="396" name="Shape 396"/>
          <p:cNvSpPr/>
          <p:nvPr/>
        </p:nvSpPr>
        <p:spPr>
          <a:xfrm>
            <a:off x="448031" y="5245246"/>
            <a:ext cx="7927162" cy="631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在 app.js 中通過 require 加載了 index.js 然後通過 app.use('/', routes); 調用了 index.js 導出的函數</a:t>
            </a:r>
          </a:p>
        </p:txBody>
      </p:sp>
      <p:grpSp>
        <p:nvGrpSpPr>
          <p:cNvPr id="399" name="Group 399"/>
          <p:cNvGrpSpPr/>
          <p:nvPr/>
        </p:nvGrpSpPr>
        <p:grpSpPr>
          <a:xfrm>
            <a:off x="162109" y="1037984"/>
            <a:ext cx="3430591" cy="806055"/>
            <a:chOff x="0" y="0"/>
            <a:chExt cx="3430589" cy="806053"/>
          </a:xfrm>
        </p:grpSpPr>
        <p:sp>
          <p:nvSpPr>
            <p:cNvPr id="397" name="Shape 397"/>
            <p:cNvSpPr/>
            <p:nvPr/>
          </p:nvSpPr>
          <p:spPr>
            <a:xfrm>
              <a:off x="-1" y="-1"/>
              <a:ext cx="3430591" cy="806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0" y="0"/>
                  </a:moveTo>
                  <a:cubicBezTo>
                    <a:pt x="179" y="0"/>
                    <a:pt x="0" y="762"/>
                    <a:pt x="0" y="1702"/>
                  </a:cubicBezTo>
                  <a:lnTo>
                    <a:pt x="0" y="19898"/>
                  </a:lnTo>
                  <a:cubicBezTo>
                    <a:pt x="0" y="20838"/>
                    <a:pt x="179" y="21600"/>
                    <a:pt x="400" y="21600"/>
                  </a:cubicBezTo>
                  <a:lnTo>
                    <a:pt x="19381" y="21600"/>
                  </a:lnTo>
                  <a:cubicBezTo>
                    <a:pt x="19514" y="21600"/>
                    <a:pt x="19626" y="21311"/>
                    <a:pt x="19698" y="20887"/>
                  </a:cubicBezTo>
                  <a:lnTo>
                    <a:pt x="21600" y="18484"/>
                  </a:lnTo>
                  <a:lnTo>
                    <a:pt x="19781" y="16176"/>
                  </a:lnTo>
                  <a:lnTo>
                    <a:pt x="19781" y="1702"/>
                  </a:lnTo>
                  <a:cubicBezTo>
                    <a:pt x="19781" y="762"/>
                    <a:pt x="19602" y="0"/>
                    <a:pt x="19381" y="0"/>
                  </a:cubicBezTo>
                  <a:lnTo>
                    <a:pt x="4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98" name="Shape 398"/>
            <p:cNvSpPr/>
            <p:nvPr/>
          </p:nvSpPr>
          <p:spPr>
            <a:xfrm>
              <a:off x="-1" y="96958"/>
              <a:ext cx="3430591" cy="612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render是express導引導視圖範本的方法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4759559" y="6167963"/>
            <a:ext cx="2418912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返回專案結構</a:t>
            </a:r>
          </a:p>
        </p:txBody>
      </p:sp>
      <p:sp>
        <p:nvSpPr>
          <p:cNvPr id="402" name="Shape 402"/>
          <p:cNvSpPr/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路由</a:t>
            </a:r>
          </a:p>
        </p:txBody>
      </p:sp>
      <p:sp>
        <p:nvSpPr>
          <p:cNvPr id="403" name="Shape 403"/>
          <p:cNvSpPr/>
          <p:nvPr>
            <p:ph type="body" idx="1"/>
          </p:nvPr>
        </p:nvSpPr>
        <p:spPr>
          <a:xfrm>
            <a:off x="531812" y="1217659"/>
            <a:ext cx="7772401" cy="4852695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  <a:defRPr b="0" sz="1400">
                <a:latin typeface="Arial"/>
                <a:ea typeface="Arial"/>
                <a:cs typeface="Arial"/>
                <a:sym typeface="Arial"/>
              </a:defRPr>
            </a:pPr>
            <a:r>
              <a:t>router.get('/', function(req, res){</a:t>
            </a:r>
          </a:p>
          <a:p>
            <a:pPr>
              <a:spcBef>
                <a:spcPts val="0"/>
              </a:spcBef>
              <a:defRPr b="0" sz="1400">
                <a:latin typeface="Arial"/>
                <a:ea typeface="Arial"/>
                <a:cs typeface="Arial"/>
                <a:sym typeface="Arial"/>
              </a:defRPr>
            </a:pPr>
            <a:r>
              <a:t>  res.render('index', { title: 'Express' });</a:t>
            </a:r>
          </a:p>
          <a:p>
            <a:pPr>
              <a:spcBef>
                <a:spcPts val="0"/>
              </a:spcBef>
              <a:defRPr b="0" sz="1400"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pic>
        <p:nvPicPr>
          <p:cNvPr id="404" name="image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998" y="2046377"/>
            <a:ext cx="7869229" cy="20366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image1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3398" y="4100002"/>
            <a:ext cx="7869229" cy="1872500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Shape 406"/>
          <p:cNvSpPr/>
          <p:nvPr/>
        </p:nvSpPr>
        <p:spPr>
          <a:xfrm>
            <a:off x="790660" y="5209073"/>
            <a:ext cx="797336" cy="243840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07" name="Shape 407"/>
          <p:cNvSpPr/>
          <p:nvPr/>
        </p:nvSpPr>
        <p:spPr>
          <a:xfrm>
            <a:off x="537978" y="4233247"/>
            <a:ext cx="630154" cy="243840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08" name="Shape 408"/>
          <p:cNvSpPr/>
          <p:nvPr/>
        </p:nvSpPr>
        <p:spPr>
          <a:xfrm>
            <a:off x="1296902" y="5525475"/>
            <a:ext cx="473972" cy="243840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node.js官方網站</a:t>
            </a:r>
            <a:r>
              <a:rPr sz="1300"/>
              <a:t>  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https://nodejs.org/en/</a:t>
            </a:r>
          </a:p>
        </p:txBody>
      </p:sp>
      <p:sp>
        <p:nvSpPr>
          <p:cNvPr id="246" name="Shape 246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node.js安裝</a:t>
            </a:r>
          </a:p>
        </p:txBody>
      </p:sp>
      <p:pic>
        <p:nvPicPr>
          <p:cNvPr id="247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668" y="1869487"/>
            <a:ext cx="7219796" cy="42192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/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路由規則</a:t>
            </a:r>
          </a:p>
        </p:txBody>
      </p:sp>
      <p:sp>
        <p:nvSpPr>
          <p:cNvPr id="411" name="Shape 411"/>
          <p:cNvSpPr/>
          <p:nvPr/>
        </p:nvSpPr>
        <p:spPr>
          <a:xfrm>
            <a:off x="622491" y="1386679"/>
            <a:ext cx="7899018" cy="1148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express 封裝了多種 http 請求方式，我們主要只使用 get 和 post 兩種，即 app.get() 和 app.post() 。</a:t>
            </a:r>
          </a:p>
        </p:txBody>
      </p:sp>
      <p:sp>
        <p:nvSpPr>
          <p:cNvPr id="412" name="Shape 412"/>
          <p:cNvSpPr/>
          <p:nvPr/>
        </p:nvSpPr>
        <p:spPr>
          <a:xfrm>
            <a:off x="622491" y="2174749"/>
            <a:ext cx="7899018" cy="1859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app.get() </a:t>
            </a:r>
          </a:p>
          <a:p>
            <a:pPr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2" invalidUrl="" action="" tgtFrame="" tooltip="" history="1" highlightClick="0" endSnd="0"/>
              </a:rPr>
              <a:t>https://www.google.com.tw/webhp?sourceid=chrome-instant&amp;ion=1&amp;espv=2&amp;ie=UTF-8#q=req.put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app.post() </a:t>
            </a:r>
          </a:p>
        </p:txBody>
      </p:sp>
      <p:pic>
        <p:nvPicPr>
          <p:cNvPr id="413" name="image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6291" y="4141316"/>
            <a:ext cx="3826418" cy="1923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type="title"/>
          </p:nvPr>
        </p:nvSpPr>
        <p:spPr>
          <a:xfrm>
            <a:off x="5318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 sz="5000">
                <a:solidFill>
                  <a:srgbClr val="FFFFFF"/>
                </a:solidFill>
              </a:defRPr>
            </a:lvl1pPr>
          </a:lstStyle>
          <a:p>
            <a:pPr/>
            <a:r>
              <a:t>MongoDB簡介</a:t>
            </a:r>
          </a:p>
        </p:txBody>
      </p:sp>
      <p:sp>
        <p:nvSpPr>
          <p:cNvPr id="416" name="Shape 416"/>
          <p:cNvSpPr/>
          <p:nvPr>
            <p:ph type="body" idx="1"/>
          </p:nvPr>
        </p:nvSpPr>
        <p:spPr>
          <a:xfrm>
            <a:off x="531812" y="1447152"/>
            <a:ext cx="7772401" cy="3963696"/>
          </a:xfrm>
          <a:prstGeom prst="rect">
            <a:avLst/>
          </a:prstGeom>
        </p:spPr>
        <p:txBody>
          <a:bodyPr anchor="t"/>
          <a:lstStyle>
            <a:lvl1pPr defTabSz="713230">
              <a:lnSpc>
                <a:spcPct val="115000"/>
              </a:lnSpc>
              <a:spcBef>
                <a:spcPts val="12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MongoDB 是一個基於分佈式文件存儲的 NoSQL（非關係型資料庫）的一種，由 C++ 語言編寫，旨在為 WEB 應用提供可擴展的高性能數據存儲解決方案。 MongoDB 支持的數據結構非常鬆散，是類似 json 的 bjson 格式，因此可以存​​儲比較複雜的數據類型。 MongoDB 最大的特點是他支持的查詢語言非常強大，其語法有點類似於面向物件的查詢語言，幾乎可以實現類似關係數據庫單表查詢的絕大部分功能，而且還支持對數據建立索引。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type="title"/>
          </p:nvPr>
        </p:nvSpPr>
        <p:spPr>
          <a:xfrm>
            <a:off x="685798" y="254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安裝 mongoDB</a:t>
            </a:r>
          </a:p>
        </p:txBody>
      </p:sp>
      <p:sp>
        <p:nvSpPr>
          <p:cNvPr id="419" name="Shape 419"/>
          <p:cNvSpPr/>
          <p:nvPr>
            <p:ph type="body" idx="1"/>
          </p:nvPr>
        </p:nvSpPr>
        <p:spPr>
          <a:xfrm>
            <a:off x="685798" y="1442815"/>
            <a:ext cx="7772404" cy="474355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去 mongoDB 官網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https://www.mongodb.com/download-center?jmp=nav#community</a:t>
            </a:r>
            <a:r>
              <a:t>下載安裝檔，直接安裝。mongoDB 的初始設定是把資料存在 \data\db ，但是 mongoDB 不會自動產生這個資料夾，所以我們必須自己開，可以在檔案總管裡面新增，也可以在終端機底下輸入：</a:t>
            </a:r>
            <a:endParaRPr sz="190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C:\&gt; mkdir \data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C:\&gt; mkdir \data\db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type="title"/>
          </p:nvPr>
        </p:nvSpPr>
        <p:spPr>
          <a:xfrm>
            <a:off x="685798" y="1015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啟動 mongoDB</a:t>
            </a:r>
          </a:p>
        </p:txBody>
      </p:sp>
      <p:sp>
        <p:nvSpPr>
          <p:cNvPr id="422" name="Shape 422"/>
          <p:cNvSpPr/>
          <p:nvPr>
            <p:ph type="body" idx="1"/>
          </p:nvPr>
        </p:nvSpPr>
        <p:spPr>
          <a:xfrm>
            <a:off x="685798" y="1341708"/>
            <a:ext cx="7772404" cy="4566498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開好資料夾之後，點擊 your_mongodb_path\bin 底下的 mongod.exe 或是到終端機輸入以下指令啟動 mongoDB：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C:\&gt; cd your_mongodb_path\bin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C:\&gt; mongod</a:t>
            </a:r>
          </a:p>
        </p:txBody>
      </p:sp>
      <p:pic>
        <p:nvPicPr>
          <p:cNvPr id="423" name="image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864" y="3075547"/>
            <a:ext cx="4626175" cy="3484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type="title"/>
          </p:nvPr>
        </p:nvSpPr>
        <p:spPr>
          <a:xfrm>
            <a:off x="5699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mongoose</a:t>
            </a:r>
          </a:p>
        </p:txBody>
      </p:sp>
      <p:sp>
        <p:nvSpPr>
          <p:cNvPr id="426" name="Shape 426"/>
          <p:cNvSpPr/>
          <p:nvPr>
            <p:ph type="body" idx="1"/>
          </p:nvPr>
        </p:nvSpPr>
        <p:spPr>
          <a:xfrm>
            <a:off x="341090" y="1141459"/>
            <a:ext cx="7772404" cy="4928895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  是一套給 Node.js 用的 MongoDB ORM。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物件關聯對映（英語：Object Relational Mapping，簡稱ORM，或O/RM，或O/R mapping），是一種程式設計技術，用於實現物件導向編程語言裡不同類型系統的資料之間的轉換。從效果上說，它其實是創建了一個可在編程語言裡使用的「虛擬對象資料庫」。如今已有很多免費和收費的ORM產品，而有些程式員更傾向於創建自己的ORM工具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type="title"/>
          </p:nvPr>
        </p:nvSpPr>
        <p:spPr>
          <a:xfrm>
            <a:off x="582612" y="10363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pPr/>
            <a:r>
              <a:t>mongoose建立連線</a:t>
            </a:r>
          </a:p>
        </p:txBody>
      </p:sp>
      <p:sp>
        <p:nvSpPr>
          <p:cNvPr id="429" name="Shape 429"/>
          <p:cNvSpPr/>
          <p:nvPr>
            <p:ph type="body" idx="1"/>
          </p:nvPr>
        </p:nvSpPr>
        <p:spPr>
          <a:xfrm>
            <a:off x="685798" y="1257767"/>
            <a:ext cx="7772404" cy="4660210"/>
          </a:xfrm>
          <a:prstGeom prst="rect">
            <a:avLst/>
          </a:prstGeom>
        </p:spPr>
        <p:txBody>
          <a:bodyPr anchor="t"/>
          <a:lstStyle/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把 mongoose 給 requrie 進來，然後讓它跟 MongoDB 嘗試建立連線，連線的 URL 協議一定要用 mongodb:// 這個 prefix：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mongoose = require( 'mongoose' 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mongoose.connect(‘mongodb://localhost/db’);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 的兩個概念：Schema 與 Model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MongoDB 是以 documents 為基礎，在 SQL 資料庫稱為 table 的東西，在 NoSQL 裡稱為 collection。當然，這又是一種名詞定義上的把戲，實質上大同小異。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type="title"/>
          </p:nvPr>
        </p:nvSpPr>
        <p:spPr>
          <a:xfrm>
            <a:off x="685798" y="103704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pPr/>
            <a:r>
              <a:t>Schema</a:t>
            </a:r>
          </a:p>
        </p:txBody>
      </p:sp>
      <p:sp>
        <p:nvSpPr>
          <p:cNvPr id="432" name="Shape 432"/>
          <p:cNvSpPr/>
          <p:nvPr>
            <p:ph type="body" idx="1"/>
          </p:nvPr>
        </p:nvSpPr>
        <p:spPr>
          <a:xfrm>
            <a:off x="685798" y="1275963"/>
            <a:ext cx="7772404" cy="4623893"/>
          </a:xfrm>
          <a:prstGeom prst="rect">
            <a:avLst/>
          </a:prstGeom>
        </p:spPr>
        <p:txBody>
          <a:bodyPr anchor="t"/>
          <a:lstStyle/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 的 Schema 概念就是用 schema-based 的方式，定義一個 collection 的組成結構，用程式碼描述會這樣子寫：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Schema、Model、Entity的關係請牢記，Schema生成Model，Model創造Entity，Model和Entity都可對資料庫操作造成影響，但Model比Entity更具操作性。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userSchema = new mongoose.Schema({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name:        { type: String},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age:         { type: Number}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436"/>
          <p:cNvGrpSpPr/>
          <p:nvPr/>
        </p:nvGrpSpPr>
        <p:grpSpPr>
          <a:xfrm>
            <a:off x="619273" y="-31180"/>
            <a:ext cx="7905455" cy="8937138"/>
            <a:chOff x="0" y="0"/>
            <a:chExt cx="7905453" cy="8937137"/>
          </a:xfrm>
        </p:grpSpPr>
        <p:sp>
          <p:nvSpPr>
            <p:cNvPr id="434" name="Shape 434"/>
            <p:cNvSpPr/>
            <p:nvPr/>
          </p:nvSpPr>
          <p:spPr>
            <a:xfrm>
              <a:off x="0" y="0"/>
              <a:ext cx="7905455" cy="69203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5" name="Shape 435"/>
            <p:cNvSpPr/>
            <p:nvPr/>
          </p:nvSpPr>
          <p:spPr>
            <a:xfrm>
              <a:off x="0" y="0"/>
              <a:ext cx="7905455" cy="89371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Schema.Types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NodeJS中的基本数据类型都属于Schema.Type，另外Mongoose还定义了自己的类型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var ExampleSchema = new Schema({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name:String,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binary:Buffer,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living:Boolean,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updated:Date,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age:Number,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mixed:Schema.Types.Mixed, //该混合类型等同于nested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_id:Schema.Types.ObjectId,  //主键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_fk:Schema.Types.ObjectId,  //外键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array:[],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arrOfString:[String],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arrOfNumber:[Number],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arrOfDate:[Date],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arrOfBuffer:[Buffer],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arrOfBoolean:[Boolean],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arrOfMixed:[Schema.Types.Mixed],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arrOfObjectId:[Schema.Types.ObjectId]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nested:{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  stuff:String,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}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});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type="title"/>
          </p:nvPr>
        </p:nvSpPr>
        <p:spPr>
          <a:xfrm>
            <a:off x="5445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439" name="Shape 439"/>
          <p:cNvSpPr/>
          <p:nvPr>
            <p:ph type="body" idx="1"/>
          </p:nvPr>
        </p:nvSpPr>
        <p:spPr>
          <a:xfrm>
            <a:off x="685798" y="1228330"/>
            <a:ext cx="7772404" cy="474666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而 mongoose 的 Model 概念，則是對一個 collection 結構定義與操作方法的集合，也就是用 Schema 定義了一個 collection 的結構，加上其他對這個 collection 的驗證設定、操作方法等等，便構成了一個 Model。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最後將這個 Schema 定義到一個叫做 User 的 model：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mongoose.model(‘User’, userSchema);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type="title"/>
          </p:nvPr>
        </p:nvSpPr>
        <p:spPr>
          <a:xfrm>
            <a:off x="5318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pPr/>
            <a:r>
              <a:t>操作Model</a:t>
            </a:r>
          </a:p>
        </p:txBody>
      </p:sp>
      <p:sp>
        <p:nvSpPr>
          <p:cNvPr id="442" name="Shape 442"/>
          <p:cNvSpPr/>
          <p:nvPr>
            <p:ph type="body" idx="1"/>
          </p:nvPr>
        </p:nvSpPr>
        <p:spPr>
          <a:xfrm>
            <a:off x="531812" y="1249521"/>
            <a:ext cx="7772401" cy="4704280"/>
          </a:xfrm>
          <a:prstGeom prst="rect">
            <a:avLst/>
          </a:prstGeom>
        </p:spPr>
        <p:txBody>
          <a:bodyPr anchor="t"/>
          <a:lstStyle/>
          <a:p>
            <a:pPr defTabSz="615572">
              <a:lnSpc>
                <a:spcPct val="115000"/>
              </a:lnSpc>
              <a:spcBef>
                <a:spcPts val="10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當要使用這個 model 只要用 mongoose.model() 將 model 讀出來，便可以對他進行操作了：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</a:t>
            </a:r>
            <a:r>
              <a:rPr b="1"/>
              <a:t>UserModel</a:t>
            </a:r>
            <a:r>
              <a:t> = mongoose.model(‘User’);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這行程式的意思是，用UserSchema來產生一個名(index)為"User"的Model並指定給變數UserModel。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最後用這個Model來產生一個Entity：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userEntity = new </a:t>
            </a:r>
            <a:r>
              <a:rPr b="1"/>
              <a:t>UserModel</a:t>
            </a:r>
            <a:r>
              <a:t>({name:'Zack'});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console.log(userEntity.name); //Zack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產生Entity的同時給屬性name賦值為"Zack"，再由console.log(userEntity.name)打印出來。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檢查nodejs版本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檢查npm版本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安裝(</a:t>
            </a:r>
            <a:r>
              <a:rPr>
                <a:solidFill>
                  <a:srgbClr val="F93B42"/>
                </a:solidFill>
              </a:rPr>
              <a:t>全域</a:t>
            </a:r>
            <a:r>
              <a:rPr>
                <a:solidFill>
                  <a:schemeClr val="accent6">
                    <a:lumOff val="-9019"/>
                  </a:schemeClr>
                </a:solidFill>
              </a:rPr>
              <a:t>)</a:t>
            </a:r>
            <a:r>
              <a:t>模組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npm install mosca bunyan </a:t>
            </a:r>
            <a:r>
              <a:rPr>
                <a:solidFill>
                  <a:srgbClr val="FE2C19"/>
                </a:solidFill>
              </a:rPr>
              <a:t>-g</a:t>
            </a: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node.js安裝模組</a:t>
            </a:r>
          </a:p>
        </p:txBody>
      </p:sp>
      <p:pic>
        <p:nvPicPr>
          <p:cNvPr id="25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802" y="1865064"/>
            <a:ext cx="3069396" cy="701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368" y="3569687"/>
            <a:ext cx="3040263" cy="7186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type="title"/>
          </p:nvPr>
        </p:nvSpPr>
        <p:spPr>
          <a:xfrm>
            <a:off x="685798" y="147897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pPr/>
            <a:r>
              <a:t>新增/查詢</a:t>
            </a:r>
          </a:p>
        </p:txBody>
      </p:sp>
      <p:sp>
        <p:nvSpPr>
          <p:cNvPr id="445" name="Shape 445"/>
          <p:cNvSpPr/>
          <p:nvPr>
            <p:ph type="body" idx="1"/>
          </p:nvPr>
        </p:nvSpPr>
        <p:spPr>
          <a:xfrm>
            <a:off x="531812" y="1571009"/>
            <a:ext cx="7772401" cy="3963694"/>
          </a:xfrm>
          <a:prstGeom prst="rect">
            <a:avLst/>
          </a:prstGeom>
        </p:spPr>
        <p:txBody>
          <a:bodyPr anchor="t"/>
          <a:lstStyle/>
          <a:p>
            <a:pPr defTabSz="457200">
              <a:spcBef>
                <a:spcPts val="1500"/>
              </a:spcBef>
              <a:defRPr b="0" sz="25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446" name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9716" y="1866924"/>
            <a:ext cx="9144001" cy="138157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9" name="Group 449"/>
          <p:cNvGrpSpPr/>
          <p:nvPr/>
        </p:nvGrpSpPr>
        <p:grpSpPr>
          <a:xfrm>
            <a:off x="514350" y="1296539"/>
            <a:ext cx="8115300" cy="5357074"/>
            <a:chOff x="0" y="0"/>
            <a:chExt cx="8115300" cy="5357073"/>
          </a:xfrm>
        </p:grpSpPr>
        <p:sp>
          <p:nvSpPr>
            <p:cNvPr id="447" name="Shape 447"/>
            <p:cNvSpPr/>
            <p:nvPr/>
          </p:nvSpPr>
          <p:spPr>
            <a:xfrm>
              <a:off x="0" y="-1"/>
              <a:ext cx="8115300" cy="535707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8" name="Shape 448"/>
            <p:cNvSpPr/>
            <p:nvPr/>
          </p:nvSpPr>
          <p:spPr>
            <a:xfrm>
              <a:off x="0" y="350971"/>
              <a:ext cx="8115300" cy="46551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spcBef>
                  <a:spcPts val="1500"/>
                </a:spcBef>
                <a:defRPr sz="2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新增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userEntity.save(function (err) {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if (err) return console.error(err);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});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查詢所有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UserModel.find(function(err,users){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if (err) return console.error(err);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console.log(users);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})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查詢指定欄位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UserModel.find({ name: “marry” }, callback);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 defTabSz="877822">
              <a:defRPr b="0" cap="none" sz="4900">
                <a:solidFill>
                  <a:srgbClr val="FFFFFF"/>
                </a:solidFill>
              </a:defRPr>
            </a:lvl1pPr>
          </a:lstStyle>
          <a:p>
            <a:pPr/>
            <a:r>
              <a:t>Web可視化GUI 開發與操作</a:t>
            </a:r>
          </a:p>
        </p:txBody>
      </p:sp>
      <p:sp>
        <p:nvSpPr>
          <p:cNvPr id="452" name="Shape 452">
            <a:hlinkClick r:id="" invalidUrl="" action="ppaction://hlinkshowjump?jump=nextslide" tgtFrame="" tooltip="" history="1" highlightClick="0" endSnd="0"/>
          </p:cNvPr>
          <p:cNvSpPr/>
          <p:nvPr>
            <p:ph type="body" idx="1"/>
          </p:nvPr>
        </p:nvSpPr>
        <p:spPr>
          <a:xfrm>
            <a:off x="569910" y="1255562"/>
            <a:ext cx="7772405" cy="4713392"/>
          </a:xfrm>
          <a:prstGeom prst="rect">
            <a:avLst/>
          </a:prstGeom>
        </p:spPr>
        <p:txBody>
          <a:bodyPr anchor="t"/>
          <a:lstStyle/>
          <a:p>
            <a:pPr lvl="1" indent="228600" defTabSz="905255">
              <a:lnSpc>
                <a:spcPct val="115000"/>
              </a:lnSpc>
              <a:spcBef>
                <a:spcPts val="1500"/>
              </a:spcBef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功能分析：簡單訂閱接收訊息後儲存到資料庫與資</a:t>
            </a:r>
            <a:br/>
            <a:r>
              <a:t>                     料查詢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訂閱流程</a:t>
            </a:r>
            <a:endParaRPr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2" invalidUrl="" action="ppaction://hlinksldjump" tgtFrame="" tooltip="" history="1" highlightClick="0" endSnd="0"/>
              </a:rPr>
              <a:t>頁面設計</a:t>
            </a:r>
            <a:endParaRPr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3" invalidUrl="" action="ppaction://hlinksldjump" tgtFrame="" tooltip="" history="1" highlightClick="0" endSnd="0"/>
              </a:rPr>
              <a:t>頁面佈局</a:t>
            </a:r>
            <a:endParaRPr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4" invalidUrl="" action="ppaction://hlinksldjump" tgtFrame="" tooltip="" history="1" highlightClick="0" endSnd="0"/>
              </a:rPr>
              <a:t>裝置模組</a:t>
            </a:r>
            <a:endParaRPr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5" invalidUrl="" action="ppaction://hlinksldjump" tgtFrame="" tooltip="" history="1" highlightClick="0" endSnd="0"/>
              </a:rPr>
              <a:t>GIot MQTT client模組</a:t>
            </a:r>
            <a:endParaRPr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6" invalidUrl="" action="ppaction://hlinksldjump" tgtFrame="" tooltip="" history="1" highlightClick="0" endSnd="0"/>
              </a:rPr>
              <a:t>頁面路由規劃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b="0" cap="none" sz="4800">
                <a:solidFill>
                  <a:srgbClr val="FFFFFF"/>
                </a:solidFill>
              </a:defRPr>
            </a:lvl1pPr>
          </a:lstStyle>
          <a:p>
            <a:pPr/>
            <a:r>
              <a:t>訂閱流程</a:t>
            </a:r>
          </a:p>
        </p:txBody>
      </p:sp>
      <p:pic>
        <p:nvPicPr>
          <p:cNvPr id="455" name="螢幕快照 2016-07-14 下午12.45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464" y="1202334"/>
            <a:ext cx="8141297" cy="48198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b="0" cap="none" sz="4800">
                <a:solidFill>
                  <a:srgbClr val="FFFFFF"/>
                </a:solidFill>
              </a:defRPr>
            </a:lvl1pPr>
          </a:lstStyle>
          <a:p>
            <a:pPr/>
            <a:r>
              <a:t>頁面設計</a:t>
            </a:r>
          </a:p>
        </p:txBody>
      </p:sp>
      <p:sp>
        <p:nvSpPr>
          <p:cNvPr id="458" name="Shape 458"/>
          <p:cNvSpPr/>
          <p:nvPr>
            <p:ph type="body" idx="1"/>
          </p:nvPr>
        </p:nvSpPr>
        <p:spPr>
          <a:xfrm>
            <a:off x="685798" y="1072305"/>
            <a:ext cx="7772404" cy="4713390"/>
          </a:xfrm>
          <a:prstGeom prst="rect">
            <a:avLst/>
          </a:prstGeom>
        </p:spPr>
        <p:txBody>
          <a:bodyPr anchor="t"/>
          <a:lstStyle>
            <a:lvl1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頁面設計</a:t>
            </a:r>
          </a:p>
        </p:txBody>
      </p:sp>
      <p:pic>
        <p:nvPicPr>
          <p:cNvPr id="459" name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183" y="3101193"/>
            <a:ext cx="7076482" cy="1341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60" name="image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1512" y="1723075"/>
            <a:ext cx="6864451" cy="1248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image2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881" y="4599275"/>
            <a:ext cx="7076481" cy="12497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type="title"/>
          </p:nvPr>
        </p:nvSpPr>
        <p:spPr>
          <a:xfrm>
            <a:off x="544512" y="228599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b="0" cap="none" sz="4800">
                <a:solidFill>
                  <a:srgbClr val="FFFFFF"/>
                </a:solidFill>
              </a:defRPr>
            </a:lvl1pPr>
          </a:lstStyle>
          <a:p>
            <a:pPr/>
            <a:r>
              <a:t>頁面佈局</a:t>
            </a:r>
          </a:p>
        </p:txBody>
      </p:sp>
      <p:sp>
        <p:nvSpPr>
          <p:cNvPr id="464" name="Shape 464"/>
          <p:cNvSpPr/>
          <p:nvPr>
            <p:ph type="body" idx="1"/>
          </p:nvPr>
        </p:nvSpPr>
        <p:spPr>
          <a:xfrm>
            <a:off x="685798" y="1255562"/>
            <a:ext cx="7772404" cy="4789590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2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70" name="Group 470"/>
          <p:cNvGrpSpPr/>
          <p:nvPr/>
        </p:nvGrpSpPr>
        <p:grpSpPr>
          <a:xfrm>
            <a:off x="445067" y="1128559"/>
            <a:ext cx="7971291" cy="5479175"/>
            <a:chOff x="0" y="0"/>
            <a:chExt cx="7971289" cy="5479174"/>
          </a:xfrm>
        </p:grpSpPr>
        <p:sp>
          <p:nvSpPr>
            <p:cNvPr id="465" name="Shape 465"/>
            <p:cNvSpPr/>
            <p:nvPr/>
          </p:nvSpPr>
          <p:spPr>
            <a:xfrm>
              <a:off x="0" y="0"/>
              <a:ext cx="7971290" cy="547917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6" name="Shape 466"/>
            <p:cNvSpPr/>
            <p:nvPr/>
          </p:nvSpPr>
          <p:spPr>
            <a:xfrm>
              <a:off x="0" y="63264"/>
              <a:ext cx="7971290" cy="53526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這裡我們使用include進行頁面佈局。 include 的簡單使用如下：</a:t>
              </a:r>
              <a:r>
                <a:rPr b="1"/>
                <a:t>index.ejs</a:t>
              </a:r>
              <a:endParaRPr b="1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6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6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b.ejs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6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最终 index.ejs 会显示：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6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469" name="Group 469"/>
            <p:cNvGrpSpPr/>
            <p:nvPr/>
          </p:nvGrpSpPr>
          <p:grpSpPr>
            <a:xfrm>
              <a:off x="1129247" y="2099333"/>
              <a:ext cx="2611783" cy="594059"/>
              <a:chOff x="0" y="0"/>
              <a:chExt cx="2611782" cy="594058"/>
            </a:xfrm>
          </p:grpSpPr>
          <p:sp>
            <p:nvSpPr>
              <p:cNvPr id="467" name="Shape 467"/>
              <p:cNvSpPr/>
              <p:nvPr/>
            </p:nvSpPr>
            <p:spPr>
              <a:xfrm>
                <a:off x="-1" y="-1"/>
                <a:ext cx="2611784" cy="59406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905255">
                  <a:lnSpc>
                    <a:spcPct val="115000"/>
                  </a:lnSpc>
                  <a:spcBef>
                    <a:spcPts val="1500"/>
                  </a:spcBef>
                  <a:defRPr sz="1400">
                    <a:solidFill>
                      <a:srgbClr val="585858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68" name="Shape 468"/>
              <p:cNvSpPr/>
              <p:nvPr/>
            </p:nvSpPr>
            <p:spPr>
              <a:xfrm>
                <a:off x="-1" y="152619"/>
                <a:ext cx="2611784" cy="2888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defTabSz="905255">
                  <a:lnSpc>
                    <a:spcPct val="115000"/>
                  </a:lnSpc>
                  <a:spcBef>
                    <a:spcPts val="1500"/>
                  </a:spcBef>
                  <a:defRPr sz="1400">
                    <a:solidFill>
                      <a:srgbClr val="585858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this is a.ejs</a:t>
                </a:r>
              </a:p>
            </p:txBody>
          </p:sp>
        </p:grpSp>
      </p:grpSp>
      <p:grpSp>
        <p:nvGrpSpPr>
          <p:cNvPr id="473" name="Group 473"/>
          <p:cNvGrpSpPr/>
          <p:nvPr/>
        </p:nvGrpSpPr>
        <p:grpSpPr>
          <a:xfrm>
            <a:off x="1530620" y="1858472"/>
            <a:ext cx="2636172" cy="1099770"/>
            <a:chOff x="0" y="0"/>
            <a:chExt cx="2636171" cy="1099768"/>
          </a:xfrm>
        </p:grpSpPr>
        <p:sp>
          <p:nvSpPr>
            <p:cNvPr id="471" name="Shape 471"/>
            <p:cNvSpPr/>
            <p:nvPr/>
          </p:nvSpPr>
          <p:spPr>
            <a:xfrm>
              <a:off x="-1" y="-1"/>
              <a:ext cx="2636173" cy="109977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2" name="Shape 472"/>
            <p:cNvSpPr/>
            <p:nvPr/>
          </p:nvSpPr>
          <p:spPr>
            <a:xfrm>
              <a:off x="-1" y="2851"/>
              <a:ext cx="2636173" cy="1094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&lt;%- include </a:t>
              </a:r>
              <a:r>
                <a:rPr b="1"/>
                <a:t>a</a:t>
              </a:r>
              <a:r>
                <a:t> %&gt;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hello,world!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&lt;%- include </a:t>
              </a:r>
              <a:r>
                <a:rPr b="1"/>
                <a:t>b</a:t>
              </a:r>
              <a:r>
                <a:t> %&gt;</a:t>
              </a:r>
            </a:p>
          </p:txBody>
        </p:sp>
      </p:grpSp>
      <p:grpSp>
        <p:nvGrpSpPr>
          <p:cNvPr id="476" name="Group 476"/>
          <p:cNvGrpSpPr/>
          <p:nvPr/>
        </p:nvGrpSpPr>
        <p:grpSpPr>
          <a:xfrm>
            <a:off x="1521700" y="4127458"/>
            <a:ext cx="2654012" cy="603664"/>
            <a:chOff x="0" y="0"/>
            <a:chExt cx="2654010" cy="603663"/>
          </a:xfrm>
        </p:grpSpPr>
        <p:sp>
          <p:nvSpPr>
            <p:cNvPr id="474" name="Shape 474"/>
            <p:cNvSpPr/>
            <p:nvPr/>
          </p:nvSpPr>
          <p:spPr>
            <a:xfrm>
              <a:off x="-1" y="-1"/>
              <a:ext cx="2654012" cy="60366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5" name="Shape 475"/>
            <p:cNvSpPr/>
            <p:nvPr/>
          </p:nvSpPr>
          <p:spPr>
            <a:xfrm>
              <a:off x="-1" y="157421"/>
              <a:ext cx="2654012" cy="288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this is b.ejs</a:t>
              </a:r>
            </a:p>
          </p:txBody>
        </p:sp>
      </p:grpSp>
      <p:grpSp>
        <p:nvGrpSpPr>
          <p:cNvPr id="479" name="Group 479"/>
          <p:cNvGrpSpPr/>
          <p:nvPr/>
        </p:nvGrpSpPr>
        <p:grpSpPr>
          <a:xfrm>
            <a:off x="1530620" y="5171056"/>
            <a:ext cx="2636172" cy="1099769"/>
            <a:chOff x="0" y="0"/>
            <a:chExt cx="2636171" cy="1099768"/>
          </a:xfrm>
        </p:grpSpPr>
        <p:sp>
          <p:nvSpPr>
            <p:cNvPr id="477" name="Shape 477"/>
            <p:cNvSpPr/>
            <p:nvPr/>
          </p:nvSpPr>
          <p:spPr>
            <a:xfrm>
              <a:off x="-1" y="-1"/>
              <a:ext cx="2636173" cy="109977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8" name="Shape 478"/>
            <p:cNvSpPr/>
            <p:nvPr/>
          </p:nvSpPr>
          <p:spPr>
            <a:xfrm>
              <a:off x="-1" y="2851"/>
              <a:ext cx="2636173" cy="1094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this is a.ejs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hello,world!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this is b.ejs</a:t>
              </a:r>
            </a:p>
          </p:txBody>
        </p:sp>
      </p:grpSp>
      <p:pic>
        <p:nvPicPr>
          <p:cNvPr id="480" name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4566" y="1951734"/>
            <a:ext cx="2082801" cy="2207414"/>
          </a:xfrm>
          <a:prstGeom prst="rect">
            <a:avLst/>
          </a:prstGeom>
          <a:ln w="12700">
            <a:miter lim="400000"/>
          </a:ln>
        </p:spPr>
      </p:pic>
      <p:sp>
        <p:nvSpPr>
          <p:cNvPr id="481" name="Shape 481"/>
          <p:cNvSpPr/>
          <p:nvPr/>
        </p:nvSpPr>
        <p:spPr>
          <a:xfrm>
            <a:off x="6350000" y="2458541"/>
            <a:ext cx="1270000" cy="454191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頁面路由規劃</a:t>
            </a:r>
          </a:p>
        </p:txBody>
      </p:sp>
      <p:sp>
        <p:nvSpPr>
          <p:cNvPr id="484" name="Shape 484"/>
          <p:cNvSpPr/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我們已經把設計的構想圖貼出來了，接下來的任務就是完成路由規劃了。路由規劃，或者說控制器規劃是整個網站的骨架部分，因為它處於整個架構的樞紐位置，相當於各個接口之間的粘合劑，所以應該優先考慮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根據構思的設計圖，我們作以下路由規劃：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 ：首页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/update ：更新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/find ：查詢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裝置模組</a:t>
            </a:r>
          </a:p>
        </p:txBody>
      </p:sp>
      <p:sp>
        <p:nvSpPr>
          <p:cNvPr id="487" name="Shape 487"/>
          <p:cNvSpPr/>
          <p:nvPr>
            <p:ph type="body" idx="1"/>
          </p:nvPr>
        </p:nvSpPr>
        <p:spPr>
          <a:xfrm>
            <a:off x="685798" y="1213227"/>
            <a:ext cx="7772404" cy="4713392"/>
          </a:xfrm>
          <a:prstGeom prst="rect">
            <a:avLst/>
          </a:prstGeom>
        </p:spPr>
        <p:txBody>
          <a:bodyPr anchor="t"/>
          <a:lstStyle/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mongoose = require('mongoose');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Schema = mongoose.Schema;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mongoose.connect('mongodb://localhost/demo');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create a schema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deviceSchema = new Schema({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macAddr: { type: String},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data: { type: String},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recv_at: { type: Date},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created_at: { type: Date}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the schema is useless so far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we need to create a model using it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Device = mongoose.model('Device', deviceSchema);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//export module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module.exports = Device;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GIot MQTT client模組</a:t>
            </a:r>
          </a:p>
        </p:txBody>
      </p:sp>
      <p:grpSp>
        <p:nvGrpSpPr>
          <p:cNvPr id="492" name="Group 492"/>
          <p:cNvGrpSpPr/>
          <p:nvPr/>
        </p:nvGrpSpPr>
        <p:grpSpPr>
          <a:xfrm>
            <a:off x="551365" y="986026"/>
            <a:ext cx="8041270" cy="5846840"/>
            <a:chOff x="0" y="0"/>
            <a:chExt cx="8041268" cy="5846838"/>
          </a:xfrm>
        </p:grpSpPr>
        <p:sp>
          <p:nvSpPr>
            <p:cNvPr id="490" name="Shape 490"/>
            <p:cNvSpPr/>
            <p:nvPr/>
          </p:nvSpPr>
          <p:spPr>
            <a:xfrm>
              <a:off x="-1" y="-1"/>
              <a:ext cx="8041270" cy="58468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491" name="Shape 491"/>
            <p:cNvSpPr/>
            <p:nvPr/>
          </p:nvSpPr>
          <p:spPr>
            <a:xfrm>
              <a:off x="-1" y="71001"/>
              <a:ext cx="8041270" cy="5704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mqtt = require('mqtt');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settings = require('../settings');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hostname = '52.193.146.103';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portNumber = 80;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client_Id = '200000017-generic-service';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name = '200000017';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pw = '44554652';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mytopic = 'client/200000017/200000017-GIOT-MAKER';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options = {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port:settings.gIotPort,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host: settings.host,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clientId:settings.client_Id,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username:settings.name,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password:settings.pw,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keepalive: 60,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reconnectPeriod: 1000,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protocolId: 'MQIsdp',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protocolVersion: 3,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clean: true,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encoding: 'utf8'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};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GIotClient = mqtt.connect(options);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module.exports = GIotClient;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 sz="4800">
                <a:solidFill>
                  <a:srgbClr val="FFFFFF"/>
                </a:solidFill>
              </a:defRPr>
            </a:lvl1pPr>
          </a:lstStyle>
          <a:p>
            <a:pPr/>
            <a:r>
              <a:t>頁面路由 - index.js</a:t>
            </a:r>
          </a:p>
        </p:txBody>
      </p:sp>
      <p:sp>
        <p:nvSpPr>
          <p:cNvPr id="495" name="Shape 495"/>
          <p:cNvSpPr/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module.exports = function(app)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app.get('/', function (req,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res.render('index', { title: '首頁'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app.get('/update', function (req,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console.log('render to update.ejs');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res.render('post', { title: '更新'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app.post('/post', function (req,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app.get('/find', function (req,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console.log('render to post.ejs');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res.render('find', { title: '查詢'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app.post('/find', function (req,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 sz="4800">
                <a:solidFill>
                  <a:srgbClr val="FFFFFF"/>
                </a:solidFill>
              </a:defRPr>
            </a:lvl1pPr>
          </a:lstStyle>
          <a:p>
            <a:pPr/>
            <a:r>
              <a:t>練習</a:t>
            </a:r>
          </a:p>
        </p:txBody>
      </p:sp>
      <p:sp>
        <p:nvSpPr>
          <p:cNvPr id="498" name="Shape 498"/>
          <p:cNvSpPr/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目標：  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訂閱gIot MQTT topic接收訊息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自訂收到儲存資料模組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將收到得資料透過儲存資料模組存資料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顯示接收訊息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2" invalidUrl="" action="" tgtFrame="" tooltip="" history="1" highlightClick="0" endSnd="0"/>
              </a:rPr>
              <a:t>https://github.com/hyper570908/demo</a:t>
            </a:r>
            <a:r>
              <a:rPr>
                <a:solidFill>
                  <a:schemeClr val="accent2"/>
                </a:solidFill>
              </a:rPr>
              <a:t>2</a:t>
            </a:r>
            <a:endParaRPr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在目錄下執行 npm install</a:t>
            </a:r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專案下載</a:t>
            </a:r>
          </a:p>
        </p:txBody>
      </p:sp>
      <p:pic>
        <p:nvPicPr>
          <p:cNvPr id="256" name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5345" y="1816859"/>
            <a:ext cx="7554971" cy="34519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type="title"/>
          </p:nvPr>
        </p:nvSpPr>
        <p:spPr>
          <a:xfrm>
            <a:off x="531812" y="11049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>
              <a:defRPr b="0" cap="none" sz="5200"/>
            </a:lvl1pPr>
          </a:lstStyle>
          <a:p>
            <a:pPr/>
            <a:r>
              <a:t>參考連結</a:t>
            </a:r>
          </a:p>
        </p:txBody>
      </p:sp>
      <p:sp>
        <p:nvSpPr>
          <p:cNvPr id="501" name="Shape 501"/>
          <p:cNvSpPr/>
          <p:nvPr/>
        </p:nvSpPr>
        <p:spPr>
          <a:xfrm>
            <a:off x="311699" y="2106659"/>
            <a:ext cx="8520602" cy="3078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Mosquitto官網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http://mosquitto.org/download/</a:t>
            </a: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Node.js實現的MQTT客戶端模塊mqtt.js</a:t>
            </a:r>
          </a:p>
          <a:p>
            <a:pPr>
              <a:def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3" invalidUrl="" action="" tgtFrame="" tooltip="" history="1" highlightClick="0" endSnd="0"/>
              </a:rPr>
              <a:t>http://itbilu.com/nodejs/npm/41wDnJoDg.html</a:t>
            </a:r>
            <a:endParaRPr>
              <a:uFill>
                <a:solidFill>
                  <a:srgbClr val="0097A7"/>
                </a:solidFill>
              </a:uFill>
            </a:endParaRP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使用express與MongoDB的搭建多人博客</a:t>
            </a:r>
          </a:p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4" invalidUrl="" action="" tgtFrame="" tooltip="" history="1" highlightClick="0" endSnd="0"/>
              </a:rPr>
              <a:t>http://wiki.jikexueyuan.com/project/express-mongodb-setup-blog/simple-blog.html</a:t>
            </a:r>
            <a:endParaRPr>
              <a:solidFill>
                <a:srgbClr val="0097A7"/>
              </a:solidFill>
              <a:uFill>
                <a:solidFill>
                  <a:srgbClr val="0097A7"/>
                </a:solidFill>
              </a:uFill>
            </a:endParaRPr>
          </a:p>
          <a:p>
            <a:pPr>
              <a:spcBef>
                <a:spcPts val="400"/>
              </a:spcBef>
              <a:defRPr b="1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Mongoose學習參考文檔</a:t>
            </a:r>
          </a:p>
          <a:p>
            <a:pPr>
              <a:spcBef>
                <a:spcPts val="400"/>
              </a:spcBef>
              <a:defRPr b="1" sz="27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hlinkClick r:id="rId5" invalidUrl="" action="" tgtFrame="" tooltip="" history="1" highlightClick="0" endSnd="0"/>
              </a:rPr>
              <a:t>https://cnodejs.org/topic/504b4924e2b84515770103dd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xfrm>
            <a:off x="531812" y="762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b="0" cap="none" sz="5200">
                <a:solidFill>
                  <a:srgbClr val="FFFFFF"/>
                </a:solidFill>
              </a:defRPr>
            </a:lvl1pPr>
          </a:lstStyle>
          <a:p>
            <a:pPr/>
            <a:r>
              <a:t>模組</a:t>
            </a:r>
          </a:p>
        </p:txBody>
      </p:sp>
      <p:sp>
        <p:nvSpPr>
          <p:cNvPr id="259" name="Shape 259"/>
          <p:cNvSpPr/>
          <p:nvPr>
            <p:ph type="body" idx="1"/>
          </p:nvPr>
        </p:nvSpPr>
        <p:spPr>
          <a:xfrm>
            <a:off x="531812" y="2106659"/>
            <a:ext cx="7772401" cy="3963696"/>
          </a:xfrm>
          <a:prstGeom prst="rect">
            <a:avLst/>
          </a:prstGeom>
        </p:spPr>
        <p:txBody>
          <a:bodyPr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60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93" y="950282"/>
            <a:ext cx="7371816" cy="60224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xfrm>
            <a:off x="531812" y="889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簡單模組定義和使用</a:t>
            </a:r>
          </a:p>
        </p:txBody>
      </p:sp>
      <p:sp>
        <p:nvSpPr>
          <p:cNvPr id="263" name="Shape 263"/>
          <p:cNvSpPr/>
          <p:nvPr>
            <p:ph type="body" idx="1"/>
          </p:nvPr>
        </p:nvSpPr>
        <p:spPr>
          <a:xfrm>
            <a:off x="685798" y="1331959"/>
            <a:ext cx="7772404" cy="4573295"/>
          </a:xfrm>
          <a:prstGeom prst="rect">
            <a:avLst/>
          </a:prstGeom>
        </p:spPr>
        <p:txBody>
          <a:bodyPr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node.js 遵照CommonJS 的慣例, 用 require 以及 exports 來作檔案和模組之間的溝通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PI = Math.PI;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exports.area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return PI * r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exports.circumference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return 2 * PI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};</a:t>
            </a:r>
            <a:endParaRPr sz="1300"/>
          </a:p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將這個文件存為circle.js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並新建一個test.js文件，並寫入以下代碼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115000"/>
              </a:lnSpc>
              <a:spcBef>
                <a:spcPts val="1600"/>
              </a:spcBef>
              <a:defRPr b="0"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circle = require('./circle.js');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console.log( 'The area of a circle of radius 4 is ' + circle.area(4));</a:t>
            </a:r>
          </a:p>
        </p:txBody>
      </p:sp>
      <p:sp>
        <p:nvSpPr>
          <p:cNvPr id="266" name="Shape 266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簡單模組定義和使用</a:t>
            </a:r>
          </a:p>
        </p:txBody>
      </p:sp>
      <p:pic>
        <p:nvPicPr>
          <p:cNvPr id="267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595" y="4085695"/>
            <a:ext cx="8012809" cy="1310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xfrm>
            <a:off x="685798" y="15240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 sz="5200">
                <a:solidFill>
                  <a:srgbClr val="FFFFFF"/>
                </a:solidFill>
              </a:defRPr>
            </a:lvl1pPr>
          </a:lstStyle>
          <a:p>
            <a:pPr/>
            <a:r>
              <a:t>MQTT是什麼？</a:t>
            </a:r>
          </a:p>
        </p:txBody>
      </p:sp>
      <p:sp>
        <p:nvSpPr>
          <p:cNvPr id="270" name="Shape 270"/>
          <p:cNvSpPr/>
          <p:nvPr>
            <p:ph type="body" idx="1"/>
          </p:nvPr>
        </p:nvSpPr>
        <p:spPr>
          <a:xfrm>
            <a:off x="685798" y="1331762"/>
            <a:ext cx="7772404" cy="4637190"/>
          </a:xfrm>
          <a:prstGeom prst="rect">
            <a:avLst/>
          </a:prstGeom>
        </p:spPr>
        <p:txBody>
          <a:bodyPr/>
          <a:lstStyle/>
          <a:p>
            <a:pPr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MQTT的全名為 Message Queuing Telemetry Transport，為IBM和Eurotech共同製定出來的protocol，在MQTT的官網可以看到一開始它對MQTT的介紹：</a:t>
            </a:r>
          </a:p>
          <a:p>
            <a:pPr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MQTT is a machine-to-machine (M2M)/"Internet of Things" connectivity protocol. It was designed as an extremely lightweight publish/subscribe messaging transport.</a:t>
            </a:r>
          </a:p>
          <a:p>
            <a:pPr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MQTT是一個 machine-to-machine (M2M) 的發佈(Publish)/訂閱(Subscribe)訊息的傳輸協定，簡單來說當發佈者將訊息送至Topic平台，而Topic會將這個訊息送到所註冊的訂閱者。</a:t>
            </a:r>
          </a:p>
          <a:p>
            <a:pPr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一般來說發佈者可以是一個Sensors也可以是一個推播訊息的入口。訂閱者可以是個伺服器上的應用服務也可以是個手機。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