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yper570908/demo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Application System + web servic</a:t>
            </a:r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Author:Jason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600" b="0" cap="none">
                <a:solidFill>
                  <a:srgbClr val="FFFFFF"/>
                </a:solidFill>
              </a:defRPr>
            </a:lvl1pPr>
          </a:lstStyle>
          <a:p>
            <a:r>
              <a:t>Publish/Subscribe關係如下圖</a:t>
            </a:r>
          </a:p>
        </p:txBody>
      </p:sp>
      <p:pic>
        <p:nvPicPr>
          <p:cNvPr id="27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1" y="1030602"/>
            <a:ext cx="7515157" cy="345049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079202" y="2057917"/>
            <a:ext cx="1361117" cy="44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Broker</a:t>
            </a:r>
          </a:p>
        </p:txBody>
      </p:sp>
      <p:sp>
        <p:nvSpPr>
          <p:cNvPr id="275" name="Shape 275"/>
          <p:cNvSpPr/>
          <p:nvPr/>
        </p:nvSpPr>
        <p:spPr>
          <a:xfrm>
            <a:off x="753055" y="4484787"/>
            <a:ext cx="8013411" cy="124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685798" y="381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Mosca(Broker模組）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685798" y="1289818"/>
            <a:ext cx="7772404" cy="4606779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</a:t>
            </a:r>
            <a:r>
              <a:rPr b="0"/>
              <a:t>是MQTT在Node.js中的一個Broker的開源實現，通俗講也就是MQTT中的Server實現。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-p 1884 | bunyan</a:t>
            </a:r>
          </a:p>
        </p:txBody>
      </p:sp>
      <p:grpSp>
        <p:nvGrpSpPr>
          <p:cNvPr id="281" name="Group 281"/>
          <p:cNvGrpSpPr/>
          <p:nvPr/>
        </p:nvGrpSpPr>
        <p:grpSpPr>
          <a:xfrm>
            <a:off x="3543300" y="4581276"/>
            <a:ext cx="1498600" cy="689225"/>
            <a:chOff x="0" y="0"/>
            <a:chExt cx="1498600" cy="689224"/>
          </a:xfrm>
        </p:grpSpPr>
        <p:sp>
          <p:nvSpPr>
            <p:cNvPr id="279" name="Shape 279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6065"/>
              <a:ext cx="1498600" cy="657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預設         port :  1883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MQTT.js(Client模組）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685798" y="1434081"/>
            <a:ext cx="7772404" cy="436905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sz="22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grpSp>
        <p:nvGrpSpPr>
          <p:cNvPr id="287" name="Group 287"/>
          <p:cNvGrpSpPr/>
          <p:nvPr/>
        </p:nvGrpSpPr>
        <p:grpSpPr>
          <a:xfrm>
            <a:off x="4000500" y="4416176"/>
            <a:ext cx="1498600" cy="689225"/>
            <a:chOff x="0" y="0"/>
            <a:chExt cx="1498600" cy="689224"/>
          </a:xfrm>
        </p:grpSpPr>
        <p:sp>
          <p:nvSpPr>
            <p:cNvPr id="285" name="Shape 285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181672"/>
              <a:ext cx="1498600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建議加上參數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透過mqtt.js模組註冊訂閱（一）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85798" y="1325462"/>
            <a:ext cx="7772404" cy="4586292"/>
          </a:xfrm>
          <a:prstGeom prst="rect">
            <a:avLst/>
          </a:prstGeom>
        </p:spPr>
        <p:txBody>
          <a:bodyPr anchor="t"/>
          <a:lstStyle/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protocolId: 'MQIsdp',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protocolVersion: 3;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  <p:grpSp>
        <p:nvGrpSpPr>
          <p:cNvPr id="293" name="Group 293"/>
          <p:cNvGrpSpPr/>
          <p:nvPr/>
        </p:nvGrpSpPr>
        <p:grpSpPr>
          <a:xfrm>
            <a:off x="3987800" y="3768476"/>
            <a:ext cx="1498600" cy="689225"/>
            <a:chOff x="0" y="0"/>
            <a:chExt cx="1498600" cy="689224"/>
          </a:xfrm>
        </p:grpSpPr>
        <p:sp>
          <p:nvSpPr>
            <p:cNvPr id="291" name="Shape 291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181672"/>
              <a:ext cx="1498600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設定連線參數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4800599" y="5209828"/>
            <a:ext cx="2220518" cy="689225"/>
            <a:chOff x="0" y="0"/>
            <a:chExt cx="2220516" cy="689224"/>
          </a:xfrm>
        </p:grpSpPr>
        <p:sp>
          <p:nvSpPr>
            <p:cNvPr id="294" name="Shape 294"/>
            <p:cNvSpPr/>
            <p:nvPr/>
          </p:nvSpPr>
          <p:spPr>
            <a:xfrm>
              <a:off x="-1" y="-1"/>
              <a:ext cx="2220518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-1" y="181672"/>
              <a:ext cx="2220518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以連線參數進行連線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685798" y="1447152"/>
            <a:ext cx="7772404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'connect'</a:t>
            </a:r>
            <a:r>
              <a:t>, function() 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subscribe</a:t>
            </a:r>
            <a:r>
              <a:t>(mytopic);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'message'</a:t>
            </a:r>
            <a:r>
              <a:t>, function(topic, message)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9" name="Shape 299"/>
          <p:cNvSpPr/>
          <p:nvPr/>
        </p:nvSpPr>
        <p:spPr>
          <a:xfrm>
            <a:off x="685798" y="215699"/>
            <a:ext cx="7772404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透過mqtt.js模組註冊訂閱（一）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4368800" y="2384529"/>
            <a:ext cx="861318" cy="442672"/>
            <a:chOff x="0" y="0"/>
            <a:chExt cx="861317" cy="44267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861318" cy="442671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0" y="9120"/>
              <a:ext cx="861318" cy="424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訂閱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6400800" y="3658239"/>
            <a:ext cx="1654225" cy="620919"/>
            <a:chOff x="0" y="0"/>
            <a:chExt cx="1654224" cy="620918"/>
          </a:xfrm>
        </p:grpSpPr>
        <p:sp>
          <p:nvSpPr>
            <p:cNvPr id="303" name="Shape 303"/>
            <p:cNvSpPr/>
            <p:nvPr/>
          </p:nvSpPr>
          <p:spPr>
            <a:xfrm>
              <a:off x="0" y="-1"/>
              <a:ext cx="1654225" cy="620920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125040"/>
              <a:ext cx="165422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接收message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透過mqtt.js模組註冊發布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xfrm>
            <a:off x="685798" y="1343171"/>
            <a:ext cx="7772404" cy="4677871"/>
          </a:xfrm>
          <a:prstGeom prst="rect">
            <a:avLst/>
          </a:prstGeom>
        </p:spPr>
        <p:txBody>
          <a:bodyPr anchor="t"/>
          <a:lstStyle/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sz="17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protocolId: 'MQIsdp',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sz="17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protocolVersion: 3;</a:t>
            </a:r>
            <a:endParaRPr sz="1500"/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publish</a:t>
            </a:r>
            <a:r>
              <a:t>('mqtt', 'Hell Mqtt!');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sz="1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3668712" y="3084388"/>
            <a:ext cx="1498602" cy="689225"/>
            <a:chOff x="0" y="0"/>
            <a:chExt cx="1498601" cy="689224"/>
          </a:xfrm>
        </p:grpSpPr>
        <p:sp>
          <p:nvSpPr>
            <p:cNvPr id="309" name="Shape 309"/>
            <p:cNvSpPr/>
            <p:nvPr/>
          </p:nvSpPr>
          <p:spPr>
            <a:xfrm>
              <a:off x="-1" y="-1"/>
              <a:ext cx="1498603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181672"/>
              <a:ext cx="1498603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設定連線參數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4044953" y="4193828"/>
            <a:ext cx="2220518" cy="689225"/>
            <a:chOff x="0" y="0"/>
            <a:chExt cx="2220516" cy="689224"/>
          </a:xfrm>
        </p:grpSpPr>
        <p:sp>
          <p:nvSpPr>
            <p:cNvPr id="312" name="Shape 312"/>
            <p:cNvSpPr/>
            <p:nvPr/>
          </p:nvSpPr>
          <p:spPr>
            <a:xfrm>
              <a:off x="0" y="-1"/>
              <a:ext cx="2220517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181672"/>
              <a:ext cx="2220517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以連線參數進行連線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2857500" y="5285432"/>
            <a:ext cx="1714202" cy="573288"/>
            <a:chOff x="0" y="0"/>
            <a:chExt cx="1714201" cy="573287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714202" cy="573289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101225"/>
              <a:ext cx="171420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發佈message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583602" y="2540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操作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583602" y="1513779"/>
            <a:ext cx="7772404" cy="4556575"/>
          </a:xfrm>
          <a:prstGeom prst="rect">
            <a:avLst/>
          </a:prstGeom>
        </p:spPr>
        <p:txBody>
          <a:bodyPr anchor="t"/>
          <a:lstStyle>
            <a:lvl1pPr defTabSz="658368">
              <a:lnSpc>
                <a:spcPct val="115000"/>
              </a:lnSpc>
              <a:spcBef>
                <a:spcPts val="11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</p:txBody>
      </p:sp>
      <p:pic>
        <p:nvPicPr>
          <p:cNvPr id="32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2" y="3894411"/>
            <a:ext cx="7772404" cy="118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685798" y="200129"/>
            <a:ext cx="7772404" cy="899917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訂閱及發佈demo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685798" y="1239990"/>
            <a:ext cx="7772404" cy="486846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900" b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</p:txBody>
      </p:sp>
      <p:pic>
        <p:nvPicPr>
          <p:cNvPr id="32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004" y="4575709"/>
            <a:ext cx="7772405" cy="792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04" y="2026541"/>
            <a:ext cx="7696005" cy="986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GIot MQTT dummy test</a:t>
            </a:r>
          </a:p>
        </p:txBody>
      </p:sp>
      <p:pic>
        <p:nvPicPr>
          <p:cNvPr id="329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4"/>
            <a:ext cx="8998998" cy="3963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應用系統與DB的建立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開發框架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  <a:endParaRP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  <a:endParaRP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t>Item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</a:t>
            </a:r>
            <a:r>
              <a:rPr b="0"/>
              <a:t> 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新建一個專案 : demo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" action="ppaction://hlinkshowjump?jump=nextslide"/>
              </a:rPr>
              <a:t>app.js</a:t>
            </a:r>
            <a:r>
              <a:rPr u="none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>
                <a:solidFill>
                  <a:srgbClr val="585858"/>
                </a:solidFill>
                <a:uFillTx/>
              </a:rPr>
            </a:br>
            <a:r>
              <a:rPr>
                <a:hlinkClick r:id="rId3" action="ppaction://hlinksldjump"/>
              </a:rPr>
              <a:t>package.json</a:t>
            </a:r>
            <a:r>
              <a:rPr u="none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>
                <a:solidFill>
                  <a:srgbClr val="585858"/>
                </a:solidFill>
                <a:uFillTx/>
              </a:rPr>
            </a:br>
            <a:r>
              <a:rPr u="none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public：存放image、css、js 等文件</a:t>
            </a:r>
            <a:br/>
            <a:r>
              <a:t>routes：存放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views：存放視圖文件或者說模版文件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bin：存放可執行文件</a:t>
            </a:r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MongoDB簡介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531812" y="1204959"/>
            <a:ext cx="7772401" cy="486539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var app = express()：生成實例express實例app。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app.set('views', path.join(dirname, 'views’))：設置 views 文件夾為存放視圖文件的目錄, 即存放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文件的地方,dirname 为全局變數,存儲當前正在執行的腳本所在的目錄。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app.set('view engine', 'ejs’)：設置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t>為 ejs。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app.use(favicon(dirname + ‘/public/favicon.ico’))：設置/public/favicon.ico為favicon圖標。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app.use(logger('dev’))：加載日誌中間件。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app.use(bodyParser.json())：加載解析JSON的中間件。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app.use(bodyParser.urlencoded({ extended: false }))：加載解析urlencoded请求体的中间件。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app.use(cookieParser())：加載解析cookie的中间件。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app.use(express.static(path.join(dirname, ‘public')))：設置public為存放靜態文件的目錄。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t>app.use('/', routes);和app.use('/users', users)：路由控制器。 </a:t>
            </a:r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531812" y="1204959"/>
            <a:ext cx="7772401" cy="48653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範本引擎 </a:t>
            </a:r>
            <a:r>
              <a:rPr b="0">
                <a:solidFill>
                  <a:srgbClr val="000000"/>
                </a:solidFill>
              </a:rPr>
              <a:t>是一個將頁面</a:t>
            </a:r>
            <a:r>
              <a:t>範本</a:t>
            </a:r>
            <a:r>
              <a:rPr b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t>範本引擎</a:t>
            </a:r>
            <a:r>
              <a:rPr b="0">
                <a:solidFill>
                  <a:srgbClr val="000000"/>
                </a:solidFill>
              </a:rPr>
              <a:t>就相當於MVC中的視圖。</a:t>
            </a:r>
            <a:endParaRPr b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t>在 MVC 架構中，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包含在服務器端。控制器得到用戶請求後，從模型獲取數據，調用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。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以數據和頁面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531812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EJS 是一個 client 端的 JavaScript 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EJB 使用 &lt;% %&gt; 或 [% %] 作為內崁 JavaScript 的關鍵符號，也就是說放在這中間的部分就會被視為 JavaScript 來執行，另外如果放在 &lt;%= %&gt; 裡面的 JavaScript 變數，則會以 toString() 的方式將其轉換為字串，並加入至網頁中。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120" y="2476738"/>
            <a:ext cx="5734841" cy="1904522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40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467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422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在 app.js 中通過 require 加載了 index.js 然後通過 app.use('/', routes); 調用了 index.js 導出的函數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162109" y="1037984"/>
            <a:ext cx="3430591" cy="806055"/>
            <a:chOff x="0" y="0"/>
            <a:chExt cx="3430589" cy="806053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96958"/>
              <a:ext cx="3430591" cy="61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node.js官方網站</a:t>
            </a:r>
            <a:r>
              <a:rPr sz="1300"/>
              <a:t>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https://nodejs.org/en/</a:t>
            </a:r>
          </a:p>
        </p:txBody>
      </p:sp>
      <p:sp>
        <p:nvSpPr>
          <p:cNvPr id="246" name="Shape 246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880"/>
            <a:ext cx="9144000" cy="45482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11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express 封裝了多種 http 請求方式，我們主要只使用 get 和 post 兩種，即 app.get()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</a:t>
            </a:r>
            <a:r>
              <a:rPr dirty="0" err="1"/>
              <a:t>requrie</a:t>
            </a:r>
            <a:r>
              <a:rPr dirty="0"/>
              <a:t> </a:t>
            </a:r>
            <a:r>
              <a:rPr dirty="0" err="1"/>
              <a:t>進來，然後讓它跟</a:t>
            </a:r>
            <a:r>
              <a:rPr dirty="0"/>
              <a:t> MongoDB </a:t>
            </a:r>
            <a:r>
              <a:rPr dirty="0" err="1"/>
              <a:t>嘗試建立連線，連線的</a:t>
            </a:r>
            <a:r>
              <a:rPr dirty="0"/>
              <a:t> URL </a:t>
            </a:r>
            <a:r>
              <a:rPr dirty="0" err="1"/>
              <a:t>協議一定要用</a:t>
            </a:r>
            <a:r>
              <a:rPr dirty="0"/>
              <a:t> mongodb:// </a:t>
            </a:r>
            <a:r>
              <a:rPr dirty="0" err="1"/>
              <a:t>這個</a:t>
            </a:r>
            <a:r>
              <a:rPr dirty="0"/>
              <a:t>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mongoose.connect</a:t>
            </a:r>
            <a:r>
              <a:rPr dirty="0"/>
              <a:t>(‘</a:t>
            </a:r>
            <a:r>
              <a:rPr dirty="0" err="1"/>
              <a:t>mongodb</a:t>
            </a:r>
            <a:r>
              <a:rPr dirty="0"/>
              <a:t>://localhost/</a:t>
            </a:r>
            <a:r>
              <a:rPr dirty="0" err="1"/>
              <a:t>db</a:t>
            </a:r>
            <a:r>
              <a:rPr dirty="0"/>
              <a:t>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</a:t>
            </a:r>
            <a:r>
              <a:rPr dirty="0" err="1"/>
              <a:t>的兩個概念：Schema</a:t>
            </a:r>
            <a:r>
              <a:rPr dirty="0"/>
              <a:t>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</a:t>
            </a:r>
            <a:r>
              <a:rPr dirty="0" err="1"/>
              <a:t>是以</a:t>
            </a:r>
            <a:r>
              <a:rPr dirty="0"/>
              <a:t> documents </a:t>
            </a:r>
            <a:r>
              <a:rPr dirty="0" err="1"/>
              <a:t>為基礎，在</a:t>
            </a:r>
            <a:r>
              <a:rPr dirty="0"/>
              <a:t> SQL </a:t>
            </a:r>
            <a:r>
              <a:rPr dirty="0" err="1"/>
              <a:t>資料庫稱為</a:t>
            </a:r>
            <a:r>
              <a:rPr dirty="0"/>
              <a:t> table </a:t>
            </a:r>
            <a:r>
              <a:rPr dirty="0" err="1"/>
              <a:t>的東西，在</a:t>
            </a:r>
            <a:r>
              <a:rPr dirty="0"/>
              <a:t> NoSQL </a:t>
            </a:r>
            <a:r>
              <a:rPr dirty="0" err="1"/>
              <a:t>裡稱為</a:t>
            </a:r>
            <a:r>
              <a:rPr dirty="0"/>
              <a:t> </a:t>
            </a:r>
            <a:r>
              <a:rPr dirty="0" err="1"/>
              <a:t>collection。當然，這又是一種名詞定義上的把戲，實質上大同小異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</a:t>
            </a:r>
            <a:r>
              <a:rPr dirty="0" err="1"/>
              <a:t>概念就是用</a:t>
            </a:r>
            <a:r>
              <a:rPr dirty="0"/>
              <a:t> schema-based </a:t>
            </a:r>
            <a:r>
              <a:rPr dirty="0" err="1"/>
              <a:t>的方式，定義一個</a:t>
            </a:r>
            <a:r>
              <a:rPr dirty="0"/>
              <a:t> collection </a:t>
            </a:r>
            <a:r>
              <a:rPr dirty="0" err="1"/>
              <a:t>的組成結構，用程式碼描述會這樣子寫</a:t>
            </a:r>
            <a:r>
              <a:rPr dirty="0"/>
              <a:t>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userSchema</a:t>
            </a:r>
            <a:r>
              <a:rPr dirty="0"/>
              <a:t> = new </a:t>
            </a:r>
            <a:r>
              <a:rPr dirty="0" err="1"/>
              <a:t>mongoose.Schema</a:t>
            </a:r>
            <a:r>
              <a:rPr dirty="0"/>
              <a:t>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5" cy="8937138"/>
            <a:chOff x="0" y="0"/>
            <a:chExt cx="7905453" cy="893713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937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Schema.Types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NodeJS中的基本数据类型都属于Schema.Type，另外Mongoose还定义了自己的类型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</a:t>
              </a:r>
              <a:r>
                <a:rPr dirty="0" err="1"/>
                <a:t>var</a:t>
              </a:r>
              <a:r>
                <a:rPr dirty="0"/>
                <a:t> </a:t>
              </a:r>
              <a:r>
                <a:rPr dirty="0" err="1"/>
                <a:t>ExampleSchema</a:t>
              </a:r>
              <a:r>
                <a:rPr dirty="0"/>
                <a:t>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name:String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binary:Buffer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living:Boolean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updated:Date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age:Number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mixed:Schema.Types.Mixed</a:t>
              </a:r>
              <a:r>
                <a:rPr dirty="0"/>
                <a:t>, //</a:t>
              </a:r>
              <a:r>
                <a:rPr dirty="0" err="1"/>
                <a:t>该混合类型等同于nested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id:Schema.Types.ObjectId</a:t>
              </a:r>
              <a:r>
                <a:rPr dirty="0"/>
                <a:t>,  //</a:t>
              </a:r>
              <a:r>
                <a:rPr dirty="0" err="1"/>
                <a:t>主键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fk:Schema.Types.ObjectId</a:t>
              </a:r>
              <a:r>
                <a:rPr dirty="0"/>
                <a:t>,  //</a:t>
              </a:r>
              <a:r>
                <a:rPr dirty="0" err="1"/>
                <a:t>外键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arrOfString</a:t>
              </a:r>
              <a:r>
                <a:rPr dirty="0"/>
                <a:t>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arrOfNumber</a:t>
              </a:r>
              <a:r>
                <a:rPr dirty="0"/>
                <a:t>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arrOfDate</a:t>
              </a:r>
              <a:r>
                <a:rPr dirty="0"/>
                <a:t>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arrOfBuffer</a:t>
              </a:r>
              <a:r>
                <a:rPr dirty="0"/>
                <a:t>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arrOfBoolean</a:t>
              </a:r>
              <a:r>
                <a:rPr dirty="0"/>
                <a:t>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arrOfMixed</a:t>
              </a:r>
              <a:r>
                <a:rPr dirty="0"/>
                <a:t>:[</a:t>
              </a:r>
              <a:r>
                <a:rPr dirty="0" err="1"/>
                <a:t>Schema.Types.Mixed</a:t>
              </a:r>
              <a:r>
                <a:rPr dirty="0"/>
                <a:t>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arrOfObjectId</a:t>
              </a:r>
              <a:r>
                <a:rPr dirty="0"/>
                <a:t>:[</a:t>
              </a:r>
              <a:r>
                <a:rPr dirty="0" err="1"/>
                <a:t>Schema.Types.ObjectId</a:t>
              </a:r>
              <a:r>
                <a:rPr dirty="0"/>
                <a:t>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</a:t>
              </a:r>
              <a:r>
                <a:rPr dirty="0" err="1"/>
                <a:t>stuff:String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檢查nodejs版本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檢查npm版本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(</a:t>
            </a:r>
            <a:r>
              <a:rPr dirty="0" err="1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 err="1"/>
              <a:t>模組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npm</a:t>
            </a:r>
            <a:r>
              <a:rPr dirty="0"/>
              <a:t> install </a:t>
            </a:r>
            <a:r>
              <a:rPr dirty="0" err="1"/>
              <a:t>mosca</a:t>
            </a:r>
            <a:r>
              <a:rPr dirty="0"/>
              <a:t> </a:t>
            </a:r>
            <a:r>
              <a:rPr dirty="0" err="1"/>
              <a:t>bunyan</a:t>
            </a:r>
            <a:r>
              <a:rPr dirty="0"/>
              <a:t>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46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716" y="1866924"/>
            <a:ext cx="9144001" cy="13815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9" name="Group 449"/>
          <p:cNvGrpSpPr/>
          <p:nvPr/>
        </p:nvGrpSpPr>
        <p:grpSpPr>
          <a:xfrm>
            <a:off x="514350" y="1296539"/>
            <a:ext cx="8115300" cy="5357074"/>
            <a:chOff x="0" y="0"/>
            <a:chExt cx="8115300" cy="5357073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功能分析：簡單訂閱接收訊息後儲存到資料庫與資</a:t>
            </a:r>
            <a:br/>
            <a:r>
              <a:t>                     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訂閱流程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action="ppaction://hlinksldjump"/>
              </a:rPr>
              <a:t>頁面設計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action="ppaction://hlinksldjump"/>
              </a:rPr>
              <a:t>頁面佈局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action="ppaction://hlinksldjump"/>
              </a:rPr>
              <a:t>裝置模組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5" action="ppaction://hlinksldjump"/>
              </a:rPr>
              <a:t>GIot MQTT client模組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6" action="ppaction://hlinksldjump"/>
              </a:rPr>
              <a:t>頁面路由規劃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訂閱流程</a:t>
            </a:r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頁面設計</a:t>
            </a:r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1" cy="5479175"/>
            <a:chOff x="0" y="0"/>
            <a:chExt cx="7971289" cy="5479174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3264"/>
              <a:ext cx="7971290" cy="535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20" y="1858472"/>
            <a:ext cx="2636172" cy="1099770"/>
            <a:chOff x="0" y="0"/>
            <a:chExt cx="2636171" cy="1099768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a</a:t>
              </a:r>
              <a:r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b</a:t>
              </a:r>
              <a:r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20" y="5171056"/>
            <a:ext cx="2636172" cy="1099769"/>
            <a:chOff x="0" y="0"/>
            <a:chExt cx="2636171" cy="109976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裝置模組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GIot MQTT client模組</a:t>
            </a:r>
          </a:p>
        </p:txBody>
      </p:sp>
      <p:grpSp>
        <p:nvGrpSpPr>
          <p:cNvPr id="492" name="Group 492"/>
          <p:cNvGrpSpPr/>
          <p:nvPr/>
        </p:nvGrpSpPr>
        <p:grpSpPr>
          <a:xfrm>
            <a:off x="551365" y="986026"/>
            <a:ext cx="8041270" cy="5846840"/>
            <a:chOff x="0" y="0"/>
            <a:chExt cx="8041268" cy="5846838"/>
          </a:xfrm>
        </p:grpSpPr>
        <p:sp>
          <p:nvSpPr>
            <p:cNvPr id="490" name="Shape 490"/>
            <p:cNvSpPr/>
            <p:nvPr/>
          </p:nvSpPr>
          <p:spPr>
            <a:xfrm>
              <a:off x="-1" y="-1"/>
              <a:ext cx="8041270" cy="5846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-1" y="71001"/>
              <a:ext cx="8041270" cy="570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mqtt = require('mqtt');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settings = require('../settings');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hostname = '52.193.146.103';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portNumber = 80;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client_Id = '200000017-generic-service';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name = '200000017';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pw = '44554652';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mytopic = 'client/200000017/200000017-GIOT-MAKER';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options = {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port:settings.gIotPort,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host: settings.host,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clientId:settings.client_Id,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username:settings.name,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password:settings.pw,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keepalive: 60,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reconnectPeriod: 1000,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protocolId: 'MQIsdp',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protocolVersion: 3,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clean: true,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encoding: 'utf8'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};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GIotClient = mqtt.connect(options);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module.exports = GIotClient;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module.exports</a:t>
            </a:r>
            <a:r>
              <a:rPr dirty="0"/>
              <a:t>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res.render</a:t>
            </a:r>
            <a:r>
              <a:rPr dirty="0"/>
              <a:t>('index', { title: '</a:t>
            </a:r>
            <a:r>
              <a:rPr dirty="0" err="1"/>
              <a:t>首頁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('/update',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t>update.ejs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('post', { title: '</a:t>
            </a:r>
            <a:r>
              <a:rPr dirty="0" err="1"/>
              <a:t>更新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('/post',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rPr dirty="0" err="1"/>
              <a:t>post.ejs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('find', { title: '</a:t>
            </a:r>
            <a:r>
              <a:rPr dirty="0" err="1"/>
              <a:t>查詢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練習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https://github.com/hyper570908/demo</a:t>
            </a:r>
            <a:r>
              <a:rPr>
                <a:solidFill>
                  <a:schemeClr val="accent2"/>
                </a:solidFill>
              </a:rPr>
              <a:t>2</a:t>
            </a: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在目錄下執行 npm install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專案下載</a:t>
            </a:r>
          </a:p>
        </p:txBody>
      </p:sp>
      <p:pic>
        <p:nvPicPr>
          <p:cNvPr id="25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" y="1816859"/>
            <a:ext cx="7554971" cy="3451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078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Mosquitto官網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/>
              </a:rPr>
              <a:t>http://itbilu.com/nodejs/npm/41wDnJoDg.html</a:t>
            </a:r>
            <a:endParaRPr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/>
              </a:rPr>
              <a:t>http://wiki.jikexueyuan.com/project/express-mongodb-setup-blog/simple-blog.html</a:t>
            </a:r>
            <a:endParaRPr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5"/>
              </a:rPr>
              <a:t>https://cnodejs.org/topic/504b4924e2b84515770103dd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模組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0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2"/>
            <a:ext cx="7371816" cy="6022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簡單模組定義和使用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簡單模組定義和使用</a:t>
            </a:r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685798" y="1331762"/>
            <a:ext cx="7772404" cy="4637190"/>
          </a:xfrm>
          <a:prstGeom prst="rect">
            <a:avLst/>
          </a:prstGeom>
        </p:spPr>
        <p:txBody>
          <a:bodyPr/>
          <a:lstStyle/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1876</Words>
  <Application>Microsoft Office PowerPoint</Application>
  <PresentationFormat>如螢幕大小 (4:3)</PresentationFormat>
  <Paragraphs>409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Arial</vt:lpstr>
      <vt:lpstr>Calibri</vt:lpstr>
      <vt:lpstr>Helvetica</vt:lpstr>
      <vt:lpstr>Times</vt:lpstr>
      <vt:lpstr>Times New Roman</vt:lpstr>
      <vt:lpstr>Wingdings</vt:lpstr>
      <vt:lpstr>Gemteks</vt:lpstr>
      <vt:lpstr>GIoT end-to-end</vt:lpstr>
      <vt:lpstr>Item</vt:lpstr>
      <vt:lpstr>PowerPoint 簡報</vt:lpstr>
      <vt:lpstr>PowerPoint 簡報</vt:lpstr>
      <vt:lpstr>PowerPoint 簡報</vt:lpstr>
      <vt:lpstr>模組</vt:lpstr>
      <vt:lpstr>簡單模組定義和使用</vt:lpstr>
      <vt:lpstr>PowerPoint 簡報</vt:lpstr>
      <vt:lpstr>MQTT是什麼？</vt:lpstr>
      <vt:lpstr>Publish/Subscribe關係如下圖</vt:lpstr>
      <vt:lpstr>Mosca(Broker模組）</vt:lpstr>
      <vt:lpstr>MQTT.js(Client模組）</vt:lpstr>
      <vt:lpstr>透過mqtt.js模組註冊訂閱（一）</vt:lpstr>
      <vt:lpstr>PowerPoint 簡報</vt:lpstr>
      <vt:lpstr>透過mqtt.js模組註冊發布</vt:lpstr>
      <vt:lpstr>操作</vt:lpstr>
      <vt:lpstr>訂閱及發佈demo</vt:lpstr>
      <vt:lpstr>GIot MQTT dummy test</vt:lpstr>
      <vt:lpstr>應用系統與DB的建立</vt:lpstr>
      <vt:lpstr>應用系統-Express</vt:lpstr>
      <vt:lpstr>新建一個專案 : demo</vt:lpstr>
      <vt:lpstr>啟用 web server</vt:lpstr>
      <vt:lpstr>專案結構</vt:lpstr>
      <vt:lpstr>app.js入口檔案</vt:lpstr>
      <vt:lpstr>範本引擎</vt:lpstr>
      <vt:lpstr>EJS </vt:lpstr>
      <vt:lpstr>package.json</vt:lpstr>
      <vt:lpstr>路由</vt:lpstr>
      <vt:lpstr>路由</vt:lpstr>
      <vt:lpstr>路由規則</vt:lpstr>
      <vt:lpstr>MongoDB簡介</vt:lpstr>
      <vt:lpstr>安裝 mongoDB</vt:lpstr>
      <vt:lpstr>啟動 mongoDB</vt:lpstr>
      <vt:lpstr>mongoose</vt:lpstr>
      <vt:lpstr>mongoose建立連線</vt:lpstr>
      <vt:lpstr>Schema</vt:lpstr>
      <vt:lpstr>PowerPoint 簡報</vt:lpstr>
      <vt:lpstr>Model</vt:lpstr>
      <vt:lpstr>操作Model</vt:lpstr>
      <vt:lpstr>新增/查詢</vt:lpstr>
      <vt:lpstr>Web可視化GUI 開發與操作</vt:lpstr>
      <vt:lpstr>訂閱流程</vt:lpstr>
      <vt:lpstr>頁面設計</vt:lpstr>
      <vt:lpstr>頁面佈局</vt:lpstr>
      <vt:lpstr>頁面路由規劃</vt:lpstr>
      <vt:lpstr>裝置模組</vt:lpstr>
      <vt:lpstr>GIot MQTT client模組</vt:lpstr>
      <vt:lpstr>頁面路由 - index.js</vt:lpstr>
      <vt:lpstr>練習</vt:lpstr>
      <vt:lpstr>參考連結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cp:lastModifiedBy>Jason</cp:lastModifiedBy>
  <cp:revision>5</cp:revision>
  <dcterms:modified xsi:type="dcterms:W3CDTF">2016-08-23T08:05:26Z</dcterms:modified>
</cp:coreProperties>
</file>