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b="0"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b="0" sz="2800">
                <a:latin typeface="+mn-lt"/>
                <a:ea typeface="+mn-ea"/>
                <a:cs typeface="+mn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86" name="Shape 186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2" tIns="91422" rIns="91422" bIns="91422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2" tIns="91422" rIns="91422" bIns="91422"/>
          <a:lstStyle>
            <a:lvl1pPr marL="0" indent="0" algn="ctr" defTabSz="1219200">
              <a:buClrTx/>
              <a:buSzTx/>
              <a:buFontTx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4pPr>
            <a:lvl5pPr marL="2100940" indent="-195940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5175938" y="5543550"/>
            <a:ext cx="386663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124742"/>
            <a:ext cx="3008317" cy="5001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661443" y="609600"/>
            <a:ext cx="330158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slide" Target="slide27.xml"/><Relationship Id="rId4" Type="http://schemas.openxmlformats.org/officeDocument/2006/relationships/slide" Target="slide28.xml"/><Relationship Id="rId5" Type="http://schemas.openxmlformats.org/officeDocument/2006/relationships/slide" Target="slide3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slide" Target="slide23.xml"/><Relationship Id="rId4" Type="http://schemas.openxmlformats.org/officeDocument/2006/relationships/slide" Target="slide2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en/" TargetMode="Externa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oogle.com.tw/webhp?sourceid=chrome-instant&amp;ion=1&amp;espv=2&amp;ie=UTF-8#q=req.put" TargetMode="External"/><Relationship Id="rId3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mongodb.com/download-center?jmp=nav#community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43.xml"/><Relationship Id="rId3" Type="http://schemas.openxmlformats.org/officeDocument/2006/relationships/slide" Target="slide45.xml"/><Relationship Id="rId4" Type="http://schemas.openxmlformats.org/officeDocument/2006/relationships/slide" Target="slide46.xml"/><Relationship Id="rId5" Type="http://schemas.openxmlformats.org/officeDocument/2006/relationships/slide" Target="slide4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squitto.org/download/" TargetMode="External"/><Relationship Id="rId3" Type="http://schemas.openxmlformats.org/officeDocument/2006/relationships/hyperlink" Target="http://itbilu.com/nodejs/npm/41wDnJoDg.html" TargetMode="External"/><Relationship Id="rId4" Type="http://schemas.openxmlformats.org/officeDocument/2006/relationships/hyperlink" Target="http://wiki.jikexueyuan.com/project/express-mongodb-setup-blog/simple-blog.html" TargetMode="External"/><Relationship Id="rId5" Type="http://schemas.openxmlformats.org/officeDocument/2006/relationships/hyperlink" Target="https://cnodejs.org/topic/504b4924e2b84515770103dd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yper570908/demo" TargetMode="External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sz="5200"/>
            </a:lvl1pPr>
          </a:lstStyle>
          <a:p>
            <a:pPr/>
            <a:r>
              <a:t>GIoT end-to-end</a:t>
            </a:r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0" sz="2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 System + web servic</a:t>
            </a:r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Author:Jason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5318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600">
                <a:solidFill>
                  <a:srgbClr val="FFFFFF"/>
                </a:solidFill>
              </a:defRPr>
            </a:lvl1pPr>
          </a:lstStyle>
          <a:p>
            <a:pPr/>
            <a:r>
              <a:t>Publish/Subscribe關係如下圖</a:t>
            </a:r>
          </a:p>
        </p:txBody>
      </p:sp>
      <p:pic>
        <p:nvPicPr>
          <p:cNvPr id="27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422" y="1030602"/>
            <a:ext cx="7515155" cy="345049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079202" y="2057917"/>
            <a:ext cx="1361116" cy="44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275" name="Shape 275"/>
          <p:cNvSpPr/>
          <p:nvPr/>
        </p:nvSpPr>
        <p:spPr>
          <a:xfrm>
            <a:off x="753055" y="4484787"/>
            <a:ext cx="8013411" cy="124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Publisher為訊息的來源，它會將訊息發送給Broker(Topic)，而Subscriber向Broker註冊，表示他們想要接收此Topic的訊息；因此當有某個Publisher對Broker發送訊息時，只要是有對此Broker註冊的Subscriber，都會收到此則訊息。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685798" y="381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Mosca(Broker模組）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685798" y="1289818"/>
            <a:ext cx="7772404" cy="4606779"/>
          </a:xfrm>
          <a:prstGeom prst="rect">
            <a:avLst/>
          </a:prstGeom>
        </p:spPr>
        <p:txBody>
          <a:bodyPr anchor="t"/>
          <a:lstStyle/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</a:t>
            </a:r>
            <a:r>
              <a:rPr b="0"/>
              <a:t>是MQTT在Node.js中的一個Broker的開源實現，通俗講也就是MQTT中的Server實現。</a:t>
            </a:r>
            <a:endParaRPr b="0"/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-g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使用：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mosca單獨使用時，可以像下面這樣運行，並開始接受客戶端連接：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| bunyan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-p 1884 | bunyan</a:t>
            </a:r>
          </a:p>
        </p:txBody>
      </p:sp>
      <p:sp>
        <p:nvSpPr>
          <p:cNvPr id="279" name="Shape 279"/>
          <p:cNvSpPr/>
          <p:nvPr/>
        </p:nvSpPr>
        <p:spPr>
          <a:xfrm>
            <a:off x="3543300" y="45812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預設         port :  1883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MQTT.js(Client模組）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685798" y="1434082"/>
            <a:ext cx="7772404" cy="4369051"/>
          </a:xfrm>
          <a:prstGeom prst="rect">
            <a:avLst/>
          </a:prstGeom>
        </p:spPr>
        <p:txBody>
          <a:bodyPr anchor="t"/>
          <a:lstStyle/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同 時Mosca作者也維護著MQTT.js這一模組，這一模組可理解為MQTT的Client實現。而縱觀整個Node.js的module中比較有分量的也就以上兩個module.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如果所要連接的服務器只支持MQTT 3.1（非V3.1.1），需要如下設置：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protocolId: 'MQIsdp',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protocolVersion: 3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283" name="Shape 283"/>
          <p:cNvSpPr/>
          <p:nvPr/>
        </p:nvSpPr>
        <p:spPr>
          <a:xfrm>
            <a:off x="4000500" y="44161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建議加上參數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685798" y="1325462"/>
            <a:ext cx="7772404" cy="4586291"/>
          </a:xfrm>
          <a:prstGeom prst="rect">
            <a:avLst/>
          </a:prstGeom>
        </p:spPr>
        <p:txBody>
          <a:bodyPr anchor="t"/>
          <a:lstStyle/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protocolId: 'MQIsdp',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protocolVersion: 3;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</p:txBody>
      </p:sp>
      <p:sp>
        <p:nvSpPr>
          <p:cNvPr id="287" name="Shape 287"/>
          <p:cNvSpPr/>
          <p:nvPr/>
        </p:nvSpPr>
        <p:spPr>
          <a:xfrm>
            <a:off x="3987800" y="37684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設定連線參數</a:t>
            </a:r>
          </a:p>
        </p:txBody>
      </p:sp>
      <p:sp>
        <p:nvSpPr>
          <p:cNvPr id="288" name="Shape 288"/>
          <p:cNvSpPr/>
          <p:nvPr/>
        </p:nvSpPr>
        <p:spPr>
          <a:xfrm>
            <a:off x="4800600" y="5209828"/>
            <a:ext cx="2220516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以連線參數進行連線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body" idx="1"/>
          </p:nvPr>
        </p:nvSpPr>
        <p:spPr>
          <a:xfrm>
            <a:off x="685798" y="1447153"/>
            <a:ext cx="7772404" cy="3963694"/>
          </a:xfrm>
          <a:prstGeom prst="rect">
            <a:avLst/>
          </a:prstGeom>
        </p:spPr>
        <p:txBody>
          <a:bodyPr anchor="t"/>
          <a:lstStyle/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'connect'</a:t>
            </a:r>
            <a:r>
              <a:t>, function() 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console.log('Connect to mqtt topic:'+mytopic);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subscribe</a:t>
            </a:r>
            <a:r>
              <a:t>(mytopic);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'message'</a:t>
            </a:r>
            <a:r>
              <a:t>, function(topic, message)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console.log(‘topic:'+topic.toString());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console.log('message:'+message.toString());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291" name="Shape 291"/>
          <p:cNvSpPr/>
          <p:nvPr/>
        </p:nvSpPr>
        <p:spPr>
          <a:xfrm>
            <a:off x="685798" y="215699"/>
            <a:ext cx="7772404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92" name="Shape 292"/>
          <p:cNvSpPr/>
          <p:nvPr/>
        </p:nvSpPr>
        <p:spPr>
          <a:xfrm>
            <a:off x="1841500" y="2646268"/>
            <a:ext cx="861318" cy="620917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訂閱</a:t>
            </a:r>
          </a:p>
        </p:txBody>
      </p:sp>
      <p:sp>
        <p:nvSpPr>
          <p:cNvPr id="293" name="Shape 293"/>
          <p:cNvSpPr/>
          <p:nvPr/>
        </p:nvSpPr>
        <p:spPr>
          <a:xfrm>
            <a:off x="2809651" y="2184600"/>
            <a:ext cx="3655220" cy="1544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883" y="0"/>
                </a:moveTo>
                <a:cubicBezTo>
                  <a:pt x="14676" y="0"/>
                  <a:pt x="14508" y="398"/>
                  <a:pt x="14508" y="888"/>
                </a:cubicBezTo>
                <a:lnTo>
                  <a:pt x="14508" y="15194"/>
                </a:lnTo>
                <a:lnTo>
                  <a:pt x="0" y="21600"/>
                </a:lnTo>
                <a:lnTo>
                  <a:pt x="19684" y="17764"/>
                </a:lnTo>
                <a:lnTo>
                  <a:pt x="21225" y="17764"/>
                </a:lnTo>
                <a:cubicBezTo>
                  <a:pt x="21432" y="17764"/>
                  <a:pt x="21600" y="17366"/>
                  <a:pt x="21600" y="16876"/>
                </a:cubicBezTo>
                <a:lnTo>
                  <a:pt x="21600" y="888"/>
                </a:lnTo>
                <a:cubicBezTo>
                  <a:pt x="21600" y="398"/>
                  <a:pt x="21432" y="0"/>
                  <a:pt x="21225" y="0"/>
                </a:cubicBezTo>
                <a:lnTo>
                  <a:pt x="14883" y="0"/>
                </a:lnTo>
                <a:close/>
              </a:path>
            </a:pathLst>
          </a:cu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接收message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透過mqtt.js模組註冊發布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xfrm>
            <a:off x="685798" y="1343172"/>
            <a:ext cx="7772404" cy="4677869"/>
          </a:xfrm>
          <a:prstGeom prst="rect">
            <a:avLst/>
          </a:prstGeom>
        </p:spPr>
        <p:txBody>
          <a:bodyPr anchor="t"/>
          <a:lstStyle/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6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protocolId: 'MQIsdp',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6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protocolVersion: 3;</a:t>
            </a:r>
            <a:endParaRPr sz="1512"/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publish</a:t>
            </a:r>
            <a:r>
              <a:t>('mqtt', 'Hell Mqtt!');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terminate the client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client.end();</a:t>
            </a:r>
          </a:p>
        </p:txBody>
      </p:sp>
      <p:sp>
        <p:nvSpPr>
          <p:cNvPr id="297" name="Shape 297"/>
          <p:cNvSpPr/>
          <p:nvPr/>
        </p:nvSpPr>
        <p:spPr>
          <a:xfrm>
            <a:off x="3668712" y="3084388"/>
            <a:ext cx="1498601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設定連線參數</a:t>
            </a:r>
          </a:p>
        </p:txBody>
      </p:sp>
      <p:sp>
        <p:nvSpPr>
          <p:cNvPr id="298" name="Shape 298"/>
          <p:cNvSpPr/>
          <p:nvPr/>
        </p:nvSpPr>
        <p:spPr>
          <a:xfrm>
            <a:off x="1967712" y="5134919"/>
            <a:ext cx="2692004" cy="874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1970" y="5246"/>
                </a:lnTo>
                <a:lnTo>
                  <a:pt x="11970" y="20031"/>
                </a:lnTo>
                <a:cubicBezTo>
                  <a:pt x="11970" y="20898"/>
                  <a:pt x="12198" y="21600"/>
                  <a:pt x="12480" y="21600"/>
                </a:cubicBezTo>
                <a:lnTo>
                  <a:pt x="21090" y="21600"/>
                </a:lnTo>
                <a:cubicBezTo>
                  <a:pt x="21372" y="21600"/>
                  <a:pt x="21600" y="20898"/>
                  <a:pt x="21600" y="20031"/>
                </a:cubicBezTo>
                <a:lnTo>
                  <a:pt x="21600" y="3373"/>
                </a:lnTo>
                <a:cubicBezTo>
                  <a:pt x="21600" y="2506"/>
                  <a:pt x="21372" y="1804"/>
                  <a:pt x="21090" y="1804"/>
                </a:cubicBezTo>
                <a:lnTo>
                  <a:pt x="17368" y="1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發佈message</a:t>
            </a:r>
          </a:p>
        </p:txBody>
      </p:sp>
      <p:sp>
        <p:nvSpPr>
          <p:cNvPr id="299" name="Shape 299"/>
          <p:cNvSpPr/>
          <p:nvPr/>
        </p:nvSpPr>
        <p:spPr>
          <a:xfrm>
            <a:off x="4044953" y="4193828"/>
            <a:ext cx="2220517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以連線參數進行連線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583602" y="2540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583602" y="1513779"/>
            <a:ext cx="7772404" cy="4556575"/>
          </a:xfrm>
          <a:prstGeom prst="rect">
            <a:avLst/>
          </a:prstGeom>
        </p:spPr>
        <p:txBody>
          <a:bodyPr anchor="t"/>
          <a:lstStyle>
            <a:lvl1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發布者、代理和訂閱者均為localhsot，但是在實際的情況下三種並不是同一個設備。為了實現這個簡單的測試案例，需要在打開三個終端視窗，分別代表代理伺服器、發布者和訂閱者。</a:t>
            </a:r>
          </a:p>
        </p:txBody>
      </p:sp>
      <p:pic>
        <p:nvPicPr>
          <p:cNvPr id="30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02" y="3894411"/>
            <a:ext cx="7772404" cy="1184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685798" y="200129"/>
            <a:ext cx="7772404" cy="899917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訂閱及發佈demo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685798" y="1239990"/>
            <a:ext cx="7772404" cy="4868464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Subscriber 註冊感興趣的Topic(ex. mqtt)</a:t>
            </a:r>
            <a:endParaRPr b="0"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Publisher 發布該Topic的訊息</a:t>
            </a:r>
          </a:p>
        </p:txBody>
      </p:sp>
      <p:pic>
        <p:nvPicPr>
          <p:cNvPr id="307" name="螢幕快照 2016-06-28 上午10.13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005" y="4575710"/>
            <a:ext cx="7772404" cy="792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螢幕快照 2016-06-28 上午10.13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05" y="2026542"/>
            <a:ext cx="7696004" cy="986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785812" y="381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GIot MQTT dummy test</a:t>
            </a:r>
          </a:p>
        </p:txBody>
      </p:sp>
      <p:pic>
        <p:nvPicPr>
          <p:cNvPr id="31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686" y="1447154"/>
            <a:ext cx="8998998" cy="3963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應用系統與DB的建立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531812" y="2106660"/>
            <a:ext cx="7772401" cy="3963694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15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開發框架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/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MQTT介紹與MQTT套件安裝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應用系統與DB的建立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Web可視化GUI 開發與操作 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b="1" sz="5200"/>
            </a:lvl1pPr>
          </a:lstStyle>
          <a:p>
            <a:pPr/>
            <a:r>
              <a:t>Item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應用系統-Express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531812" y="1217660"/>
            <a:ext cx="7772401" cy="4852694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</a:t>
            </a:r>
            <a:r>
              <a:rPr b="0"/>
              <a:t> 是 Node.js 上最流行的 Web 開發框架，正如他的名字一樣，使用它我們可以快速的開發一個 Web 應用。我們用 express 來搭建我們的應用系統，打開命令行，輸入：</a:t>
            </a:r>
            <a:endParaRPr b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npm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 命令行工具，使用它我們可以初始化一個 express 項目。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新建一個專案 : demo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531812" y="1431626"/>
            <a:ext cx="7772401" cy="4638728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啟用 web server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531812" y="1374724"/>
            <a:ext cx="7772401" cy="469563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2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96" y="2722330"/>
            <a:ext cx="8406808" cy="2000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我們回頭看看生成的工程目錄裡面都有什麼，打開我們的 demo 文件夾，裡面如圖所示：</a:t>
            </a:r>
          </a:p>
        </p:txBody>
      </p:sp>
      <p:pic>
        <p:nvPicPr>
          <p:cNvPr id="329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91" y="3604245"/>
            <a:ext cx="2667619" cy="170631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3125934" y="2038250"/>
            <a:ext cx="5551094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app.js</a:t>
            </a:r>
            <a:r>
              <a:t>：啟動文件，或者說入口文件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package.json</a:t>
            </a:r>
            <a:r>
              <a:t>：存儲著專案的信息及模組依賴，當在dependencies 中添加依賴的模組時，運行npm install，npm 會檢查當前目錄下的package.json，並自動安裝所有指定的模組</a:t>
            </a:r>
            <a:br/>
            <a:r>
              <a:t>node_modules：存放package.json 中安裝的模組，當你在package.json 添加依賴的模組並安裝後，存放在這個文件夾下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public：存放image、css、js 等文件</a:t>
            </a:r>
            <a:br/>
            <a:r>
              <a:t>routes：存放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路由</a:t>
            </a:r>
            <a:r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views：存放視圖文件或者說模版文件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bin：存放可執行文件</a:t>
            </a:r>
          </a:p>
        </p:txBody>
      </p:sp>
      <p:sp>
        <p:nvSpPr>
          <p:cNvPr id="331" name="Shape 331"/>
          <p:cNvSpPr/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專案結構</a:t>
            </a:r>
          </a:p>
        </p:txBody>
      </p:sp>
      <p:sp>
        <p:nvSpPr>
          <p:cNvPr id="332" name="Shape 332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5108143" y="6170629"/>
            <a:ext cx="1983044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MongoDB簡介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app.js入口檔案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531812" y="1204960"/>
            <a:ext cx="7772401" cy="4865394"/>
          </a:xfrm>
          <a:prstGeom prst="rect">
            <a:avLst/>
          </a:prstGeom>
        </p:spPr>
        <p:txBody>
          <a:bodyPr anchor="t"/>
          <a:lstStyle/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var app = express()：生成實例express實例app。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app.set('views', path.join(dirname, 'views’))：設置 views 文件夾為存放視圖文件的目錄, 即存放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文件的地方,dirname 为全局變數,存儲當前正在執行的腳本所在的目錄。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 engine', 'ejs’)：設置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視圖範本引擎</a:t>
            </a:r>
            <a:r>
              <a:t>為 ejs。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app.use(favicon(dirname + ‘/public/favicon.ico’))：設置/public/favicon.ico為favicon圖標。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app.use(logger('dev’))：加載日誌中間件。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app.use(bodyParser.json())：加載解析JSON的中間件。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app.use(bodyParser.urlencoded({ extended: false }))：加載解析urlencoded请求体的中间件。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app.use(cookieParser())：加載解析cookie的中间件。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app.use(express.static(path.join(dirname, ‘public')))：設置public為存放靜態文件的目錄。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app.use('/', routes);和app.use('/users', users)：路由控制器。 </a:t>
            </a:r>
          </a:p>
        </p:txBody>
      </p:sp>
      <p:sp>
        <p:nvSpPr>
          <p:cNvPr id="336" name="Shape 336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範本引擎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531812" y="1204960"/>
            <a:ext cx="7772401" cy="4865394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="0" sz="250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 </a:t>
            </a:r>
            <a:r>
              <a:t>是一個將頁面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和要顯示的數據結合起來生成HTML頁面的工具。如果說上面講到的表達中的路由控制方法相當於MVC中的控制器的話，那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就相當於MVC中的視圖。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0"/>
              </a:spcBef>
              <a:defRPr b="0" sz="2500">
                <a:latin typeface="Arial"/>
                <a:ea typeface="Arial"/>
                <a:cs typeface="Arial"/>
                <a:sym typeface="Arial"/>
              </a:defRPr>
            </a:pPr>
            <a:r>
              <a:t>在 MVC 架構中，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包含在服務器端。控制器得到用戶請求後，從模型獲取數據，調用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。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以數據和頁面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EJS 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531812" y="1309190"/>
            <a:ext cx="7772401" cy="4761164"/>
          </a:xfrm>
          <a:prstGeom prst="rect">
            <a:avLst/>
          </a:prstGeom>
        </p:spPr>
        <p:txBody>
          <a:bodyPr/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b="0"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EJS 是一個 client 端的 JavaScript 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EJB 使用 &lt;% %&gt; 或 [% %] 作為內崁 JavaScript 的關鍵符號，也就是說放在這中間的部分就會被視為 JavaScript 來執行，另外如果放在 &lt;%= %&gt; 裡面的 JavaScript 變數，則會以 toString() 的方式將其轉換為字串，並加入至網頁中。</a:t>
            </a:r>
          </a:p>
        </p:txBody>
      </p:sp>
      <p:pic>
        <p:nvPicPr>
          <p:cNvPr id="343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121" y="2476739"/>
            <a:ext cx="5734840" cy="190452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檔案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package.json</a:t>
            </a:r>
          </a:p>
        </p:txBody>
      </p:sp>
      <p:sp>
        <p:nvSpPr>
          <p:cNvPr id="347" name="Shape 347"/>
          <p:cNvSpPr/>
          <p:nvPr/>
        </p:nvSpPr>
        <p:spPr>
          <a:xfrm>
            <a:off x="636398" y="1411069"/>
            <a:ext cx="7182061" cy="440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48" name="Shape 348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975460" y="6195441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b="0" sz="4000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157919" y="1879454"/>
            <a:ext cx="8075416" cy="3497481"/>
          </a:xfrm>
          <a:prstGeom prst="rect">
            <a:avLst/>
          </a:prstGeom>
        </p:spPr>
        <p:txBody>
          <a:bodyPr lIns="91422" tIns="91422" rIns="91422" bIns="91422"/>
          <a:lstStyle/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52" name="Shape 352"/>
          <p:cNvSpPr/>
          <p:nvPr>
            <p:ph type="sldNum" sz="quarter" idx="4294967295"/>
          </p:nvPr>
        </p:nvSpPr>
        <p:spPr>
          <a:xfrm>
            <a:off x="8512374" y="5152085"/>
            <a:ext cx="365062" cy="3556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55" name="Group 355"/>
          <p:cNvGrpSpPr/>
          <p:nvPr/>
        </p:nvGrpSpPr>
        <p:grpSpPr>
          <a:xfrm>
            <a:off x="504131" y="2719189"/>
            <a:ext cx="1137677" cy="1076291"/>
            <a:chOff x="0" y="0"/>
            <a:chExt cx="1137675" cy="1076290"/>
          </a:xfrm>
        </p:grpSpPr>
        <p:sp>
          <p:nvSpPr>
            <p:cNvPr id="353" name="Shape 353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app.js</a:t>
              </a:r>
            </a:p>
          </p:txBody>
        </p:sp>
      </p:grpSp>
      <p:sp>
        <p:nvSpPr>
          <p:cNvPr id="356" name="Shape 356"/>
          <p:cNvSpPr/>
          <p:nvPr/>
        </p:nvSpPr>
        <p:spPr>
          <a:xfrm flipV="1">
            <a:off x="1661011" y="2681478"/>
            <a:ext cx="1987310" cy="525904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9" name="Group 359"/>
          <p:cNvGrpSpPr/>
          <p:nvPr/>
        </p:nvGrpSpPr>
        <p:grpSpPr>
          <a:xfrm>
            <a:off x="3626789" y="2143350"/>
            <a:ext cx="1137676" cy="1076291"/>
            <a:chOff x="0" y="0"/>
            <a:chExt cx="1137675" cy="1076290"/>
          </a:xfrm>
        </p:grpSpPr>
        <p:sp>
          <p:nvSpPr>
            <p:cNvPr id="357" name="Shape 357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index.js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4744103" y="2681494"/>
            <a:ext cx="2605385" cy="4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3" name="Group 363"/>
          <p:cNvGrpSpPr/>
          <p:nvPr/>
        </p:nvGrpSpPr>
        <p:grpSpPr>
          <a:xfrm>
            <a:off x="7329123" y="2143350"/>
            <a:ext cx="1137675" cy="1076291"/>
            <a:chOff x="0" y="0"/>
            <a:chExt cx="1137673" cy="1076290"/>
          </a:xfrm>
        </p:grpSpPr>
        <p:sp>
          <p:nvSpPr>
            <p:cNvPr id="361" name="Shape 361"/>
            <p:cNvSpPr/>
            <p:nvPr/>
          </p:nvSpPr>
          <p:spPr>
            <a:xfrm>
              <a:off x="-1" y="-1"/>
              <a:ext cx="1137675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-1" y="356673"/>
              <a:ext cx="1137675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64" name="Shape 364"/>
          <p:cNvSpPr/>
          <p:nvPr/>
        </p:nvSpPr>
        <p:spPr>
          <a:xfrm>
            <a:off x="373421" y="2217760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app.use('/', routes);</a:t>
            </a:r>
          </a:p>
        </p:txBody>
      </p:sp>
      <p:sp>
        <p:nvSpPr>
          <p:cNvPr id="365" name="Shape 365"/>
          <p:cNvSpPr/>
          <p:nvPr/>
        </p:nvSpPr>
        <p:spPr>
          <a:xfrm>
            <a:off x="339024" y="1901775"/>
            <a:ext cx="2546778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routes = require('./routes/index');</a:t>
            </a:r>
          </a:p>
        </p:txBody>
      </p:sp>
      <p:sp>
        <p:nvSpPr>
          <p:cNvPr id="366" name="Shape 366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3626789" y="3295008"/>
            <a:ext cx="1137676" cy="1076291"/>
            <a:chOff x="0" y="0"/>
            <a:chExt cx="1137675" cy="1076290"/>
          </a:xfrm>
        </p:grpSpPr>
        <p:sp>
          <p:nvSpPr>
            <p:cNvPr id="367" name="Shape 367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users.js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7329123" y="3295008"/>
            <a:ext cx="1137675" cy="1076291"/>
            <a:chOff x="0" y="0"/>
            <a:chExt cx="1137673" cy="1076290"/>
          </a:xfrm>
        </p:grpSpPr>
        <p:sp>
          <p:nvSpPr>
            <p:cNvPr id="370" name="Shape 370"/>
            <p:cNvSpPr/>
            <p:nvPr/>
          </p:nvSpPr>
          <p:spPr>
            <a:xfrm>
              <a:off x="-1" y="-1"/>
              <a:ext cx="1137675" cy="1076291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-1" y="292133"/>
              <a:ext cx="1137675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respond with a resource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1662157" y="3257308"/>
            <a:ext cx="1986073" cy="743380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>
            <a:off x="4773402" y="3867150"/>
            <a:ext cx="2546784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>
            <a:off x="255659" y="4035392"/>
            <a:ext cx="2904227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users = require('./routes/users');</a:t>
            </a:r>
          </a:p>
        </p:txBody>
      </p:sp>
      <p:sp>
        <p:nvSpPr>
          <p:cNvPr id="376" name="Shape 376"/>
          <p:cNvSpPr/>
          <p:nvPr/>
        </p:nvSpPr>
        <p:spPr>
          <a:xfrm>
            <a:off x="241473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app.use('/users', users);</a:t>
            </a:r>
          </a:p>
        </p:txBody>
      </p:sp>
      <p:sp>
        <p:nvSpPr>
          <p:cNvPr id="377" name="Shape 377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78" name="Shape 378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在 app.js 中通過 require 加載了 index.js 然後通過 app.use('/', routes); 調用了 index.js 導出的函數</a:t>
            </a:r>
          </a:p>
        </p:txBody>
      </p:sp>
      <p:sp>
        <p:nvSpPr>
          <p:cNvPr id="379" name="Shape 379"/>
          <p:cNvSpPr/>
          <p:nvPr/>
        </p:nvSpPr>
        <p:spPr>
          <a:xfrm>
            <a:off x="162110" y="1037985"/>
            <a:ext cx="3430589" cy="80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0" y="0"/>
                </a:moveTo>
                <a:cubicBezTo>
                  <a:pt x="179" y="0"/>
                  <a:pt x="0" y="762"/>
                  <a:pt x="0" y="1702"/>
                </a:cubicBezTo>
                <a:lnTo>
                  <a:pt x="0" y="19898"/>
                </a:lnTo>
                <a:cubicBezTo>
                  <a:pt x="0" y="20838"/>
                  <a:pt x="179" y="21600"/>
                  <a:pt x="400" y="21600"/>
                </a:cubicBezTo>
                <a:lnTo>
                  <a:pt x="19381" y="21600"/>
                </a:lnTo>
                <a:cubicBezTo>
                  <a:pt x="19514" y="21600"/>
                  <a:pt x="19626" y="21311"/>
                  <a:pt x="19698" y="20887"/>
                </a:cubicBezTo>
                <a:lnTo>
                  <a:pt x="21600" y="18484"/>
                </a:lnTo>
                <a:lnTo>
                  <a:pt x="19781" y="16176"/>
                </a:lnTo>
                <a:lnTo>
                  <a:pt x="19781" y="1702"/>
                </a:lnTo>
                <a:cubicBezTo>
                  <a:pt x="19781" y="762"/>
                  <a:pt x="19602" y="0"/>
                  <a:pt x="19381" y="0"/>
                </a:cubicBez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render是express導引導視圖範本的方法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  <p:sp>
        <p:nvSpPr>
          <p:cNvPr id="382" name="Shape 382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531812" y="1217660"/>
            <a:ext cx="7772401" cy="4852694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384" name="螢幕快照 2016-06-28 上午11.42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398" y="4100003"/>
            <a:ext cx="7869229" cy="187249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/>
          <p:nvPr/>
        </p:nvSpPr>
        <p:spPr>
          <a:xfrm>
            <a:off x="790660" y="5209073"/>
            <a:ext cx="797335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>
            <a:off x="537978" y="4233247"/>
            <a:ext cx="630153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1296902" y="5525475"/>
            <a:ext cx="473971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node.js官方網站</a:t>
            </a:r>
            <a:r>
              <a:rPr sz="1300"/>
              <a:t>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https://nodejs.org/en/</a:t>
            </a:r>
          </a:p>
        </p:txBody>
      </p:sp>
      <p:sp>
        <p:nvSpPr>
          <p:cNvPr id="246" name="Shape 246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</a:t>
            </a:r>
          </a:p>
        </p:txBody>
      </p:sp>
      <p:pic>
        <p:nvPicPr>
          <p:cNvPr id="247" name="螢幕快照 2016-06-28 上午10.28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68" y="1869487"/>
            <a:ext cx="7219796" cy="421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路由規則</a:t>
            </a:r>
          </a:p>
        </p:txBody>
      </p:sp>
      <p:sp>
        <p:nvSpPr>
          <p:cNvPr id="391" name="Shape 391"/>
          <p:cNvSpPr/>
          <p:nvPr/>
        </p:nvSpPr>
        <p:spPr>
          <a:xfrm>
            <a:off x="622491" y="1386680"/>
            <a:ext cx="7899018" cy="1503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express 封裝了多種 http 請求方式，我們主要只使用 get 和 post 兩種，即 app.get() 和 app.post() 。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393" name="螢幕快照 2016-06-28 上午11.08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91" y="4141317"/>
            <a:ext cx="3826418" cy="1923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MongoDB簡介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531812" y="1447153"/>
            <a:ext cx="7772401" cy="3963694"/>
          </a:xfrm>
          <a:prstGeom prst="rect">
            <a:avLst/>
          </a:prstGeom>
        </p:spPr>
        <p:txBody>
          <a:bodyPr anchor="t"/>
          <a:lstStyle>
            <a:lvl1pPr defTabSz="713230">
              <a:lnSpc>
                <a:spcPct val="115000"/>
              </a:lnSpc>
              <a:spcBef>
                <a:spcPts val="12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安裝 mongoDB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啟動 mongoDB</a:t>
            </a:r>
          </a:p>
        </p:txBody>
      </p:sp>
      <p:sp>
        <p:nvSpPr>
          <p:cNvPr id="402" name="Shape 402"/>
          <p:cNvSpPr/>
          <p:nvPr>
            <p:ph type="body" idx="1"/>
          </p:nvPr>
        </p:nvSpPr>
        <p:spPr>
          <a:xfrm>
            <a:off x="685798" y="1341709"/>
            <a:ext cx="7772404" cy="4566496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03" name="螢幕快照 2016-06-28 下午1.5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865" y="3075548"/>
            <a:ext cx="4626173" cy="3484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mongoose</a:t>
            </a:r>
          </a:p>
        </p:txBody>
      </p:sp>
      <p:sp>
        <p:nvSpPr>
          <p:cNvPr id="406" name="Shape 406"/>
          <p:cNvSpPr/>
          <p:nvPr>
            <p:ph type="body" idx="1"/>
          </p:nvPr>
        </p:nvSpPr>
        <p:spPr>
          <a:xfrm>
            <a:off x="341090" y="1141460"/>
            <a:ext cx="7772404" cy="4928894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mongoose建立連線</a:t>
            </a:r>
          </a:p>
        </p:txBody>
      </p:sp>
      <p:sp>
        <p:nvSpPr>
          <p:cNvPr id="409" name="Shape 409"/>
          <p:cNvSpPr/>
          <p:nvPr>
            <p:ph type="body" idx="1"/>
          </p:nvPr>
        </p:nvSpPr>
        <p:spPr>
          <a:xfrm>
            <a:off x="685798" y="1257768"/>
            <a:ext cx="7772404" cy="4660208"/>
          </a:xfrm>
          <a:prstGeom prst="rect">
            <a:avLst/>
          </a:prstGeom>
        </p:spPr>
        <p:txBody>
          <a:bodyPr anchor="t"/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412" name="Shape 412"/>
          <p:cNvSpPr/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 416"/>
          <p:cNvGrpSpPr/>
          <p:nvPr/>
        </p:nvGrpSpPr>
        <p:grpSpPr>
          <a:xfrm>
            <a:off x="619273" y="-31180"/>
            <a:ext cx="7905454" cy="8937138"/>
            <a:chOff x="0" y="0"/>
            <a:chExt cx="7905453" cy="8937137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7905454" cy="692036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0" y="0"/>
              <a:ext cx="7905454" cy="8937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Schema.Types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NodeJS中的基本数据类型都属于Schema.Type，另外Mongoose还定义了自己的类型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var 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});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mongoose.model(‘User’, userSchema);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操作Model</a:t>
            </a:r>
          </a:p>
        </p:txBody>
      </p:sp>
      <p:sp>
        <p:nvSpPr>
          <p:cNvPr id="422" name="Shape 422"/>
          <p:cNvSpPr/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/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安裝(</a:t>
            </a:r>
            <a:r>
              <a:rPr>
                <a:solidFill>
                  <a:srgbClr val="F93B42"/>
                </a:solidFill>
              </a:rPr>
              <a:t>全域</a:t>
            </a:r>
            <a:r>
              <a:rPr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</a:t>
            </a:r>
            <a:r>
              <a:rPr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node.js安裝模組</a:t>
            </a:r>
          </a:p>
        </p:txBody>
      </p:sp>
      <p:pic>
        <p:nvPicPr>
          <p:cNvPr id="251" name="螢幕快照 2016-06-28 上午10.3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02" y="1865064"/>
            <a:ext cx="3069396" cy="701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螢幕快照 2016-06-28 上午10.3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69" y="3569688"/>
            <a:ext cx="3040262" cy="718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新增/查詢</a:t>
            </a: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xfrm>
            <a:off x="531812" y="1571010"/>
            <a:ext cx="7772401" cy="3963692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b="0" sz="2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716" y="1866924"/>
            <a:ext cx="9144001" cy="13815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9" name="Group 429"/>
          <p:cNvGrpSpPr/>
          <p:nvPr/>
        </p:nvGrpSpPr>
        <p:grpSpPr>
          <a:xfrm>
            <a:off x="514350" y="1296540"/>
            <a:ext cx="8115300" cy="5357071"/>
            <a:chOff x="0" y="0"/>
            <a:chExt cx="8115300" cy="5357069"/>
          </a:xfrm>
        </p:grpSpPr>
        <p:sp>
          <p:nvSpPr>
            <p:cNvPr id="427" name="Shape 427"/>
            <p:cNvSpPr/>
            <p:nvPr/>
          </p:nvSpPr>
          <p:spPr>
            <a:xfrm>
              <a:off x="0" y="-1"/>
              <a:ext cx="8115300" cy="535707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900">
                <a:solidFill>
                  <a:srgbClr val="FFFFFF"/>
                </a:solidFill>
              </a:defRPr>
            </a:lvl1pPr>
          </a:lstStyle>
          <a:p>
            <a:pPr/>
            <a:r>
              <a:t>Web可視化GUI 開發與操作</a:t>
            </a:r>
          </a:p>
        </p:txBody>
      </p:sp>
      <p:sp>
        <p:nvSpPr>
          <p:cNvPr id="432" name="Shape 432"/>
          <p:cNvSpPr/>
          <p:nvPr>
            <p:ph type="body" idx="1"/>
          </p:nvPr>
        </p:nvSpPr>
        <p:spPr>
          <a:xfrm>
            <a:off x="569911" y="1255562"/>
            <a:ext cx="7772403" cy="4713391"/>
          </a:xfrm>
          <a:prstGeom prst="rect">
            <a:avLst/>
          </a:prstGeom>
        </p:spPr>
        <p:txBody>
          <a:bodyPr anchor="t"/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功能分析：簡單訂閱接收訊息後儲存到資料庫與資</a:t>
            </a:r>
            <a:br/>
            <a:r>
              <a:t>                     料查詢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頁面設計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頁面佈局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裝置模組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GIot MQTT client模組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頁面路由規劃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頁面設計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頁面設計</a:t>
            </a:r>
          </a:p>
        </p:txBody>
      </p:sp>
      <p:pic>
        <p:nvPicPr>
          <p:cNvPr id="436" name="螢幕快照 2016-06-28 下午3.22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183" y="3101193"/>
            <a:ext cx="7076481" cy="134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螢幕快照 2016-06-28 下午3.22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512" y="1723075"/>
            <a:ext cx="6864451" cy="1248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螢幕快照 2016-06-28 下午3.23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882" y="4599275"/>
            <a:ext cx="7076480" cy="1249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頁面佈局</a:t>
            </a:r>
          </a:p>
        </p:txBody>
      </p:sp>
      <p:sp>
        <p:nvSpPr>
          <p:cNvPr id="441" name="Shape 441"/>
          <p:cNvSpPr/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45" name="Group 445"/>
          <p:cNvGrpSpPr/>
          <p:nvPr/>
        </p:nvGrpSpPr>
        <p:grpSpPr>
          <a:xfrm>
            <a:off x="445068" y="1026121"/>
            <a:ext cx="7971289" cy="5684053"/>
            <a:chOff x="0" y="-102440"/>
            <a:chExt cx="7971287" cy="5684052"/>
          </a:xfrm>
        </p:grpSpPr>
        <p:sp>
          <p:nvSpPr>
            <p:cNvPr id="442" name="Shape 442"/>
            <p:cNvSpPr/>
            <p:nvPr/>
          </p:nvSpPr>
          <p:spPr>
            <a:xfrm>
              <a:off x="0" y="-1"/>
              <a:ext cx="7971288" cy="547917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0" y="-102441"/>
              <a:ext cx="7971288" cy="5684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29247" y="2099332"/>
              <a:ext cx="2611782" cy="5940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this is a.ejs</a:t>
              </a:r>
            </a:p>
          </p:txBody>
        </p:sp>
      </p:grpSp>
      <p:sp>
        <p:nvSpPr>
          <p:cNvPr id="446" name="Shape 446"/>
          <p:cNvSpPr/>
          <p:nvPr/>
        </p:nvSpPr>
        <p:spPr>
          <a:xfrm>
            <a:off x="1530620" y="1858473"/>
            <a:ext cx="2636171" cy="10997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a</a:t>
            </a:r>
            <a:r>
              <a:t> %&gt;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b</a:t>
            </a:r>
            <a:r>
              <a:t> %&gt;</a:t>
            </a:r>
          </a:p>
        </p:txBody>
      </p:sp>
      <p:sp>
        <p:nvSpPr>
          <p:cNvPr id="447" name="Shape 447"/>
          <p:cNvSpPr/>
          <p:nvPr/>
        </p:nvSpPr>
        <p:spPr>
          <a:xfrm>
            <a:off x="1521701" y="4127459"/>
            <a:ext cx="2654010" cy="6036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b.ejs</a:t>
            </a:r>
          </a:p>
        </p:txBody>
      </p:sp>
      <p:sp>
        <p:nvSpPr>
          <p:cNvPr id="448" name="Shape 448"/>
          <p:cNvSpPr/>
          <p:nvPr/>
        </p:nvSpPr>
        <p:spPr>
          <a:xfrm>
            <a:off x="1530620" y="5171056"/>
            <a:ext cx="2636171" cy="10997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a.ejs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b.ejs</a:t>
            </a:r>
          </a:p>
        </p:txBody>
      </p:sp>
      <p:pic>
        <p:nvPicPr>
          <p:cNvPr id="449" name="螢幕快照 2016-06-28 下午4.40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4566" y="1951735"/>
            <a:ext cx="2082801" cy="2207413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6350000" y="2458541"/>
            <a:ext cx="1270000" cy="45419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頁面路由規劃</a:t>
            </a:r>
          </a:p>
        </p:txBody>
      </p:sp>
      <p:sp>
        <p:nvSpPr>
          <p:cNvPr id="453" name="Shape 453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裝置模組</a:t>
            </a:r>
          </a:p>
        </p:txBody>
      </p:sp>
      <p:sp>
        <p:nvSpPr>
          <p:cNvPr id="456" name="Shape 456"/>
          <p:cNvSpPr/>
          <p:nvPr>
            <p:ph type="body" idx="1"/>
          </p:nvPr>
        </p:nvSpPr>
        <p:spPr>
          <a:xfrm>
            <a:off x="685798" y="1213228"/>
            <a:ext cx="7772404" cy="4713391"/>
          </a:xfrm>
          <a:prstGeom prst="rect">
            <a:avLst/>
          </a:prstGeom>
        </p:spPr>
        <p:txBody>
          <a:bodyPr anchor="t"/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GIot MQTT client模組</a:t>
            </a:r>
          </a:p>
        </p:txBody>
      </p:sp>
      <p:sp>
        <p:nvSpPr>
          <p:cNvPr id="459" name="Shape 459"/>
          <p:cNvSpPr/>
          <p:nvPr/>
        </p:nvSpPr>
        <p:spPr>
          <a:xfrm>
            <a:off x="551366" y="986027"/>
            <a:ext cx="8041268" cy="58468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sz="1400"/>
            </a:pPr>
            <a:r>
              <a:t>var mqtt = require('mqtt');</a:t>
            </a:r>
          </a:p>
          <a:p>
            <a:pPr>
              <a:defRPr sz="1400"/>
            </a:pPr>
            <a:r>
              <a:t>var settings = require('../settings');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hostname = '52.193.146.103';</a:t>
            </a:r>
          </a:p>
          <a:p>
            <a:pPr>
              <a:defRPr sz="1400"/>
            </a:pPr>
            <a:r>
              <a:t>var portNumber = 80;</a:t>
            </a:r>
          </a:p>
          <a:p>
            <a:pPr>
              <a:defRPr sz="1400"/>
            </a:pPr>
            <a:r>
              <a:t>var client_Id = '200000017-generic-service';</a:t>
            </a:r>
          </a:p>
          <a:p>
            <a:pPr>
              <a:defRPr sz="1400"/>
            </a:pPr>
            <a:r>
              <a:t>var name = '200000017';</a:t>
            </a:r>
          </a:p>
          <a:p>
            <a:pPr>
              <a:defRPr sz="1400"/>
            </a:pPr>
            <a:r>
              <a:t>var pw = '44554652';</a:t>
            </a:r>
          </a:p>
          <a:p>
            <a:pPr>
              <a:defRPr sz="1400"/>
            </a:pPr>
            <a:r>
              <a:t>var mytopic = 'client/200000017/200000017-GIOT-MAKER';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options = {</a:t>
            </a:r>
          </a:p>
          <a:p>
            <a:pPr>
              <a:defRPr sz="1400"/>
            </a:pPr>
            <a:r>
              <a:t>    port:settings.gIotPort,</a:t>
            </a:r>
          </a:p>
          <a:p>
            <a:pPr>
              <a:defRPr sz="1400"/>
            </a:pPr>
            <a:r>
              <a:t>    host: settings.host,</a:t>
            </a:r>
          </a:p>
          <a:p>
            <a:pPr>
              <a:defRPr sz="1400"/>
            </a:pPr>
            <a:r>
              <a:t>    clientId:settings.client_Id,</a:t>
            </a:r>
          </a:p>
          <a:p>
            <a:pPr>
              <a:defRPr sz="1400"/>
            </a:pPr>
            <a:r>
              <a:t>    username:settings.name,</a:t>
            </a:r>
          </a:p>
          <a:p>
            <a:pPr>
              <a:defRPr sz="1400"/>
            </a:pPr>
            <a:r>
              <a:t>    password:settings.pw,</a:t>
            </a:r>
          </a:p>
          <a:p>
            <a:pPr>
              <a:defRPr sz="1400"/>
            </a:pPr>
            <a:r>
              <a:t>    keepalive: 60,</a:t>
            </a:r>
          </a:p>
          <a:p>
            <a:pPr>
              <a:defRPr sz="1400"/>
            </a:pPr>
            <a:r>
              <a:t>    reconnectPeriod: 1000,</a:t>
            </a:r>
          </a:p>
          <a:p>
            <a:pPr>
              <a:defRPr sz="1400"/>
            </a:pPr>
            <a:r>
              <a:t>    protocolId: 'MQIsdp',</a:t>
            </a:r>
          </a:p>
          <a:p>
            <a:pPr>
              <a:defRPr sz="1400"/>
            </a:pPr>
            <a:r>
              <a:t>    protocolVersion: 3,</a:t>
            </a:r>
          </a:p>
          <a:p>
            <a:pPr>
              <a:defRPr sz="1400"/>
            </a:pPr>
            <a:r>
              <a:t>    clean: true,</a:t>
            </a:r>
          </a:p>
          <a:p>
            <a:pPr>
              <a:defRPr sz="1400"/>
            </a:pPr>
            <a:r>
              <a:t>    encoding: 'utf8'</a:t>
            </a:r>
          </a:p>
          <a:p>
            <a:pPr>
              <a:defRPr sz="1400"/>
            </a:pPr>
            <a:r>
              <a:t>};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GIotClient = mqtt.connect(options);</a:t>
            </a:r>
          </a:p>
          <a:p>
            <a:pPr>
              <a:defRPr sz="1400"/>
            </a:pPr>
            <a:r>
              <a:t>module.exports = GIotClient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頁面路由 - index.js</a:t>
            </a:r>
          </a:p>
        </p:txBody>
      </p:sp>
      <p:sp>
        <p:nvSpPr>
          <p:cNvPr id="462" name="Shape 462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function(app)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res.render('index', { title: '首頁'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app.get('/update',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update.ejs');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res.render('post', { title: '更新'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app.post('/post',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app.get('/find',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post.ejs');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res.render('find', { title: '查詢'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app.post('/find',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465" name="Shape 465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目標：  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訂閱gIot MQTT topic接收訊息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自訂收到儲存資料模組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將收到得資料透過儲存資料模組存資料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顯示接收訊息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b="0" cap="none" sz="5200"/>
            </a:lvl1pPr>
          </a:lstStyle>
          <a:p>
            <a:pPr/>
            <a:r>
              <a:t>參考連結</a:t>
            </a:r>
          </a:p>
        </p:txBody>
      </p:sp>
      <p:sp>
        <p:nvSpPr>
          <p:cNvPr id="468" name="Shape 468"/>
          <p:cNvSpPr/>
          <p:nvPr/>
        </p:nvSpPr>
        <p:spPr>
          <a:xfrm>
            <a:off x="311699" y="2106660"/>
            <a:ext cx="8520602" cy="307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Mosquitto官網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 invalidUrl="" action="" tgtFrame="" tooltip="" history="1" highlightClick="0" endSnd="0"/>
              </a:rPr>
              <a:t>http://itbilu.com/nodejs/npm/41wDnJoDg.html</a:t>
            </a:r>
            <a:endParaRPr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 invalidUrl="" action="" tgtFrame="" tooltip="" history="1" highlightClick="0" endSnd="0"/>
              </a:rPr>
              <a:t>http://wiki.jikexueyuan.com/project/express-mongodb-setup-blog/simple-blog.html</a:t>
            </a:r>
            <a:endParaRPr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Mongoose學習參考文檔</a:t>
            </a:r>
          </a:p>
          <a:p>
            <a:pPr>
              <a:spcBef>
                <a:spcPts val="400"/>
              </a:spcBef>
              <a:defRPr b="1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5" invalidUrl="" action="" tgtFrame="" tooltip="" history="1" highlightClick="0" endSnd="0"/>
              </a:rPr>
              <a:t>https://cnodejs.org/topic/504b4924e2b84515770103dd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https://github.com/hyper570908/demo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在目錄下執行 npm install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專案下載</a:t>
            </a:r>
          </a:p>
        </p:txBody>
      </p:sp>
      <p:pic>
        <p:nvPicPr>
          <p:cNvPr id="256" name="螢幕快照 2016-06-28 下午2.24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5" y="1816859"/>
            <a:ext cx="7554971" cy="345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531812" y="762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模組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531812" y="2106660"/>
            <a:ext cx="7772401" cy="3963694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0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93" y="950283"/>
            <a:ext cx="7371815" cy="6022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簡單模組定義和使用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685798" y="1331960"/>
            <a:ext cx="7772404" cy="4573294"/>
          </a:xfrm>
          <a:prstGeom prst="rect">
            <a:avLst/>
          </a:prstGeom>
        </p:spPr>
        <p:txBody>
          <a:bodyPr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將這個文件存為circle.js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簡單模組定義和使用</a:t>
            </a:r>
          </a:p>
        </p:txBody>
      </p:sp>
      <p:pic>
        <p:nvPicPr>
          <p:cNvPr id="267" name="螢幕快照 2016-06-28 上午10.49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596" y="4085696"/>
            <a:ext cx="8012808" cy="1310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MQTT是什麼？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685798" y="1331762"/>
            <a:ext cx="7772404" cy="4637190"/>
          </a:xfrm>
          <a:prstGeom prst="rect">
            <a:avLst/>
          </a:prstGeom>
        </p:spPr>
        <p:txBody>
          <a:bodyPr/>
          <a:lstStyle/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MQTT的全名為 Message Queuing Telemetry Transport，為IBM和Eurotech共同製定出來的protocol，在MQTT的官網可以看到一開始它對MQTT的介紹：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 is a machine-to-machine (M2M)/"Internet of Things" connectivity protocol. It was designed as an extremely lightweight publish/subscribe messaging transport.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MQTT是一個 machine-to-machine (M2M) 的發佈(Publish)/訂閱(Subscribe)訊息的傳輸協定，簡單來說當發佈者將訊息送至Topic平台，而Topic會將這個訊息送到所註冊的訂閱者。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一般來說發佈者可以是一個Sensors也可以是一個推播訊息的入口。訂閱者可以是個伺服器上的應用服務也可以是個手機。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