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6" r:id="rId25"/>
    <p:sldId id="30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 descr="D:\power_point_test\bg_02031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6515100" y="304800"/>
            <a:ext cx="19431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685800" y="304800"/>
            <a:ext cx="5676900" cy="54864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Tx/>
              <a:buFont typeface="Arial"/>
              <a:buChar char="•"/>
              <a:defRPr sz="2800" b="0">
                <a:latin typeface="+mj-lt"/>
                <a:ea typeface="+mj-ea"/>
                <a:cs typeface="+mj-cs"/>
                <a:sym typeface="Calibri"/>
              </a:defRPr>
            </a:lvl1pPr>
            <a:lvl2pPr marL="790575" indent="-333375">
              <a:spcBef>
                <a:spcPts val="600"/>
              </a:spcBef>
              <a:buClrTx/>
              <a:buFont typeface="Arial"/>
              <a:buChar char="–"/>
              <a:defRPr sz="2800" b="0">
                <a:latin typeface="+mj-lt"/>
                <a:ea typeface="+mj-ea"/>
                <a:cs typeface="+mj-cs"/>
                <a:sym typeface="Calibri"/>
              </a:defRPr>
            </a:lvl2pPr>
            <a:lvl3pPr marL="1234438" indent="-320038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3pPr>
            <a:lvl4pPr marL="17272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4pPr>
            <a:lvl5pPr marL="21844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86" name="Shape 186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3810000" y="5543550"/>
            <a:ext cx="152400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200"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Confidential </a:t>
            </a:r>
          </a:p>
        </p:txBody>
      </p:sp>
      <p:sp>
        <p:nvSpPr>
          <p:cNvPr id="215" name="Shape 215"/>
          <p:cNvSpPr/>
          <p:nvPr/>
        </p:nvSpPr>
        <p:spPr>
          <a:xfrm>
            <a:off x="685800" y="5486400"/>
            <a:ext cx="2819400" cy="61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Copyright © 2014 Gemtek Technology Co., Ltd.</a:t>
            </a:r>
          </a:p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All Rights Reserved. </a:t>
            </a:r>
          </a:p>
        </p:txBody>
      </p:sp>
      <p:pic>
        <p:nvPicPr>
          <p:cNvPr id="21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xfrm>
            <a:off x="685800" y="2455067"/>
            <a:ext cx="7772400" cy="1102502"/>
          </a:xfrm>
          <a:prstGeom prst="rect">
            <a:avLst/>
          </a:prstGeom>
        </p:spPr>
        <p:txBody>
          <a:bodyPr lIns="91421" tIns="91421" rIns="91421" bIns="91421"/>
          <a:lstStyle>
            <a:lvl1pPr defTabSz="1219200">
              <a:defRPr sz="1800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xfrm>
            <a:off x="1371600" y="3771900"/>
            <a:ext cx="6400799" cy="1314600"/>
          </a:xfrm>
          <a:prstGeom prst="rect">
            <a:avLst/>
          </a:prstGeom>
        </p:spPr>
        <p:txBody>
          <a:bodyPr lIns="91421" tIns="91421" rIns="91421" bIns="91421"/>
          <a:lstStyle>
            <a:lvl1pPr marL="0" indent="0" algn="ctr" defTabSz="1219200">
              <a:buClrTx/>
              <a:buSzTx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788307" indent="-204107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2pPr>
            <a:lvl3pPr marL="1179284" indent="-16328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3pPr>
            <a:lvl4pPr marL="1640114" indent="-17961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4pPr>
            <a:lvl5pPr marL="2100939" indent="-195939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xfrm>
            <a:off x="5175939" y="5543550"/>
            <a:ext cx="386662" cy="375227"/>
          </a:xfrm>
          <a:prstGeom prst="rect">
            <a:avLst/>
          </a:prstGeom>
        </p:spPr>
        <p:txBody>
          <a:bodyPr/>
          <a:lstStyle>
            <a:lvl1pPr defTabSz="1219200"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png" descr="D:\power_point_test\bg_02031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343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2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85169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half" idx="13"/>
          </p:nvPr>
        </p:nvSpPr>
        <p:spPr>
          <a:xfrm>
            <a:off x="457198" y="1124741"/>
            <a:ext cx="3008317" cy="50014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87" name="Shape 87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D:\power_point_test\bg_020314.gif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810000" y="6248400"/>
            <a:ext cx="15240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 i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Confidential </a:t>
            </a:r>
          </a:p>
        </p:txBody>
      </p:sp>
      <p:sp>
        <p:nvSpPr>
          <p:cNvPr id="4" name="Shape 4"/>
          <p:cNvSpPr/>
          <p:nvPr/>
        </p:nvSpPr>
        <p:spPr>
          <a:xfrm>
            <a:off x="685800" y="6172200"/>
            <a:ext cx="2819400" cy="366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Copyright © 2002 Gemtek Technology Co., Ltd.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All Rights Reserved.  2015/1/10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661444" y="609600"/>
            <a:ext cx="330157" cy="31338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■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❖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98169" marR="0" indent="-32656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slide" Target="slide33.xml"/><Relationship Id="rId4" Type="http://schemas.openxmlformats.org/officeDocument/2006/relationships/slide" Target="slide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google.com.tw/webhp?sourceid=chrome-instant&amp;ion=1&amp;espv=2&amp;ie=UTF-8#q=req.put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?jmp=nav#community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0.xml"/><Relationship Id="rId5" Type="http://schemas.openxmlformats.org/officeDocument/2006/relationships/slide" Target="slide49.xml"/><Relationship Id="rId4" Type="http://schemas.openxmlformats.org/officeDocument/2006/relationships/slide" Target="slide4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hyper570908/demo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itbilu.com/nodejs/npm/41wDnJoDg.html" TargetMode="External"/><Relationship Id="rId2" Type="http://schemas.openxmlformats.org/officeDocument/2006/relationships/hyperlink" Target="http://mosquitto.org/download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nodejs.org/topic/504b4924e2b84515770103dd" TargetMode="External"/><Relationship Id="rId4" Type="http://schemas.openxmlformats.org/officeDocument/2006/relationships/hyperlink" Target="http://wiki.jikexueyuan.com/project/express-mongodb-setup-blog/simple-blog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685800" y="21177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5200" b="0"/>
            </a:lvl1pPr>
          </a:lstStyle>
          <a:p>
            <a:r>
              <a:t>GIoT end-to-end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Application System + web </a:t>
            </a:r>
            <a:r>
              <a:rPr dirty="0" smtClean="0"/>
              <a:t>servic</a:t>
            </a:r>
            <a:r>
              <a:rPr lang="en-US" dirty="0" smtClean="0"/>
              <a:t>e</a:t>
            </a:r>
            <a:endParaRPr dirty="0"/>
          </a:p>
        </p:txBody>
      </p:sp>
      <p:sp>
        <p:nvSpPr>
          <p:cNvPr id="240" name="Shape 240"/>
          <p:cNvSpPr/>
          <p:nvPr/>
        </p:nvSpPr>
        <p:spPr>
          <a:xfrm>
            <a:off x="7084227" y="5304511"/>
            <a:ext cx="1376344" cy="338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Author:Jason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xfrm>
            <a:off x="5318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sz="4600" b="0" cap="none">
                <a:solidFill>
                  <a:srgbClr val="FFFFFF"/>
                </a:solidFill>
              </a:defRPr>
            </a:lvl1pPr>
          </a:lstStyle>
          <a:p>
            <a:r>
              <a:t>Publish/Subscribe關係如下圖</a:t>
            </a:r>
          </a:p>
        </p:txBody>
      </p:sp>
      <p:pic>
        <p:nvPicPr>
          <p:cNvPr id="273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421" y="1030602"/>
            <a:ext cx="7515157" cy="3450498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4079202" y="2057917"/>
            <a:ext cx="1361117" cy="44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Broker</a:t>
            </a:r>
          </a:p>
        </p:txBody>
      </p:sp>
      <p:sp>
        <p:nvSpPr>
          <p:cNvPr id="275" name="Shape 275"/>
          <p:cNvSpPr/>
          <p:nvPr/>
        </p:nvSpPr>
        <p:spPr>
          <a:xfrm>
            <a:off x="753055" y="4484787"/>
            <a:ext cx="8013411" cy="1242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Publisher為訊息的來源，它會將訊息發送給Broker(Topic)，而Subscriber向Broker註冊，表示他們想要接收此Topic的訊息；因此當有某個Publisher對Broker發送訊息時，只要是有對此Broker註冊的Subscriber，都會收到此則訊息。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xfrm>
            <a:off x="685798" y="381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Mosca(Broker模組）</a:t>
            </a:r>
          </a:p>
        </p:txBody>
      </p:sp>
      <p:sp>
        <p:nvSpPr>
          <p:cNvPr id="278" name="Shape 278"/>
          <p:cNvSpPr>
            <a:spLocks noGrp="1"/>
          </p:cNvSpPr>
          <p:nvPr>
            <p:ph type="body" idx="1"/>
          </p:nvPr>
        </p:nvSpPr>
        <p:spPr>
          <a:xfrm>
            <a:off x="685798" y="1289818"/>
            <a:ext cx="7772404" cy="4606779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859536">
              <a:lnSpc>
                <a:spcPct val="115000"/>
              </a:lnSpc>
              <a:spcBef>
                <a:spcPts val="1500"/>
              </a:spcBef>
              <a:defRPr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</a:t>
            </a:r>
            <a:r>
              <a:rPr b="0"/>
              <a:t>是MQTT在Node.js中的一個Broker的開源實現，通俗講也就是MQTT中的Server實現。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安裝：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npm install mosca bunyan -g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使用：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mosca單獨使用時，可以像下面這樣運行，並開始接受客戶端連接：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 -v | bunyan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 -v -p 1884 | bunyan</a:t>
            </a:r>
          </a:p>
        </p:txBody>
      </p:sp>
      <p:grpSp>
        <p:nvGrpSpPr>
          <p:cNvPr id="281" name="Group 281"/>
          <p:cNvGrpSpPr/>
          <p:nvPr/>
        </p:nvGrpSpPr>
        <p:grpSpPr>
          <a:xfrm>
            <a:off x="3543300" y="4581276"/>
            <a:ext cx="1498600" cy="689225"/>
            <a:chOff x="0" y="0"/>
            <a:chExt cx="1498600" cy="689224"/>
          </a:xfrm>
        </p:grpSpPr>
        <p:sp>
          <p:nvSpPr>
            <p:cNvPr id="279" name="Shape 279"/>
            <p:cNvSpPr/>
            <p:nvPr/>
          </p:nvSpPr>
          <p:spPr>
            <a:xfrm>
              <a:off x="0" y="-1"/>
              <a:ext cx="1498600" cy="689226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0" y="16065"/>
              <a:ext cx="1498600" cy="657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預設         port :  1883</a:t>
              </a:r>
            </a:p>
          </p:txBody>
        </p:sp>
      </p:grp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MQTT.js(Client模組）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idx="1"/>
          </p:nvPr>
        </p:nvSpPr>
        <p:spPr>
          <a:xfrm>
            <a:off x="685798" y="1434081"/>
            <a:ext cx="7772404" cy="4369053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822958">
              <a:lnSpc>
                <a:spcPct val="115000"/>
              </a:lnSpc>
              <a:spcBef>
                <a:spcPts val="1400"/>
              </a:spcBef>
              <a:defRPr sz="22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同 時Mosca作者也維護著MQTT.js這一模組，這一模組可理解為MQTT的Client實現。而縱觀整個Node.js的module中比較有分量的也就以上兩個module.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sz="22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如果所要連接的服務器只支持MQTT 3.1（非V3.1.1），需要如下設置：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sz="22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sz="22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protocolId: 'MQIsdp',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sz="22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protocolVersion: 3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sz="22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grpSp>
        <p:nvGrpSpPr>
          <p:cNvPr id="287" name="Group 287"/>
          <p:cNvGrpSpPr/>
          <p:nvPr/>
        </p:nvGrpSpPr>
        <p:grpSpPr>
          <a:xfrm>
            <a:off x="4000500" y="4416176"/>
            <a:ext cx="1498600" cy="689225"/>
            <a:chOff x="0" y="0"/>
            <a:chExt cx="1498600" cy="689224"/>
          </a:xfrm>
        </p:grpSpPr>
        <p:sp>
          <p:nvSpPr>
            <p:cNvPr id="285" name="Shape 285"/>
            <p:cNvSpPr/>
            <p:nvPr/>
          </p:nvSpPr>
          <p:spPr>
            <a:xfrm>
              <a:off x="0" y="-1"/>
              <a:ext cx="1498600" cy="689226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0" y="181672"/>
              <a:ext cx="1498600" cy="325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建議加上參數</a:t>
              </a:r>
            </a:p>
          </p:txBody>
        </p: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透過mqtt.js模組註冊訂閱（一）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idx="1"/>
          </p:nvPr>
        </p:nvSpPr>
        <p:spPr>
          <a:xfrm>
            <a:off x="685798" y="1325462"/>
            <a:ext cx="7772404" cy="4586292"/>
          </a:xfrm>
          <a:prstGeom prst="rect">
            <a:avLst/>
          </a:prstGeom>
        </p:spPr>
        <p:txBody>
          <a:bodyPr anchor="t"/>
          <a:lstStyle/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mqtt = require('mqtt');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hostname = 'localhost';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portNumber = 1884;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mytopic= 'mqtt';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options = {</a:t>
            </a:r>
          </a:p>
          <a:p>
            <a:pPr lvl="1"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port:portNumber,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host: hostname,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protocolId: 'MQIsdp',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protocolVersion: 3;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client = mqtt.connect(options);</a:t>
            </a:r>
          </a:p>
        </p:txBody>
      </p:sp>
      <p:grpSp>
        <p:nvGrpSpPr>
          <p:cNvPr id="293" name="Group 293"/>
          <p:cNvGrpSpPr/>
          <p:nvPr/>
        </p:nvGrpSpPr>
        <p:grpSpPr>
          <a:xfrm>
            <a:off x="3987800" y="3768476"/>
            <a:ext cx="1498600" cy="689225"/>
            <a:chOff x="0" y="0"/>
            <a:chExt cx="1498600" cy="689224"/>
          </a:xfrm>
        </p:grpSpPr>
        <p:sp>
          <p:nvSpPr>
            <p:cNvPr id="291" name="Shape 291"/>
            <p:cNvSpPr/>
            <p:nvPr/>
          </p:nvSpPr>
          <p:spPr>
            <a:xfrm>
              <a:off x="0" y="-1"/>
              <a:ext cx="1498600" cy="689226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0" y="181672"/>
              <a:ext cx="1498600" cy="325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設定連線參數</a:t>
              </a:r>
            </a:p>
          </p:txBody>
        </p:sp>
      </p:grpSp>
      <p:grpSp>
        <p:nvGrpSpPr>
          <p:cNvPr id="296" name="Group 296"/>
          <p:cNvGrpSpPr/>
          <p:nvPr/>
        </p:nvGrpSpPr>
        <p:grpSpPr>
          <a:xfrm>
            <a:off x="4800599" y="5209828"/>
            <a:ext cx="2220518" cy="689225"/>
            <a:chOff x="0" y="0"/>
            <a:chExt cx="2220516" cy="689224"/>
          </a:xfrm>
        </p:grpSpPr>
        <p:sp>
          <p:nvSpPr>
            <p:cNvPr id="294" name="Shape 294"/>
            <p:cNvSpPr/>
            <p:nvPr/>
          </p:nvSpPr>
          <p:spPr>
            <a:xfrm>
              <a:off x="-1" y="-1"/>
              <a:ext cx="2220518" cy="689226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-1" y="181672"/>
              <a:ext cx="2220518" cy="325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以連線參數進行連線</a:t>
              </a:r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xfrm>
            <a:off x="685798" y="1447152"/>
            <a:ext cx="7772404" cy="3963696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365758">
              <a:lnSpc>
                <a:spcPct val="115000"/>
              </a:lnSpc>
              <a:spcBef>
                <a:spcPts val="6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client.on(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'connect'</a:t>
            </a:r>
            <a:r>
              <a:t>, function()  {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console.log('Connect to mqtt topic:'+mytopic);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client.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subscribe</a:t>
            </a:r>
            <a:r>
              <a:t>(mytopic);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365758">
              <a:lnSpc>
                <a:spcPct val="115000"/>
              </a:lnSpc>
              <a:spcBef>
                <a:spcPts val="6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client.on(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'message'</a:t>
            </a:r>
            <a:r>
              <a:t>, function(topic, message) {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console.log(‘topic:'+topic.toString());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console.log('message:'+message.toString());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sp>
        <p:nvSpPr>
          <p:cNvPr id="299" name="Shape 299"/>
          <p:cNvSpPr/>
          <p:nvPr/>
        </p:nvSpPr>
        <p:spPr>
          <a:xfrm>
            <a:off x="685798" y="215699"/>
            <a:ext cx="7772404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透過mqtt.js模組註冊訂閱（一）</a:t>
            </a:r>
          </a:p>
        </p:txBody>
      </p:sp>
      <p:grpSp>
        <p:nvGrpSpPr>
          <p:cNvPr id="302" name="Group 302"/>
          <p:cNvGrpSpPr/>
          <p:nvPr/>
        </p:nvGrpSpPr>
        <p:grpSpPr>
          <a:xfrm>
            <a:off x="4368800" y="2384529"/>
            <a:ext cx="861318" cy="442672"/>
            <a:chOff x="0" y="0"/>
            <a:chExt cx="861317" cy="44267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861318" cy="442671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0" y="9120"/>
              <a:ext cx="861318" cy="4244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訂閱</a:t>
              </a:r>
            </a:p>
          </p:txBody>
        </p:sp>
      </p:grpSp>
      <p:grpSp>
        <p:nvGrpSpPr>
          <p:cNvPr id="305" name="Group 305"/>
          <p:cNvGrpSpPr/>
          <p:nvPr/>
        </p:nvGrpSpPr>
        <p:grpSpPr>
          <a:xfrm>
            <a:off x="6400800" y="3658239"/>
            <a:ext cx="1654225" cy="620919"/>
            <a:chOff x="0" y="0"/>
            <a:chExt cx="1654224" cy="620918"/>
          </a:xfrm>
        </p:grpSpPr>
        <p:sp>
          <p:nvSpPr>
            <p:cNvPr id="303" name="Shape 303"/>
            <p:cNvSpPr/>
            <p:nvPr/>
          </p:nvSpPr>
          <p:spPr>
            <a:xfrm>
              <a:off x="0" y="-1"/>
              <a:ext cx="1654225" cy="620920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0" y="125040"/>
              <a:ext cx="165422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接收message</a:t>
              </a:r>
            </a:p>
          </p:txBody>
        </p:sp>
      </p:grp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透過mqtt.js模組註冊發布</a:t>
            </a:r>
          </a:p>
        </p:txBody>
      </p:sp>
      <p:sp>
        <p:nvSpPr>
          <p:cNvPr id="308" name="Shape 308"/>
          <p:cNvSpPr>
            <a:spLocks noGrp="1"/>
          </p:cNvSpPr>
          <p:nvPr>
            <p:ph type="body" idx="1"/>
          </p:nvPr>
        </p:nvSpPr>
        <p:spPr>
          <a:xfrm>
            <a:off x="685798" y="1343171"/>
            <a:ext cx="7772404" cy="4677871"/>
          </a:xfrm>
          <a:prstGeom prst="rect">
            <a:avLst/>
          </a:prstGeom>
        </p:spPr>
        <p:txBody>
          <a:bodyPr anchor="t"/>
          <a:lstStyle/>
          <a:p>
            <a:pPr defTabSz="205848">
              <a:lnSpc>
                <a:spcPct val="115000"/>
              </a:lnSpc>
              <a:spcBef>
                <a:spcPts val="300"/>
              </a:spcBef>
              <a:defRPr sz="1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mqtt = require('mqtt');</a:t>
            </a:r>
          </a:p>
          <a:p>
            <a:pPr defTabSz="205848">
              <a:lnSpc>
                <a:spcPct val="115000"/>
              </a:lnSpc>
              <a:spcBef>
                <a:spcPts val="300"/>
              </a:spcBef>
              <a:defRPr sz="1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hostname = 'localhost';</a:t>
            </a:r>
          </a:p>
          <a:p>
            <a:pPr defTabSz="205848">
              <a:lnSpc>
                <a:spcPct val="115000"/>
              </a:lnSpc>
              <a:spcBef>
                <a:spcPts val="300"/>
              </a:spcBef>
              <a:defRPr sz="1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portNumber = 1884;</a:t>
            </a:r>
          </a:p>
          <a:p>
            <a:pPr defTabSz="205848">
              <a:lnSpc>
                <a:spcPct val="115000"/>
              </a:lnSpc>
              <a:spcBef>
                <a:spcPts val="300"/>
              </a:spcBef>
              <a:defRPr sz="1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mytopic= 'mqtt';</a:t>
            </a:r>
          </a:p>
          <a:p>
            <a:pPr defTabSz="205848">
              <a:lnSpc>
                <a:spcPct val="115000"/>
              </a:lnSpc>
              <a:spcBef>
                <a:spcPts val="300"/>
              </a:spcBef>
              <a:defRPr sz="1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options = {</a:t>
            </a:r>
          </a:p>
          <a:p>
            <a:pPr lvl="1" defTabSz="205848">
              <a:lnSpc>
                <a:spcPct val="115000"/>
              </a:lnSpc>
              <a:spcBef>
                <a:spcPts val="300"/>
              </a:spcBef>
              <a:defRPr sz="1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port:portNumber,</a:t>
            </a:r>
          </a:p>
          <a:p>
            <a:pPr defTabSz="205848">
              <a:lnSpc>
                <a:spcPct val="115000"/>
              </a:lnSpc>
              <a:spcBef>
                <a:spcPts val="300"/>
              </a:spcBef>
              <a:defRPr sz="1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host: hostname,</a:t>
            </a:r>
          </a:p>
          <a:p>
            <a:pPr defTabSz="307237">
              <a:lnSpc>
                <a:spcPct val="115000"/>
              </a:lnSpc>
              <a:spcBef>
                <a:spcPts val="500"/>
              </a:spcBef>
              <a:defRPr sz="17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protocolId: 'MQIsdp',</a:t>
            </a:r>
          </a:p>
          <a:p>
            <a:pPr defTabSz="307237">
              <a:lnSpc>
                <a:spcPct val="115000"/>
              </a:lnSpc>
              <a:spcBef>
                <a:spcPts val="500"/>
              </a:spcBef>
              <a:defRPr sz="17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protocolVersion: 3;</a:t>
            </a:r>
            <a:endParaRPr sz="1500"/>
          </a:p>
          <a:p>
            <a:pPr defTabSz="205848">
              <a:lnSpc>
                <a:spcPct val="115000"/>
              </a:lnSpc>
              <a:spcBef>
                <a:spcPts val="300"/>
              </a:spcBef>
              <a:defRPr sz="1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</a:p>
          <a:p>
            <a:pPr defTabSz="205848">
              <a:lnSpc>
                <a:spcPct val="115000"/>
              </a:lnSpc>
              <a:spcBef>
                <a:spcPts val="300"/>
              </a:spcBef>
              <a:defRPr sz="1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client = mqtt.connect(options);</a:t>
            </a:r>
          </a:p>
          <a:p>
            <a:pPr defTabSz="473452">
              <a:lnSpc>
                <a:spcPct val="115000"/>
              </a:lnSpc>
              <a:spcBef>
                <a:spcPts val="700"/>
              </a:spcBef>
              <a:defRPr sz="1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publish</a:t>
            </a:r>
            <a:r>
              <a:t>('mqtt', 'Hell Mqtt!');</a:t>
            </a:r>
          </a:p>
          <a:p>
            <a:pPr defTabSz="473452">
              <a:lnSpc>
                <a:spcPct val="115000"/>
              </a:lnSpc>
              <a:spcBef>
                <a:spcPts val="700"/>
              </a:spcBef>
              <a:defRPr sz="1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terminate the client</a:t>
            </a:r>
          </a:p>
          <a:p>
            <a:pPr defTabSz="473452">
              <a:lnSpc>
                <a:spcPct val="115000"/>
              </a:lnSpc>
              <a:spcBef>
                <a:spcPts val="700"/>
              </a:spcBef>
              <a:defRPr sz="1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client.end();</a:t>
            </a:r>
          </a:p>
        </p:txBody>
      </p:sp>
      <p:grpSp>
        <p:nvGrpSpPr>
          <p:cNvPr id="311" name="Group 311"/>
          <p:cNvGrpSpPr/>
          <p:nvPr/>
        </p:nvGrpSpPr>
        <p:grpSpPr>
          <a:xfrm>
            <a:off x="3668712" y="3084388"/>
            <a:ext cx="1498602" cy="689225"/>
            <a:chOff x="0" y="0"/>
            <a:chExt cx="1498601" cy="689224"/>
          </a:xfrm>
        </p:grpSpPr>
        <p:sp>
          <p:nvSpPr>
            <p:cNvPr id="309" name="Shape 309"/>
            <p:cNvSpPr/>
            <p:nvPr/>
          </p:nvSpPr>
          <p:spPr>
            <a:xfrm>
              <a:off x="-1" y="-1"/>
              <a:ext cx="1498603" cy="689226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-1" y="181672"/>
              <a:ext cx="1498603" cy="325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設定連線參數</a:t>
              </a:r>
            </a:p>
          </p:txBody>
        </p:sp>
      </p:grpSp>
      <p:grpSp>
        <p:nvGrpSpPr>
          <p:cNvPr id="314" name="Group 314"/>
          <p:cNvGrpSpPr/>
          <p:nvPr/>
        </p:nvGrpSpPr>
        <p:grpSpPr>
          <a:xfrm>
            <a:off x="4044953" y="4193828"/>
            <a:ext cx="2220518" cy="689225"/>
            <a:chOff x="0" y="0"/>
            <a:chExt cx="2220516" cy="689224"/>
          </a:xfrm>
        </p:grpSpPr>
        <p:sp>
          <p:nvSpPr>
            <p:cNvPr id="312" name="Shape 312"/>
            <p:cNvSpPr/>
            <p:nvPr/>
          </p:nvSpPr>
          <p:spPr>
            <a:xfrm>
              <a:off x="0" y="-1"/>
              <a:ext cx="2220517" cy="689226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0" y="181672"/>
              <a:ext cx="2220517" cy="325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以連線參數進行連線</a:t>
              </a:r>
            </a:p>
          </p:txBody>
        </p:sp>
      </p:grpSp>
      <p:grpSp>
        <p:nvGrpSpPr>
          <p:cNvPr id="317" name="Group 317"/>
          <p:cNvGrpSpPr/>
          <p:nvPr/>
        </p:nvGrpSpPr>
        <p:grpSpPr>
          <a:xfrm>
            <a:off x="2857500" y="5285432"/>
            <a:ext cx="1714202" cy="573288"/>
            <a:chOff x="0" y="0"/>
            <a:chExt cx="1714201" cy="573287"/>
          </a:xfrm>
        </p:grpSpPr>
        <p:sp>
          <p:nvSpPr>
            <p:cNvPr id="315" name="Shape 315"/>
            <p:cNvSpPr/>
            <p:nvPr/>
          </p:nvSpPr>
          <p:spPr>
            <a:xfrm>
              <a:off x="0" y="-1"/>
              <a:ext cx="1714202" cy="573289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0" y="101225"/>
              <a:ext cx="1714202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發佈message</a:t>
              </a:r>
            </a:p>
          </p:txBody>
        </p:sp>
      </p:grp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title"/>
          </p:nvPr>
        </p:nvSpPr>
        <p:spPr>
          <a:xfrm>
            <a:off x="583602" y="2540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t>操作</a:t>
            </a:r>
          </a:p>
        </p:txBody>
      </p:sp>
      <p:sp>
        <p:nvSpPr>
          <p:cNvPr id="320" name="Shape 320"/>
          <p:cNvSpPr>
            <a:spLocks noGrp="1"/>
          </p:cNvSpPr>
          <p:nvPr>
            <p:ph type="body" idx="1"/>
          </p:nvPr>
        </p:nvSpPr>
        <p:spPr>
          <a:xfrm>
            <a:off x="583602" y="1513779"/>
            <a:ext cx="7772404" cy="4556575"/>
          </a:xfrm>
          <a:prstGeom prst="rect">
            <a:avLst/>
          </a:prstGeom>
        </p:spPr>
        <p:txBody>
          <a:bodyPr anchor="t"/>
          <a:lstStyle>
            <a:lvl1pPr defTabSz="658368">
              <a:lnSpc>
                <a:spcPct val="115000"/>
              </a:lnSpc>
              <a:spcBef>
                <a:spcPts val="1100"/>
              </a:spcBef>
              <a:defRPr sz="2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發布者、代理和訂閱者均為localhsot，但是在實際的情況下三種並不是同一個設備。為了實現這個簡單的測試案例，需要在打開三個終端視窗，分別代表代理伺服器、發布者和訂閱者。</a:t>
            </a:r>
          </a:p>
        </p:txBody>
      </p:sp>
      <p:pic>
        <p:nvPicPr>
          <p:cNvPr id="321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602" y="3894411"/>
            <a:ext cx="7772404" cy="1184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xfrm>
            <a:off x="685798" y="200129"/>
            <a:ext cx="7772404" cy="899917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t>訂閱及發佈demo</a:t>
            </a:r>
          </a:p>
        </p:txBody>
      </p:sp>
      <p:sp>
        <p:nvSpPr>
          <p:cNvPr id="324" name="Shape 324"/>
          <p:cNvSpPr>
            <a:spLocks noGrp="1"/>
          </p:cNvSpPr>
          <p:nvPr>
            <p:ph type="body" idx="1"/>
          </p:nvPr>
        </p:nvSpPr>
        <p:spPr>
          <a:xfrm>
            <a:off x="685798" y="1239990"/>
            <a:ext cx="7772404" cy="4868465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Subscriber 註冊感興趣的Topic(ex. mqtt)</a:t>
            </a:r>
            <a:endParaRPr sz="1900" b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900" b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900" b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900" b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900" b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Publisher 發布該Topic的訊息</a:t>
            </a:r>
          </a:p>
        </p:txBody>
      </p:sp>
      <p:pic>
        <p:nvPicPr>
          <p:cNvPr id="325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004" y="4575709"/>
            <a:ext cx="7772405" cy="792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204" y="2026541"/>
            <a:ext cx="7696005" cy="986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xfrm>
            <a:off x="785812" y="381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t>GIot MQTT dummy test</a:t>
            </a:r>
          </a:p>
        </p:txBody>
      </p:sp>
      <p:pic>
        <p:nvPicPr>
          <p:cNvPr id="329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0686" y="1447154"/>
            <a:ext cx="8998998" cy="3963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xfrm>
            <a:off x="685798" y="888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應用系統與DB的建立</a:t>
            </a:r>
          </a:p>
        </p:txBody>
      </p:sp>
      <p:sp>
        <p:nvSpPr>
          <p:cNvPr id="332" name="Shape 332"/>
          <p:cNvSpPr>
            <a:spLocks noGrp="1"/>
          </p:cNvSpPr>
          <p:nvPr>
            <p:ph type="body" idx="1"/>
          </p:nvPr>
        </p:nvSpPr>
        <p:spPr>
          <a:xfrm>
            <a:off x="531812" y="2106659"/>
            <a:ext cx="7772401" cy="3963696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33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886" y="1033503"/>
            <a:ext cx="8518253" cy="5030112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Shape 334"/>
          <p:cNvSpPr/>
          <p:nvPr/>
        </p:nvSpPr>
        <p:spPr>
          <a:xfrm>
            <a:off x="581343" y="1382761"/>
            <a:ext cx="2745737" cy="757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877822">
              <a:defRPr sz="5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開發框架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</p:spPr>
        <p:txBody>
          <a:bodyPr/>
          <a:lstStyle/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MQTT介紹與MQTT套件安裝</a:t>
            </a:r>
            <a:br/>
            <a:endParaRPr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應用系統與DB的建立</a:t>
            </a:r>
            <a:br/>
            <a:endParaRPr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Web可視化GUI 開發與操作 </a:t>
            </a:r>
          </a:p>
        </p:txBody>
      </p:sp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 anchor="t"/>
          <a:lstStyle>
            <a:lvl1pPr>
              <a:defRPr sz="5200" b="1"/>
            </a:lvl1pPr>
          </a:lstStyle>
          <a:p>
            <a:r>
              <a:t>Item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t>應用系統-Express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/>
          <a:lstStyle/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 Express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57783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Express</a:t>
            </a:r>
            <a:r>
              <a:rPr b="0"/>
              <a:t> 是 Node.js 上最流行的 Web 開發框架，正如他的名字一樣，使用它我們可以快速的開發一個 Web 應用。我們用 express 來搭建我們的應用系統，打開命令行，輸入：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npm install -g express-generator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 express 命令行工具，使用它我們可以初始化一個 express 項目。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新建一個專案 : demo</a:t>
            </a:r>
          </a:p>
        </p:txBody>
      </p:sp>
      <p:sp>
        <p:nvSpPr>
          <p:cNvPr id="340" name="Shape 340"/>
          <p:cNvSpPr>
            <a:spLocks noGrp="1"/>
          </p:cNvSpPr>
          <p:nvPr>
            <p:ph type="body" idx="1"/>
          </p:nvPr>
        </p:nvSpPr>
        <p:spPr>
          <a:xfrm>
            <a:off x="531812" y="1431625"/>
            <a:ext cx="7772401" cy="463872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在命令行中输入：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express -e demo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cd demo &amp;&amp; npm install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初始化一個 express 項目並安裝所需模組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685798" y="1143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啟用 web server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idx="1"/>
          </p:nvPr>
        </p:nvSpPr>
        <p:spPr>
          <a:xfrm>
            <a:off x="531812" y="1374724"/>
            <a:ext cx="7772401" cy="4695631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node ./bin/www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在瀏覽器裡訪問 localhost:3000，如下圖所示：</a:t>
            </a:r>
          </a:p>
        </p:txBody>
      </p:sp>
      <p:pic>
        <p:nvPicPr>
          <p:cNvPr id="344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296" y="2722329"/>
            <a:ext cx="8406808" cy="2000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body" idx="1"/>
          </p:nvPr>
        </p:nvSpPr>
        <p:spPr>
          <a:xfrm>
            <a:off x="531812" y="1341138"/>
            <a:ext cx="7772401" cy="4729216"/>
          </a:xfrm>
          <a:prstGeom prst="rect">
            <a:avLst/>
          </a:prstGeom>
        </p:spPr>
        <p:txBody>
          <a:bodyPr anchor="t"/>
          <a:lstStyle>
            <a:lvl1pPr defTabSz="786383">
              <a:lnSpc>
                <a:spcPct val="115000"/>
              </a:lnSpc>
              <a:spcBef>
                <a:spcPts val="13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我們回頭看看生成的工程目錄裡面都有什麼，打開我們的</a:t>
            </a:r>
            <a:r>
              <a:rPr dirty="0"/>
              <a:t> demo </a:t>
            </a:r>
            <a:r>
              <a:rPr dirty="0" err="1"/>
              <a:t>文件夾，裡面如圖所示</a:t>
            </a:r>
            <a:r>
              <a:rPr dirty="0"/>
              <a:t>：</a:t>
            </a:r>
          </a:p>
        </p:txBody>
      </p:sp>
      <p:pic>
        <p:nvPicPr>
          <p:cNvPr id="347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491" y="3604245"/>
            <a:ext cx="2667619" cy="17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/>
        </p:nvSpPr>
        <p:spPr>
          <a:xfrm>
            <a:off x="3125934" y="2038250"/>
            <a:ext cx="5551095" cy="403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defTabSz="562355">
              <a:lnSpc>
                <a:spcPct val="115000"/>
              </a:lnSpc>
              <a:spcBef>
                <a:spcPts val="900"/>
              </a:spcBef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hlinkClick r:id="" action="ppaction://hlinkshowjump?jump=nextslide"/>
              </a:rPr>
              <a:t>app.js</a:t>
            </a:r>
            <a:r>
              <a:rPr u="none" dirty="0" err="1">
                <a:solidFill>
                  <a:srgbClr val="585858"/>
                </a:solidFill>
                <a:uFillTx/>
              </a:rPr>
              <a:t>：啟動文件，或者說入口文件</a:t>
            </a:r>
            <a:r>
              <a:rPr u="none" dirty="0">
                <a:solidFill>
                  <a:srgbClr val="585858"/>
                </a:solidFill>
                <a:uFillTx/>
              </a:rPr>
              <a:t/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dirty="0" err="1">
                <a:hlinkClick r:id="rId3" action="ppaction://hlinksldjump"/>
              </a:rPr>
              <a:t>package.json</a:t>
            </a:r>
            <a:r>
              <a:rPr u="none" dirty="0" err="1">
                <a:solidFill>
                  <a:srgbClr val="585858"/>
                </a:solidFill>
                <a:uFillTx/>
              </a:rPr>
              <a:t>：存儲著專案的信息及模組依賴，當在dependencies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 err="1">
                <a:solidFill>
                  <a:srgbClr val="585858"/>
                </a:solidFill>
                <a:uFillTx/>
              </a:rPr>
              <a:t>中添加依賴的模組時，運行npm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 err="1">
                <a:solidFill>
                  <a:srgbClr val="585858"/>
                </a:solidFill>
                <a:uFillTx/>
              </a:rPr>
              <a:t>install，npm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 err="1">
                <a:solidFill>
                  <a:srgbClr val="585858"/>
                </a:solidFill>
                <a:uFillTx/>
              </a:rPr>
              <a:t>會檢查當前目錄下的package.json，並自動安裝所有指定的模組</a:t>
            </a:r>
            <a:r>
              <a:rPr u="none" dirty="0">
                <a:solidFill>
                  <a:srgbClr val="585858"/>
                </a:solidFill>
                <a:uFillTx/>
              </a:rPr>
              <a:t/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u="none" dirty="0" err="1">
                <a:solidFill>
                  <a:srgbClr val="585858"/>
                </a:solidFill>
                <a:uFillTx/>
              </a:rPr>
              <a:t>node_modules：存放package.json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 err="1">
                <a:solidFill>
                  <a:srgbClr val="585858"/>
                </a:solidFill>
                <a:uFillTx/>
              </a:rPr>
              <a:t>中安裝的模組，當你在package.json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 err="1">
                <a:solidFill>
                  <a:srgbClr val="585858"/>
                </a:solidFill>
                <a:uFillTx/>
              </a:rPr>
              <a:t>添加依賴的模組並安裝後，存放在這個文件夾下</a:t>
            </a:r>
            <a:endParaRPr dirty="0">
              <a:solidFill>
                <a:srgbClr val="585858"/>
              </a:solidFill>
            </a:endParaRP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public：存放image、css、js</a:t>
            </a:r>
            <a:r>
              <a:rPr dirty="0"/>
              <a:t> </a:t>
            </a:r>
            <a:r>
              <a:rPr dirty="0" err="1"/>
              <a:t>等文件</a:t>
            </a:r>
            <a:r>
              <a:rPr dirty="0"/>
              <a:t/>
            </a:r>
            <a:br>
              <a:rPr dirty="0"/>
            </a:br>
            <a:r>
              <a:rPr dirty="0" err="1"/>
              <a:t>routes：存放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路由</a:t>
            </a:r>
            <a:r>
              <a:rPr dirty="0" err="1"/>
              <a:t>文件</a:t>
            </a:r>
            <a:endParaRPr dirty="0"/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views：</a:t>
            </a:r>
            <a:r>
              <a:rPr dirty="0" err="1" smtClean="0"/>
              <a:t>存放視圖文件或者說</a:t>
            </a:r>
            <a:r>
              <a:rPr lang="zh-TW" altLang="en-US" dirty="0"/>
              <a:t>範</a:t>
            </a:r>
            <a:r>
              <a:rPr lang="zh-TW" altLang="en-US" dirty="0" smtClean="0"/>
              <a:t>本</a:t>
            </a:r>
            <a:r>
              <a:rPr dirty="0" err="1" smtClean="0"/>
              <a:t>文件</a:t>
            </a:r>
            <a:endParaRPr dirty="0"/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bin：存放可執行文件</a:t>
            </a:r>
            <a:endParaRPr dirty="0"/>
          </a:p>
        </p:txBody>
      </p:sp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531812" y="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專案結構</a:t>
            </a:r>
          </a:p>
        </p:txBody>
      </p:sp>
      <p:sp>
        <p:nvSpPr>
          <p:cNvPr id="350" name="Shape 350">
            <a:hlinkClick r:id="rId5" action="ppaction://hlinksldjump"/>
          </p:cNvPr>
          <p:cNvSpPr/>
          <p:nvPr/>
        </p:nvSpPr>
        <p:spPr>
          <a:xfrm>
            <a:off x="5108142" y="6170629"/>
            <a:ext cx="1983045" cy="424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77822"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MongoDB簡介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app.js入口檔案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84211" y="1677724"/>
            <a:ext cx="7772401" cy="486539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var</a:t>
            </a:r>
            <a:r>
              <a:rPr sz="2400" dirty="0"/>
              <a:t> app = express</a:t>
            </a:r>
            <a:r>
              <a:rPr sz="2400" dirty="0" smtClean="0"/>
              <a:t>()：</a:t>
            </a:r>
            <a:r>
              <a:rPr lang="zh-TW" altLang="en-US" sz="2400" dirty="0" smtClean="0"/>
              <a:t>建立一個</a:t>
            </a:r>
            <a:r>
              <a:rPr sz="2400" dirty="0" err="1" smtClean="0"/>
              <a:t>express</a:t>
            </a:r>
            <a:r>
              <a:rPr sz="2400" dirty="0" err="1"/>
              <a:t>實例app</a:t>
            </a:r>
            <a:r>
              <a:rPr sz="2400" dirty="0"/>
              <a:t>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app.set</a:t>
            </a:r>
            <a:r>
              <a:rPr sz="2400" dirty="0"/>
              <a:t>('views', </a:t>
            </a:r>
            <a:r>
              <a:rPr sz="2400" dirty="0" err="1"/>
              <a:t>path.join</a:t>
            </a:r>
            <a:r>
              <a:rPr sz="2400" dirty="0"/>
              <a:t>(</a:t>
            </a:r>
            <a:r>
              <a:rPr sz="2400" dirty="0" err="1"/>
              <a:t>dirname</a:t>
            </a:r>
            <a:r>
              <a:rPr sz="2400" dirty="0"/>
              <a:t>, 'views’))：</a:t>
            </a:r>
            <a:r>
              <a:rPr sz="2400" dirty="0" err="1"/>
              <a:t>設置</a:t>
            </a:r>
            <a:r>
              <a:rPr sz="2400" dirty="0"/>
              <a:t> views </a:t>
            </a:r>
            <a:r>
              <a:rPr sz="2400" dirty="0" err="1"/>
              <a:t>文件夾為存放視圖文件的目錄</a:t>
            </a:r>
            <a:r>
              <a:rPr sz="2400" dirty="0"/>
              <a:t>, </a:t>
            </a:r>
            <a:r>
              <a:rPr sz="2400" dirty="0" err="1"/>
              <a:t>即存放</a:t>
            </a:r>
            <a:r>
              <a:rPr sz="2400" b="1" dirty="0" err="1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sz="2400" dirty="0" err="1"/>
              <a:t>文件的地方,dirname</a:t>
            </a:r>
            <a:r>
              <a:rPr sz="2400" dirty="0"/>
              <a:t> </a:t>
            </a:r>
            <a:r>
              <a:rPr sz="2400" dirty="0" err="1"/>
              <a:t>为全局變數,存儲當前正在執行的腳本所在的目錄</a:t>
            </a:r>
            <a:r>
              <a:rPr sz="2400" dirty="0"/>
              <a:t>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app.set</a:t>
            </a:r>
            <a:r>
              <a:rPr sz="2400" dirty="0"/>
              <a:t>('view engine', '</a:t>
            </a:r>
            <a:r>
              <a:rPr sz="2400" dirty="0" err="1"/>
              <a:t>ejs</a:t>
            </a:r>
            <a:r>
              <a:rPr sz="2400" dirty="0"/>
              <a:t>’)：</a:t>
            </a:r>
            <a:r>
              <a:rPr sz="2400" dirty="0" err="1"/>
              <a:t>設置</a:t>
            </a:r>
            <a:r>
              <a:rPr sz="2400"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action="ppaction://hlinkshowjump?jump=nextslide"/>
              </a:rPr>
              <a:t>視圖範本引擎</a:t>
            </a:r>
            <a:r>
              <a:rPr sz="2400" dirty="0" err="1"/>
              <a:t>為</a:t>
            </a:r>
            <a:r>
              <a:rPr sz="2400" dirty="0"/>
              <a:t> </a:t>
            </a:r>
            <a:r>
              <a:rPr sz="2400" dirty="0" err="1"/>
              <a:t>ejs</a:t>
            </a:r>
            <a:r>
              <a:rPr sz="2400" dirty="0"/>
              <a:t>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app.use</a:t>
            </a:r>
            <a:r>
              <a:rPr sz="2400" dirty="0"/>
              <a:t>(favicon(</a:t>
            </a:r>
            <a:r>
              <a:rPr sz="2400" dirty="0" err="1"/>
              <a:t>dirname</a:t>
            </a:r>
            <a:r>
              <a:rPr sz="2400" dirty="0"/>
              <a:t> + ‘/public/favicon.ico’))：</a:t>
            </a:r>
            <a:r>
              <a:rPr sz="2400" dirty="0" err="1"/>
              <a:t>設置</a:t>
            </a:r>
            <a:r>
              <a:rPr sz="2400" dirty="0"/>
              <a:t>/public/</a:t>
            </a:r>
            <a:r>
              <a:rPr sz="2400" dirty="0" err="1"/>
              <a:t>favicon.ico為favicon圖標</a:t>
            </a:r>
            <a:r>
              <a:rPr sz="2400" dirty="0"/>
              <a:t>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app.use</a:t>
            </a:r>
            <a:r>
              <a:rPr sz="2400" dirty="0"/>
              <a:t>(logger('dev’))：</a:t>
            </a:r>
            <a:r>
              <a:rPr sz="2400" dirty="0" err="1"/>
              <a:t>加載日誌中間件</a:t>
            </a:r>
            <a:r>
              <a:rPr sz="2400" dirty="0" smtClean="0"/>
              <a:t>。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</p:spTree>
    <p:extLst>
      <p:ext uri="{BB962C8B-B14F-4D97-AF65-F5344CB8AC3E}">
        <p14:creationId xmlns:p14="http://schemas.microsoft.com/office/powerpoint/2010/main" val="1354035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app.js入口檔案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93249" y="1676400"/>
            <a:ext cx="7772401" cy="425603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 smtClean="0"/>
              <a:t>app.use</a:t>
            </a:r>
            <a:r>
              <a:rPr sz="2400" dirty="0" smtClean="0"/>
              <a:t>(</a:t>
            </a:r>
            <a:r>
              <a:rPr sz="2400" dirty="0" err="1" smtClean="0"/>
              <a:t>bodyParser.json</a:t>
            </a:r>
            <a:r>
              <a:rPr sz="2400" dirty="0" smtClean="0"/>
              <a:t>())：</a:t>
            </a:r>
            <a:r>
              <a:rPr sz="2400" dirty="0" err="1" smtClean="0"/>
              <a:t>加載解析JSON的中間件</a:t>
            </a:r>
            <a:r>
              <a:rPr sz="2400" dirty="0" smtClean="0"/>
              <a:t>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 smtClean="0"/>
              <a:t>app.use</a:t>
            </a:r>
            <a:r>
              <a:rPr sz="2400" dirty="0" smtClean="0"/>
              <a:t>(</a:t>
            </a:r>
            <a:r>
              <a:rPr sz="2400" dirty="0" err="1" smtClean="0"/>
              <a:t>bodyParser.urlencoded</a:t>
            </a:r>
            <a:r>
              <a:rPr sz="2400" dirty="0" smtClean="0"/>
              <a:t>({ extended: false }))：</a:t>
            </a:r>
            <a:r>
              <a:rPr sz="2400" dirty="0" err="1" smtClean="0"/>
              <a:t>加載解析urlencoded请求体的中间件</a:t>
            </a:r>
            <a:r>
              <a:rPr sz="2400" dirty="0" smtClean="0"/>
              <a:t>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 smtClean="0"/>
              <a:t>app.use</a:t>
            </a:r>
            <a:r>
              <a:rPr sz="2400" dirty="0" smtClean="0"/>
              <a:t>(</a:t>
            </a:r>
            <a:r>
              <a:rPr sz="2400" dirty="0" err="1" smtClean="0"/>
              <a:t>cookieParser</a:t>
            </a:r>
            <a:r>
              <a:rPr sz="2400" dirty="0" smtClean="0"/>
              <a:t>())：</a:t>
            </a:r>
            <a:r>
              <a:rPr sz="2400" dirty="0" err="1" smtClean="0"/>
              <a:t>加載解析cookie的中</a:t>
            </a:r>
            <a:r>
              <a:rPr lang="zh-TW" altLang="en-US" sz="2400" dirty="0" smtClean="0"/>
              <a:t>間</a:t>
            </a:r>
            <a:r>
              <a:rPr sz="2400" dirty="0" smtClean="0"/>
              <a:t>件。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 smtClean="0"/>
              <a:t>app.use</a:t>
            </a:r>
            <a:r>
              <a:rPr sz="2400" dirty="0" smtClean="0"/>
              <a:t>(</a:t>
            </a:r>
            <a:r>
              <a:rPr sz="2400" dirty="0" err="1" smtClean="0"/>
              <a:t>express.static</a:t>
            </a:r>
            <a:r>
              <a:rPr sz="2400" dirty="0" smtClean="0"/>
              <a:t>(</a:t>
            </a:r>
            <a:r>
              <a:rPr sz="2400" dirty="0" err="1" smtClean="0"/>
              <a:t>path.join</a:t>
            </a:r>
            <a:r>
              <a:rPr sz="2400" dirty="0" smtClean="0"/>
              <a:t>(</a:t>
            </a:r>
            <a:r>
              <a:rPr sz="2400" dirty="0" err="1" smtClean="0"/>
              <a:t>dirname</a:t>
            </a:r>
            <a:r>
              <a:rPr sz="2400" dirty="0" smtClean="0"/>
              <a:t>, ‘public')))：</a:t>
            </a:r>
            <a:r>
              <a:rPr sz="2400" dirty="0" err="1" smtClean="0"/>
              <a:t>設置public為存放靜態文件的目錄</a:t>
            </a:r>
            <a:r>
              <a:rPr sz="2400" dirty="0" smtClean="0"/>
              <a:t>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 smtClean="0"/>
              <a:t>app.use</a:t>
            </a:r>
            <a:r>
              <a:rPr sz="2400" dirty="0" smtClean="0"/>
              <a:t>('/', routes);</a:t>
            </a:r>
            <a:r>
              <a:rPr sz="2400" dirty="0" err="1" smtClean="0"/>
              <a:t>和app.use</a:t>
            </a:r>
            <a:r>
              <a:rPr sz="2400" dirty="0" smtClean="0"/>
              <a:t>('/users', users)：</a:t>
            </a:r>
            <a:r>
              <a:rPr sz="2400" dirty="0" err="1" smtClean="0"/>
              <a:t>路由控制器</a:t>
            </a:r>
            <a:r>
              <a:rPr sz="2400" dirty="0" smtClean="0"/>
              <a:t>。 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</p:spTree>
    <p:extLst>
      <p:ext uri="{BB962C8B-B14F-4D97-AF65-F5344CB8AC3E}">
        <p14:creationId xmlns:p14="http://schemas.microsoft.com/office/powerpoint/2010/main" val="12112969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/>
              <a:t>bin/www </a:t>
            </a:r>
            <a:r>
              <a:rPr lang="zh-TW" altLang="en-US" dirty="0"/>
              <a:t>文件</a:t>
            </a:r>
            <a:endParaRPr dirty="0"/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98067" y="1551324"/>
            <a:ext cx="7772401" cy="411518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altLang="zh-TW" sz="2800" dirty="0"/>
              <a:t>(1)#!/</a:t>
            </a:r>
            <a:r>
              <a:rPr lang="en-US" altLang="zh-TW" sz="2800" dirty="0" err="1"/>
              <a:t>usr</a:t>
            </a:r>
            <a:r>
              <a:rPr lang="en-US" altLang="zh-TW" sz="2800" dirty="0"/>
              <a:t>/bin/</a:t>
            </a:r>
            <a:r>
              <a:rPr lang="en-US" altLang="zh-TW" sz="2800" dirty="0" err="1"/>
              <a:t>env</a:t>
            </a:r>
            <a:r>
              <a:rPr lang="en-US" altLang="zh-TW" sz="2800" dirty="0"/>
              <a:t> node</a:t>
            </a:r>
            <a:r>
              <a:rPr lang="zh-TW" altLang="zh-TW" sz="2800" dirty="0"/>
              <a:t>：表明是</a:t>
            </a:r>
            <a:r>
              <a:rPr lang="en-US" altLang="zh-TW" sz="2800" dirty="0"/>
              <a:t> node </a:t>
            </a:r>
            <a:r>
              <a:rPr lang="zh-TW" altLang="zh-TW" sz="2800" dirty="0"/>
              <a:t>可執行檔。 </a:t>
            </a:r>
          </a:p>
          <a:p>
            <a:r>
              <a:rPr lang="en-US" altLang="zh-TW" sz="2800" dirty="0"/>
              <a:t>(2)</a:t>
            </a:r>
            <a:r>
              <a:rPr lang="en-US" altLang="zh-TW" sz="2800" dirty="0" err="1"/>
              <a:t>var</a:t>
            </a:r>
            <a:r>
              <a:rPr lang="en-US" altLang="zh-TW" sz="2800" dirty="0"/>
              <a:t> debug = require('debug')('blog’)</a:t>
            </a:r>
            <a:r>
              <a:rPr lang="zh-TW" altLang="zh-TW" sz="2800" dirty="0"/>
              <a:t>：引入</a:t>
            </a:r>
            <a:r>
              <a:rPr lang="en-US" altLang="zh-TW" sz="2800" dirty="0"/>
              <a:t>debug</a:t>
            </a:r>
            <a:r>
              <a:rPr lang="zh-TW" altLang="zh-TW" sz="2800" dirty="0"/>
              <a:t>模組，列印調試日誌。</a:t>
            </a:r>
            <a:r>
              <a:rPr lang="en-US" altLang="zh-TW" sz="2800" dirty="0"/>
              <a:t> </a:t>
            </a:r>
            <a:endParaRPr lang="en-US" altLang="zh-TW" sz="2800" dirty="0" smtClean="0"/>
          </a:p>
          <a:p>
            <a:r>
              <a:rPr lang="en-US" altLang="zh-TW" sz="2800" dirty="0" smtClean="0"/>
              <a:t>(</a:t>
            </a:r>
            <a:r>
              <a:rPr lang="en-US" altLang="zh-TW" sz="2800" dirty="0"/>
              <a:t>3)</a:t>
            </a:r>
            <a:r>
              <a:rPr lang="en-US" altLang="zh-TW" sz="2800" dirty="0" err="1"/>
              <a:t>var</a:t>
            </a:r>
            <a:r>
              <a:rPr lang="en-US" altLang="zh-TW" sz="2800" dirty="0"/>
              <a:t> app = require('../app’)</a:t>
            </a:r>
            <a:r>
              <a:rPr lang="zh-TW" altLang="zh-TW" sz="2800" dirty="0"/>
              <a:t>：引入我們上面匯出的</a:t>
            </a:r>
            <a:r>
              <a:rPr lang="en-US" altLang="zh-TW" sz="2800" dirty="0"/>
              <a:t>app</a:t>
            </a:r>
            <a:r>
              <a:rPr lang="zh-TW" altLang="zh-TW" sz="2800" dirty="0"/>
              <a:t>實例。 </a:t>
            </a:r>
          </a:p>
          <a:p>
            <a:r>
              <a:rPr lang="en-US" altLang="zh-TW" sz="2800" dirty="0"/>
              <a:t>(4)</a:t>
            </a:r>
            <a:r>
              <a:rPr lang="en-US" altLang="zh-TW" sz="2800" dirty="0" err="1"/>
              <a:t>app.set</a:t>
            </a:r>
            <a:r>
              <a:rPr lang="en-US" altLang="zh-TW" sz="2800" dirty="0"/>
              <a:t>('port', </a:t>
            </a:r>
            <a:r>
              <a:rPr lang="en-US" altLang="zh-TW" sz="2800" dirty="0" err="1"/>
              <a:t>process.env.PORT</a:t>
            </a:r>
            <a:r>
              <a:rPr lang="en-US" altLang="zh-TW" sz="2800" dirty="0"/>
              <a:t> || 3000)</a:t>
            </a:r>
            <a:r>
              <a:rPr lang="zh-TW" altLang="zh-TW" sz="2800" dirty="0"/>
              <a:t>：設置埠號。 </a:t>
            </a:r>
          </a:p>
          <a:p>
            <a:r>
              <a:rPr lang="en-US" altLang="zh-TW" sz="2800" dirty="0"/>
              <a:t>(5)</a:t>
            </a:r>
            <a:r>
              <a:rPr lang="zh-TW" altLang="zh-TW" sz="2800" dirty="0"/>
              <a:t>啟動工程並監聽</a:t>
            </a:r>
            <a:r>
              <a:rPr lang="en-US" altLang="zh-TW" sz="2800" dirty="0"/>
              <a:t>3000</a:t>
            </a:r>
            <a:r>
              <a:rPr lang="zh-TW" altLang="zh-TW" sz="2800" dirty="0" smtClean="0"/>
              <a:t>埠</a:t>
            </a:r>
            <a:endParaRPr lang="zh-TW" altLang="zh-TW" sz="28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範本引擎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684212" y="1537855"/>
            <a:ext cx="7772401" cy="4532499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sz="2500">
                <a:solidFill>
                  <a:schemeClr val="accent6">
                    <a:lumOff val="-9019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範本引擎</a:t>
            </a:r>
            <a:r>
              <a:rPr dirty="0"/>
              <a:t> </a:t>
            </a:r>
            <a:r>
              <a:rPr b="0" dirty="0">
                <a:solidFill>
                  <a:srgbClr val="000000"/>
                </a:solidFill>
              </a:rPr>
              <a:t>是一個將頁面</a:t>
            </a:r>
            <a:r>
              <a:rPr dirty="0"/>
              <a:t>範本</a:t>
            </a:r>
            <a:r>
              <a:rPr b="0" dirty="0">
                <a:solidFill>
                  <a:srgbClr val="000000"/>
                </a:solidFill>
              </a:rPr>
              <a:t>和要顯示的數據結合起來生成HTML頁面的工具。如果說上面講到的表達中的路由控制方法相當於MVC中的控制器的話，那</a:t>
            </a:r>
            <a:r>
              <a:rPr dirty="0"/>
              <a:t>範本引擎</a:t>
            </a:r>
            <a:r>
              <a:rPr b="0" dirty="0">
                <a:solidFill>
                  <a:srgbClr val="000000"/>
                </a:solidFill>
              </a:rPr>
              <a:t>就相當於MVC中的視圖。</a:t>
            </a:r>
            <a:endParaRPr b="0" dirty="0"/>
          </a:p>
          <a:p>
            <a:pPr marL="233947" indent="-233947">
              <a:spcBef>
                <a:spcPts val="0"/>
              </a:spcBef>
              <a:buSzPct val="100000"/>
              <a:buAutoNum type="arabicParenBoth"/>
              <a:defRPr sz="2500" b="0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>
              <a:spcBef>
                <a:spcPts val="0"/>
              </a:spcBef>
              <a:defRPr sz="2500" b="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在 MVC </a:t>
            </a:r>
            <a:r>
              <a:rPr dirty="0" err="1"/>
              <a:t>架構中，</a:t>
            </a:r>
            <a:r>
              <a:rPr b="1" dirty="0" err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 err="1"/>
              <a:t>包含在服務器端。控制器得到用戶請求後，從模型獲取數據，調用</a:t>
            </a:r>
            <a:r>
              <a:rPr b="1" dirty="0" err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 err="1"/>
              <a:t>。</a:t>
            </a:r>
            <a:r>
              <a:rPr b="1" dirty="0" err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 err="1"/>
              <a:t>以數據和頁面</a:t>
            </a:r>
            <a:r>
              <a:rPr b="1" dirty="0" err="1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dirty="0" err="1"/>
              <a:t>為輸入，生成</a:t>
            </a:r>
            <a:r>
              <a:rPr dirty="0"/>
              <a:t> HTML </a:t>
            </a:r>
            <a:r>
              <a:rPr dirty="0" err="1"/>
              <a:t>頁面，然後返回給控制器，由控制器交回客戶端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xfrm>
            <a:off x="531812" y="-254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EJS </a:t>
            </a:r>
          </a:p>
        </p:txBody>
      </p:sp>
      <p:sp>
        <p:nvSpPr>
          <p:cNvPr id="360" name="Shape 360"/>
          <p:cNvSpPr>
            <a:spLocks noGrp="1"/>
          </p:cNvSpPr>
          <p:nvPr>
            <p:ph type="body" idx="1"/>
          </p:nvPr>
        </p:nvSpPr>
        <p:spPr>
          <a:xfrm>
            <a:off x="711921" y="1309189"/>
            <a:ext cx="7772401" cy="47611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65226">
              <a:lnSpc>
                <a:spcPct val="115000"/>
              </a:lnSpc>
              <a:spcBef>
                <a:spcPts val="1100"/>
              </a:spcBef>
              <a:defRPr sz="24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EJS </a:t>
            </a:r>
            <a:r>
              <a:rPr dirty="0" err="1"/>
              <a:t>是一個</a:t>
            </a:r>
            <a:r>
              <a:rPr dirty="0"/>
              <a:t> </a:t>
            </a:r>
            <a:r>
              <a:rPr dirty="0" smtClean="0"/>
              <a:t>JavaScript </a:t>
            </a:r>
            <a:r>
              <a:rPr dirty="0" err="1"/>
              <a:t>函式庫，可將傳統的</a:t>
            </a:r>
            <a:r>
              <a:rPr dirty="0"/>
              <a:t> HTML </a:t>
            </a:r>
            <a:r>
              <a:rPr dirty="0" err="1"/>
              <a:t>程式碼分離成範本（template）與</a:t>
            </a:r>
            <a:r>
              <a:rPr dirty="0"/>
              <a:t> JSON </a:t>
            </a:r>
            <a:r>
              <a:rPr dirty="0" err="1"/>
              <a:t>形式的資料（data</a:t>
            </a:r>
            <a:r>
              <a:rPr dirty="0"/>
              <a:t>）。</a:t>
            </a:r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EJ</a:t>
            </a:r>
            <a:r>
              <a:rPr lang="en-US" dirty="0"/>
              <a:t>S</a:t>
            </a:r>
            <a:r>
              <a:rPr dirty="0" smtClean="0"/>
              <a:t> </a:t>
            </a:r>
            <a:r>
              <a:rPr dirty="0" err="1"/>
              <a:t>使用</a:t>
            </a:r>
            <a:r>
              <a:rPr dirty="0"/>
              <a:t> &lt;% %&gt; 或 [% %] </a:t>
            </a:r>
            <a:r>
              <a:rPr dirty="0" err="1"/>
              <a:t>作為內崁</a:t>
            </a:r>
            <a:r>
              <a:rPr dirty="0"/>
              <a:t> JavaScript </a:t>
            </a:r>
            <a:r>
              <a:rPr dirty="0" err="1"/>
              <a:t>的關鍵符號，也就是說放在這中間的部分就會被視為</a:t>
            </a:r>
            <a:r>
              <a:rPr dirty="0"/>
              <a:t> JavaScript </a:t>
            </a:r>
            <a:r>
              <a:rPr dirty="0" err="1"/>
              <a:t>來執行，另外如果放在</a:t>
            </a:r>
            <a:r>
              <a:rPr dirty="0"/>
              <a:t> &lt;%= %&gt; </a:t>
            </a:r>
            <a:r>
              <a:rPr dirty="0" err="1"/>
              <a:t>裡面的</a:t>
            </a:r>
            <a:r>
              <a:rPr dirty="0"/>
              <a:t> JavaScript </a:t>
            </a:r>
            <a:r>
              <a:rPr dirty="0" err="1"/>
              <a:t>變數，則會以</a:t>
            </a:r>
            <a:r>
              <a:rPr dirty="0"/>
              <a:t> </a:t>
            </a:r>
            <a:r>
              <a:rPr dirty="0" err="1"/>
              <a:t>toString</a:t>
            </a:r>
            <a:r>
              <a:rPr dirty="0"/>
              <a:t>() </a:t>
            </a:r>
            <a:r>
              <a:rPr dirty="0" err="1"/>
              <a:t>的方式將其轉換為字串，並加入至網頁中</a:t>
            </a:r>
            <a:r>
              <a:rPr dirty="0"/>
              <a:t>。</a:t>
            </a:r>
          </a:p>
        </p:txBody>
      </p:sp>
      <p:pic>
        <p:nvPicPr>
          <p:cNvPr id="361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921" y="2462882"/>
            <a:ext cx="7592292" cy="2053699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>
            <a:hlinkClick r:id="rId3" action="ppaction://hlinksldjump"/>
          </p:cNvPr>
          <p:cNvSpPr/>
          <p:nvPr/>
        </p:nvSpPr>
        <p:spPr>
          <a:xfrm>
            <a:off x="4759559" y="6167963"/>
            <a:ext cx="2418912" cy="377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返回入口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檔案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685798" y="-508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package.json</a:t>
            </a:r>
          </a:p>
        </p:txBody>
      </p:sp>
      <p:sp>
        <p:nvSpPr>
          <p:cNvPr id="365" name="Shape 365"/>
          <p:cNvSpPr/>
          <p:nvPr/>
        </p:nvSpPr>
        <p:spPr>
          <a:xfrm>
            <a:off x="636398" y="1411069"/>
            <a:ext cx="7182061" cy="440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"name": "demo",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"version": "0.0.0",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"private": true,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"scripts":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"start": "node ./bin/www"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},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"dependencies":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"body-parser": "~1.13.2",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"cookie-parser": "~1.3.5",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"debug": "~2.2.0",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"ejs": "~2.3.3",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"express": "~4.13.1",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"morgan": "~1.6.1",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"serve-favicon": "~2.3.0"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}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366" name="Shape 366">
            <a:hlinkClick r:id="rId2" action="ppaction://hlinksldjump"/>
          </p:cNvPr>
          <p:cNvSpPr/>
          <p:nvPr/>
        </p:nvSpPr>
        <p:spPr>
          <a:xfrm>
            <a:off x="4975459" y="6195440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node.js官方網站</a:t>
            </a:r>
            <a:r>
              <a:rPr sz="1300"/>
              <a:t>  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https://nodejs.org/en/</a:t>
            </a:r>
          </a:p>
        </p:txBody>
      </p:sp>
      <p:sp>
        <p:nvSpPr>
          <p:cNvPr id="246" name="Shape 246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node.js安裝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880"/>
            <a:ext cx="9144000" cy="45482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sz="4000" b="0">
                <a:solidFill>
                  <a:srgbClr val="FFFFFF"/>
                </a:solidFill>
              </a:defRPr>
            </a:lvl1pPr>
          </a:lstStyle>
          <a:p>
            <a:r>
              <a:t>路由</a:t>
            </a:r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157919" y="1879454"/>
            <a:ext cx="8075415" cy="3497482"/>
          </a:xfrm>
          <a:prstGeom prst="rect">
            <a:avLst/>
          </a:prstGeom>
        </p:spPr>
        <p:txBody>
          <a:bodyPr lIns="91421" tIns="91421" rIns="91421" bIns="91421"/>
          <a:lstStyle/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</a:p>
        </p:txBody>
      </p:sp>
      <p:sp>
        <p:nvSpPr>
          <p:cNvPr id="370" name="Shape 370"/>
          <p:cNvSpPr>
            <a:spLocks noGrp="1"/>
          </p:cNvSpPr>
          <p:nvPr>
            <p:ph type="sldNum" sz="quarter" idx="4294967295"/>
          </p:nvPr>
        </p:nvSpPr>
        <p:spPr>
          <a:xfrm>
            <a:off x="8512373" y="5152085"/>
            <a:ext cx="365061" cy="35565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 anchor="ctr"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30</a:t>
            </a:fld>
            <a:endParaRPr/>
          </a:p>
        </p:txBody>
      </p:sp>
      <p:grpSp>
        <p:nvGrpSpPr>
          <p:cNvPr id="373" name="Group 373"/>
          <p:cNvGrpSpPr/>
          <p:nvPr/>
        </p:nvGrpSpPr>
        <p:grpSpPr>
          <a:xfrm>
            <a:off x="504129" y="2719188"/>
            <a:ext cx="1137679" cy="1076293"/>
            <a:chOff x="-1" y="-1"/>
            <a:chExt cx="1137678" cy="1076292"/>
          </a:xfrm>
        </p:grpSpPr>
        <p:sp>
          <p:nvSpPr>
            <p:cNvPr id="371" name="Shape 371"/>
            <p:cNvSpPr/>
            <p:nvPr/>
          </p:nvSpPr>
          <p:spPr>
            <a:xfrm>
              <a:off x="-2" y="-2"/>
              <a:ext cx="1137679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-2" y="393733"/>
              <a:ext cx="1137679" cy="288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app.js</a:t>
              </a:r>
            </a:p>
          </p:txBody>
        </p:sp>
      </p:grpSp>
      <p:sp>
        <p:nvSpPr>
          <p:cNvPr id="374" name="Shape 374"/>
          <p:cNvSpPr/>
          <p:nvPr/>
        </p:nvSpPr>
        <p:spPr>
          <a:xfrm flipV="1">
            <a:off x="1661011" y="2681477"/>
            <a:ext cx="1987311" cy="525905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77" name="Group 377"/>
          <p:cNvGrpSpPr/>
          <p:nvPr/>
        </p:nvGrpSpPr>
        <p:grpSpPr>
          <a:xfrm>
            <a:off x="3626788" y="2143348"/>
            <a:ext cx="1137678" cy="1076293"/>
            <a:chOff x="0" y="-1"/>
            <a:chExt cx="1137676" cy="1076292"/>
          </a:xfrm>
        </p:grpSpPr>
        <p:sp>
          <p:nvSpPr>
            <p:cNvPr id="375" name="Shape 375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-1" y="393733"/>
              <a:ext cx="1137678" cy="288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index.js</a:t>
              </a:r>
            </a:p>
          </p:txBody>
        </p:sp>
      </p:grpSp>
      <p:sp>
        <p:nvSpPr>
          <p:cNvPr id="378" name="Shape 378"/>
          <p:cNvSpPr/>
          <p:nvPr/>
        </p:nvSpPr>
        <p:spPr>
          <a:xfrm>
            <a:off x="4744103" y="2681493"/>
            <a:ext cx="2605386" cy="6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81" name="Group 381"/>
          <p:cNvGrpSpPr/>
          <p:nvPr/>
        </p:nvGrpSpPr>
        <p:grpSpPr>
          <a:xfrm>
            <a:off x="7329122" y="2143348"/>
            <a:ext cx="1137678" cy="1076293"/>
            <a:chOff x="0" y="-1"/>
            <a:chExt cx="1137676" cy="1076292"/>
          </a:xfrm>
        </p:grpSpPr>
        <p:sp>
          <p:nvSpPr>
            <p:cNvPr id="379" name="Shape 379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-1" y="356673"/>
              <a:ext cx="1137678" cy="362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900">
                  <a:latin typeface="Arial"/>
                  <a:ea typeface="Arial"/>
                  <a:cs typeface="Arial"/>
                  <a:sym typeface="Arial"/>
                </a:defRPr>
              </a:pPr>
              <a:r>
                <a:t>index.</a:t>
              </a:r>
              <a:r>
                <a:rPr>
                  <a:solidFill>
                    <a:schemeClr val="accent6">
                      <a:lumOff val="-9019"/>
                    </a:schemeClr>
                  </a:solidFill>
                </a:rPr>
                <a:t>ejs</a:t>
              </a:r>
            </a:p>
          </p:txBody>
        </p:sp>
      </p:grpSp>
      <p:sp>
        <p:nvSpPr>
          <p:cNvPr id="382" name="Shape 382"/>
          <p:cNvSpPr/>
          <p:nvPr/>
        </p:nvSpPr>
        <p:spPr>
          <a:xfrm>
            <a:off x="373420" y="2217759"/>
            <a:ext cx="1399091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app.use('/', routes);</a:t>
            </a:r>
          </a:p>
        </p:txBody>
      </p:sp>
      <p:sp>
        <p:nvSpPr>
          <p:cNvPr id="383" name="Shape 383"/>
          <p:cNvSpPr/>
          <p:nvPr/>
        </p:nvSpPr>
        <p:spPr>
          <a:xfrm>
            <a:off x="339023" y="1901775"/>
            <a:ext cx="2546779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var routes = require('./routes/index');</a:t>
            </a:r>
          </a:p>
        </p:txBody>
      </p:sp>
      <p:sp>
        <p:nvSpPr>
          <p:cNvPr id="384" name="Shape 384"/>
          <p:cNvSpPr/>
          <p:nvPr/>
        </p:nvSpPr>
        <p:spPr>
          <a:xfrm>
            <a:off x="3480544" y="1317078"/>
            <a:ext cx="3125434" cy="69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res){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res.render('index', { title: 'Express' });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grpSp>
        <p:nvGrpSpPr>
          <p:cNvPr id="387" name="Group 387"/>
          <p:cNvGrpSpPr/>
          <p:nvPr/>
        </p:nvGrpSpPr>
        <p:grpSpPr>
          <a:xfrm>
            <a:off x="3626788" y="3295007"/>
            <a:ext cx="1137678" cy="1076293"/>
            <a:chOff x="0" y="-1"/>
            <a:chExt cx="1137676" cy="1076292"/>
          </a:xfrm>
        </p:grpSpPr>
        <p:sp>
          <p:nvSpPr>
            <p:cNvPr id="385" name="Shape 385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-1" y="393733"/>
              <a:ext cx="1137678" cy="288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users.js</a:t>
              </a:r>
            </a:p>
          </p:txBody>
        </p:sp>
      </p:grpSp>
      <p:grpSp>
        <p:nvGrpSpPr>
          <p:cNvPr id="390" name="Group 390"/>
          <p:cNvGrpSpPr/>
          <p:nvPr/>
        </p:nvGrpSpPr>
        <p:grpSpPr>
          <a:xfrm>
            <a:off x="7329122" y="3295007"/>
            <a:ext cx="1137678" cy="1076293"/>
            <a:chOff x="0" y="-1"/>
            <a:chExt cx="1137676" cy="1076292"/>
          </a:xfrm>
        </p:grpSpPr>
        <p:sp>
          <p:nvSpPr>
            <p:cNvPr id="388" name="Shape 388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-1" y="292133"/>
              <a:ext cx="1137678" cy="492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respond with a resource</a:t>
              </a:r>
            </a:p>
          </p:txBody>
        </p:sp>
      </p:grpSp>
      <p:sp>
        <p:nvSpPr>
          <p:cNvPr id="391" name="Shape 391"/>
          <p:cNvSpPr/>
          <p:nvPr/>
        </p:nvSpPr>
        <p:spPr>
          <a:xfrm>
            <a:off x="1662157" y="3257308"/>
            <a:ext cx="1986074" cy="743381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4773402" y="3867150"/>
            <a:ext cx="2546785" cy="3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255659" y="4035392"/>
            <a:ext cx="2904226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var users = require('./routes/users');</a:t>
            </a:r>
          </a:p>
        </p:txBody>
      </p:sp>
      <p:sp>
        <p:nvSpPr>
          <p:cNvPr id="394" name="Shape 394"/>
          <p:cNvSpPr/>
          <p:nvPr/>
        </p:nvSpPr>
        <p:spPr>
          <a:xfrm>
            <a:off x="241472" y="4348634"/>
            <a:ext cx="1990311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app.use('/users', users);</a:t>
            </a:r>
          </a:p>
        </p:txBody>
      </p:sp>
      <p:sp>
        <p:nvSpPr>
          <p:cNvPr id="395" name="Shape 395"/>
          <p:cNvSpPr/>
          <p:nvPr/>
        </p:nvSpPr>
        <p:spPr>
          <a:xfrm>
            <a:off x="3509454" y="4525607"/>
            <a:ext cx="3067615" cy="69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res, next) 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res.send('respond with a resource');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sp>
        <p:nvSpPr>
          <p:cNvPr id="396" name="Shape 396"/>
          <p:cNvSpPr/>
          <p:nvPr/>
        </p:nvSpPr>
        <p:spPr>
          <a:xfrm>
            <a:off x="448031" y="5245246"/>
            <a:ext cx="7927162" cy="631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在 app.js 中通過 require 加載了 index.js 然後通過 app.use('/', routes); 調用了 index.js 導出的函數</a:t>
            </a:r>
          </a:p>
        </p:txBody>
      </p:sp>
      <p:grpSp>
        <p:nvGrpSpPr>
          <p:cNvPr id="399" name="Group 399"/>
          <p:cNvGrpSpPr/>
          <p:nvPr/>
        </p:nvGrpSpPr>
        <p:grpSpPr>
          <a:xfrm>
            <a:off x="162109" y="1037984"/>
            <a:ext cx="3430591" cy="806055"/>
            <a:chOff x="0" y="0"/>
            <a:chExt cx="3430589" cy="806053"/>
          </a:xfrm>
        </p:grpSpPr>
        <p:sp>
          <p:nvSpPr>
            <p:cNvPr id="397" name="Shape 397"/>
            <p:cNvSpPr/>
            <p:nvPr/>
          </p:nvSpPr>
          <p:spPr>
            <a:xfrm>
              <a:off x="-1" y="-1"/>
              <a:ext cx="3430591" cy="80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0" y="0"/>
                  </a:moveTo>
                  <a:cubicBezTo>
                    <a:pt x="179" y="0"/>
                    <a:pt x="0" y="762"/>
                    <a:pt x="0" y="1702"/>
                  </a:cubicBezTo>
                  <a:lnTo>
                    <a:pt x="0" y="19898"/>
                  </a:lnTo>
                  <a:cubicBezTo>
                    <a:pt x="0" y="20838"/>
                    <a:pt x="179" y="21600"/>
                    <a:pt x="400" y="21600"/>
                  </a:cubicBezTo>
                  <a:lnTo>
                    <a:pt x="19381" y="21600"/>
                  </a:lnTo>
                  <a:cubicBezTo>
                    <a:pt x="19514" y="21600"/>
                    <a:pt x="19626" y="21311"/>
                    <a:pt x="19698" y="20887"/>
                  </a:cubicBezTo>
                  <a:lnTo>
                    <a:pt x="21600" y="18484"/>
                  </a:lnTo>
                  <a:lnTo>
                    <a:pt x="19781" y="16176"/>
                  </a:lnTo>
                  <a:lnTo>
                    <a:pt x="19781" y="1702"/>
                  </a:lnTo>
                  <a:cubicBezTo>
                    <a:pt x="19781" y="762"/>
                    <a:pt x="19602" y="0"/>
                    <a:pt x="19381" y="0"/>
                  </a:cubicBezTo>
                  <a:lnTo>
                    <a:pt x="4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-1" y="96958"/>
              <a:ext cx="3430591" cy="612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render是express導引導視圖範本的方法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>
            <a:hlinkClick r:id="rId2" action="ppaction://hlinksldjump"/>
          </p:cNvPr>
          <p:cNvSpPr/>
          <p:nvPr/>
        </p:nvSpPr>
        <p:spPr>
          <a:xfrm>
            <a:off x="4759559" y="6167963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路由</a:t>
            </a:r>
          </a:p>
        </p:txBody>
      </p:sp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res){</a:t>
            </a:r>
          </a:p>
          <a:p>
            <a:pPr>
              <a:spcBef>
                <a:spcPts val="0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t>  res.render('index', { title: 'Express' });</a:t>
            </a:r>
          </a:p>
          <a:p>
            <a:pPr>
              <a:spcBef>
                <a:spcPts val="0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pic>
        <p:nvPicPr>
          <p:cNvPr id="404" name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998" y="2046377"/>
            <a:ext cx="7869229" cy="2036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image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3398" y="4100002"/>
            <a:ext cx="7869229" cy="1872500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790660" y="5209073"/>
            <a:ext cx="797336" cy="24384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537978" y="4233247"/>
            <a:ext cx="630154" cy="24384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1296902" y="5525475"/>
            <a:ext cx="473972" cy="24384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路由規則</a:t>
            </a:r>
          </a:p>
        </p:txBody>
      </p:sp>
      <p:sp>
        <p:nvSpPr>
          <p:cNvPr id="411" name="Shape 411"/>
          <p:cNvSpPr/>
          <p:nvPr/>
        </p:nvSpPr>
        <p:spPr>
          <a:xfrm>
            <a:off x="622491" y="1386679"/>
            <a:ext cx="7899018" cy="1148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express 封裝了多種 http 請求方式，我們主要只使用 get 和 post 兩種，即 app.get() 和 app.post() 。</a:t>
            </a:r>
          </a:p>
        </p:txBody>
      </p:sp>
      <p:sp>
        <p:nvSpPr>
          <p:cNvPr id="412" name="Shape 412"/>
          <p:cNvSpPr/>
          <p:nvPr/>
        </p:nvSpPr>
        <p:spPr>
          <a:xfrm>
            <a:off x="622491" y="2174749"/>
            <a:ext cx="7899018" cy="1859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app.get() </a:t>
            </a:r>
          </a:p>
          <a:p>
            <a: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2"/>
              </a:rPr>
              <a:t>https://www.google.com.tw/webhp?sourceid=chrome-instant&amp;ion=1&amp;espv=2&amp;ie=UTF-8#q=req.put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>
              <a:hlinkClick r:id="rId2"/>
            </a:endParaR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app.post() </a:t>
            </a:r>
          </a:p>
        </p:txBody>
      </p:sp>
      <p:pic>
        <p:nvPicPr>
          <p:cNvPr id="413" name="image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291" y="4141316"/>
            <a:ext cx="3826418" cy="1923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xfrm>
            <a:off x="5318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t>MongoDB簡介</a:t>
            </a:r>
          </a:p>
        </p:txBody>
      </p:sp>
      <p:sp>
        <p:nvSpPr>
          <p:cNvPr id="416" name="Shape 416"/>
          <p:cNvSpPr>
            <a:spLocks noGrp="1"/>
          </p:cNvSpPr>
          <p:nvPr>
            <p:ph type="body" idx="1"/>
          </p:nvPr>
        </p:nvSpPr>
        <p:spPr>
          <a:xfrm>
            <a:off x="531812" y="1447152"/>
            <a:ext cx="7772401" cy="396369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defTabSz="713230">
              <a:lnSpc>
                <a:spcPct val="115000"/>
              </a:lnSpc>
              <a:spcBef>
                <a:spcPts val="12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MongoDB 是一個基於分佈式文件存儲的 NoSQL（非關係型資料庫）的一種，由 C++ 語言編寫，旨在為 WEB 應用提供可擴展的高性能數據存儲解決方案。 MongoDB 支持的數據結構非常鬆散，是類似 json 的 bjson 格式，因此可以存​​儲比較複雜的數據類型。 MongoDB 最大的特點是他支持的查詢語言非常強大，其語法有點類似於面向物件的查詢語言，幾乎可以實現類似關係數據庫單表查詢的絕大部分功能，而且還支持對數據建立索引。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xfrm>
            <a:off x="685798" y="254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安裝 mongoDB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"/>
          </p:nvPr>
        </p:nvSpPr>
        <p:spPr>
          <a:xfrm>
            <a:off x="685798" y="1442815"/>
            <a:ext cx="7772404" cy="474355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去 mongoDB 官網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https://www.mongodb.com/download-center?jmp=nav#community</a:t>
            </a:r>
            <a:r>
              <a:t>下載安裝檔，直接安裝。mongoDB 的初始設定是把資料存在 \data\db ，但是 mongoDB 不會自動產生這個資料夾，所以我們必須自己開，可以在檔案總管裡面新增，也可以在終端機底下輸入：</a:t>
            </a:r>
            <a:endParaRPr sz="190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C:\&gt; mkdir \data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C:\&gt; mkdir \data\db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685798" y="1015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啟動 mongoDB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idx="1"/>
          </p:nvPr>
        </p:nvSpPr>
        <p:spPr>
          <a:xfrm>
            <a:off x="685798" y="1341708"/>
            <a:ext cx="7772404" cy="4566498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開好資料夾之後，點擊 your_mongodb_path\bin 底下的 mongod.exe 或是到終端機輸入以下指令啟動 mongoDB：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cd your_mongodb_path\bin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mongod</a:t>
            </a:r>
          </a:p>
        </p:txBody>
      </p:sp>
      <p:pic>
        <p:nvPicPr>
          <p:cNvPr id="423" name="image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864" y="3075547"/>
            <a:ext cx="4626175" cy="3484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mongoose</a:t>
            </a:r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341090" y="1141459"/>
            <a:ext cx="7772404" cy="4928895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  是一套給 Node.js 用的 MongoDB ORM。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物件關聯對映（英語：Object Relational Mapping，簡稱ORM，或O/RM，或O/R mapping），是一種程式設計技術，用於實現物件導向編程語言裡不同類型系統的資料之間的轉換。從效果上說，它其實是創建了一個可在編程語言裡使用的「虛擬對象資料庫」。如今已有很多免費和收費的ORM產品，而有些程式員更傾向於創建自己的ORM工具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mongoose建立連線</a:t>
            </a:r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685798" y="1257767"/>
            <a:ext cx="7772404" cy="466021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把 mongoose 給 </a:t>
            </a:r>
            <a:r>
              <a:rPr dirty="0" err="1"/>
              <a:t>requrie</a:t>
            </a:r>
            <a:r>
              <a:rPr dirty="0"/>
              <a:t> </a:t>
            </a:r>
            <a:r>
              <a:rPr dirty="0" err="1"/>
              <a:t>進來，然後讓它跟</a:t>
            </a:r>
            <a:r>
              <a:rPr dirty="0"/>
              <a:t> MongoDB </a:t>
            </a:r>
            <a:r>
              <a:rPr dirty="0" err="1"/>
              <a:t>嘗試建立連線，連線的</a:t>
            </a:r>
            <a:r>
              <a:rPr dirty="0"/>
              <a:t> URL </a:t>
            </a:r>
            <a:r>
              <a:rPr dirty="0" err="1"/>
              <a:t>協議一定要用</a:t>
            </a:r>
            <a:r>
              <a:rPr dirty="0"/>
              <a:t> mongodb:// </a:t>
            </a:r>
            <a:r>
              <a:rPr dirty="0" err="1"/>
              <a:t>這個</a:t>
            </a:r>
            <a:r>
              <a:rPr dirty="0"/>
              <a:t> prefix：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var</a:t>
            </a:r>
            <a:r>
              <a:rPr dirty="0"/>
              <a:t> mongoose = require( 'mongoose' 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mongoose.connect</a:t>
            </a:r>
            <a:r>
              <a:rPr dirty="0"/>
              <a:t>(‘</a:t>
            </a:r>
            <a:r>
              <a:rPr dirty="0" err="1"/>
              <a:t>mongodb</a:t>
            </a:r>
            <a:r>
              <a:rPr dirty="0"/>
              <a:t>://localhost/</a:t>
            </a:r>
            <a:r>
              <a:rPr dirty="0" err="1"/>
              <a:t>db</a:t>
            </a:r>
            <a:r>
              <a:rPr dirty="0"/>
              <a:t>’);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</a:t>
            </a:r>
            <a:r>
              <a:rPr dirty="0" err="1"/>
              <a:t>的兩個概念：Schema</a:t>
            </a:r>
            <a:r>
              <a:rPr dirty="0"/>
              <a:t> 與 Model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MongoDB </a:t>
            </a:r>
            <a:r>
              <a:rPr dirty="0" err="1"/>
              <a:t>是以</a:t>
            </a:r>
            <a:r>
              <a:rPr dirty="0"/>
              <a:t> documents </a:t>
            </a:r>
            <a:r>
              <a:rPr dirty="0" err="1"/>
              <a:t>為基礎，在</a:t>
            </a:r>
            <a:r>
              <a:rPr dirty="0"/>
              <a:t> SQL </a:t>
            </a:r>
            <a:r>
              <a:rPr dirty="0" err="1"/>
              <a:t>資料庫稱為</a:t>
            </a:r>
            <a:r>
              <a:rPr dirty="0"/>
              <a:t> table </a:t>
            </a:r>
            <a:r>
              <a:rPr dirty="0" err="1"/>
              <a:t>的東西，在</a:t>
            </a:r>
            <a:r>
              <a:rPr dirty="0"/>
              <a:t> NoSQL </a:t>
            </a:r>
            <a:r>
              <a:rPr dirty="0" err="1"/>
              <a:t>裡稱為</a:t>
            </a:r>
            <a:r>
              <a:rPr dirty="0"/>
              <a:t> </a:t>
            </a:r>
            <a:r>
              <a:rPr dirty="0" err="1"/>
              <a:t>collection。當然，這又是一種名詞定義上的把戲，實質上大同小異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/>
          </p:cNvSpPr>
          <p:nvPr>
            <p:ph type="title"/>
          </p:nvPr>
        </p:nvSpPr>
        <p:spPr>
          <a:xfrm>
            <a:off x="685798" y="103704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Schema</a:t>
            </a:r>
          </a:p>
        </p:txBody>
      </p:sp>
      <p:sp>
        <p:nvSpPr>
          <p:cNvPr id="432" name="Shape 432"/>
          <p:cNvSpPr>
            <a:spLocks noGrp="1"/>
          </p:cNvSpPr>
          <p:nvPr>
            <p:ph type="body" idx="1"/>
          </p:nvPr>
        </p:nvSpPr>
        <p:spPr>
          <a:xfrm>
            <a:off x="685798" y="1275963"/>
            <a:ext cx="7772404" cy="4623893"/>
          </a:xfrm>
          <a:prstGeom prst="rect">
            <a:avLst/>
          </a:prstGeom>
        </p:spPr>
        <p:txBody>
          <a:bodyPr anchor="t"/>
          <a:lstStyle/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的 Schema </a:t>
            </a:r>
            <a:r>
              <a:rPr dirty="0" err="1"/>
              <a:t>概念就是用</a:t>
            </a:r>
            <a:r>
              <a:rPr dirty="0"/>
              <a:t> schema-based </a:t>
            </a:r>
            <a:r>
              <a:rPr dirty="0" err="1"/>
              <a:t>的方式，定義一個</a:t>
            </a:r>
            <a:r>
              <a:rPr dirty="0"/>
              <a:t> collection </a:t>
            </a:r>
            <a:r>
              <a:rPr dirty="0" err="1"/>
              <a:t>的組成結構，用程式碼描述會這樣子寫</a:t>
            </a:r>
            <a:r>
              <a:rPr dirty="0"/>
              <a:t>：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Schema、Model、Entity的關係請牢記，Schema生成Model，Model創造Entity，Model和Entity都可對資料庫操作造成影響，但Model比Entity更具操作性。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var</a:t>
            </a:r>
            <a:r>
              <a:rPr dirty="0"/>
              <a:t> </a:t>
            </a:r>
            <a:r>
              <a:rPr dirty="0" err="1"/>
              <a:t>userSchema</a:t>
            </a:r>
            <a:r>
              <a:rPr dirty="0"/>
              <a:t> = new </a:t>
            </a:r>
            <a:r>
              <a:rPr dirty="0" err="1"/>
              <a:t>mongoose.Schema</a:t>
            </a:r>
            <a:r>
              <a:rPr dirty="0"/>
              <a:t>({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name:        { type: String},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age:         { type: Number}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6"/>
          <p:cNvGrpSpPr/>
          <p:nvPr/>
        </p:nvGrpSpPr>
        <p:grpSpPr>
          <a:xfrm>
            <a:off x="619273" y="-31180"/>
            <a:ext cx="7905457" cy="8399218"/>
            <a:chOff x="0" y="0"/>
            <a:chExt cx="7905455" cy="8399217"/>
          </a:xfrm>
        </p:grpSpPr>
        <p:sp>
          <p:nvSpPr>
            <p:cNvPr id="434" name="Shape 434"/>
            <p:cNvSpPr/>
            <p:nvPr/>
          </p:nvSpPr>
          <p:spPr>
            <a:xfrm>
              <a:off x="0" y="0"/>
              <a:ext cx="7905455" cy="69203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0" y="0"/>
              <a:ext cx="7905455" cy="8399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err="1" smtClean="0"/>
                <a:t>var</a:t>
              </a:r>
              <a:r>
                <a:rPr dirty="0" smtClean="0"/>
                <a:t> </a:t>
              </a:r>
              <a:r>
                <a:rPr dirty="0" err="1"/>
                <a:t>ExampleSchema</a:t>
              </a:r>
              <a:r>
                <a:rPr dirty="0"/>
                <a:t> = new Schema({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name:String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binary:Buffer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living:Boolean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updated:Date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age:Number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mixed:Schema.Types.Mixed</a:t>
              </a:r>
              <a:r>
                <a:rPr dirty="0"/>
                <a:t>, //</a:t>
              </a:r>
              <a:r>
                <a:rPr dirty="0" err="1"/>
                <a:t>该混合类型等同于nested</a:t>
              </a: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</a:t>
              </a:r>
              <a:r>
                <a:rPr dirty="0" err="1"/>
                <a:t>id:Schema.Types.ObjectId</a:t>
              </a:r>
              <a:r>
                <a:rPr dirty="0"/>
                <a:t>,  //</a:t>
              </a:r>
              <a:r>
                <a:rPr dirty="0" err="1"/>
                <a:t>主键</a:t>
              </a: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</a:t>
              </a:r>
              <a:r>
                <a:rPr dirty="0" err="1"/>
                <a:t>fk:Schema.Types.ObjectId</a:t>
              </a:r>
              <a:r>
                <a:rPr dirty="0"/>
                <a:t>,  //</a:t>
              </a:r>
              <a:r>
                <a:rPr dirty="0" err="1"/>
                <a:t>外键</a:t>
              </a: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array:[],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arrOfString</a:t>
              </a:r>
              <a:r>
                <a:rPr dirty="0"/>
                <a:t>:[String],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arrOfNumber</a:t>
              </a:r>
              <a:r>
                <a:rPr dirty="0"/>
                <a:t>:[Number],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arrOfDate</a:t>
              </a:r>
              <a:r>
                <a:rPr dirty="0"/>
                <a:t>:[Date],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arrOfBuffer</a:t>
              </a:r>
              <a:r>
                <a:rPr dirty="0"/>
                <a:t>:[Buffer],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arrOfBoolean</a:t>
              </a:r>
              <a:r>
                <a:rPr dirty="0"/>
                <a:t>:[Boolean],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arrOfMixed</a:t>
              </a:r>
              <a:r>
                <a:rPr dirty="0"/>
                <a:t>:[</a:t>
              </a:r>
              <a:r>
                <a:rPr dirty="0" err="1"/>
                <a:t>Schema.Types.Mixed</a:t>
              </a:r>
              <a:r>
                <a:rPr dirty="0"/>
                <a:t>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arrOfObjectId</a:t>
              </a:r>
              <a:r>
                <a:rPr dirty="0"/>
                <a:t>:[</a:t>
              </a:r>
              <a:r>
                <a:rPr dirty="0" err="1"/>
                <a:t>Schema.Types.ObjectId</a:t>
              </a:r>
              <a:r>
                <a:rPr dirty="0"/>
                <a:t>]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nested:{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  </a:t>
              </a:r>
              <a:r>
                <a:rPr dirty="0" err="1"/>
                <a:t>stuff:String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}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});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檢查nodejs版本</a:t>
            </a: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檢查npm版本</a:t>
            </a: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安裝</a:t>
            </a:r>
            <a:r>
              <a:rPr dirty="0"/>
              <a:t>(</a:t>
            </a:r>
            <a:r>
              <a:rPr dirty="0" err="1">
                <a:solidFill>
                  <a:srgbClr val="F93B42"/>
                </a:solidFill>
              </a:rPr>
              <a:t>全域</a:t>
            </a:r>
            <a:r>
              <a:rPr dirty="0">
                <a:solidFill>
                  <a:schemeClr val="accent6">
                    <a:lumOff val="-9019"/>
                  </a:schemeClr>
                </a:solidFill>
              </a:rPr>
              <a:t>)</a:t>
            </a:r>
            <a:r>
              <a:rPr dirty="0" err="1"/>
              <a:t>模組</a:t>
            </a: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npm</a:t>
            </a:r>
            <a:r>
              <a:rPr dirty="0"/>
              <a:t> install </a:t>
            </a:r>
            <a:r>
              <a:rPr dirty="0" err="1"/>
              <a:t>mosca</a:t>
            </a:r>
            <a:r>
              <a:rPr dirty="0"/>
              <a:t> </a:t>
            </a:r>
            <a:r>
              <a:rPr dirty="0" err="1"/>
              <a:t>bunyan</a:t>
            </a:r>
            <a:r>
              <a:rPr dirty="0"/>
              <a:t> </a:t>
            </a:r>
            <a:r>
              <a:rPr dirty="0">
                <a:solidFill>
                  <a:srgbClr val="FE2C19"/>
                </a:solidFill>
              </a:rPr>
              <a:t>-g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node.js安裝模組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" y="1891611"/>
            <a:ext cx="3719541" cy="97739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" y="3747393"/>
            <a:ext cx="3719541" cy="95220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/>
          </p:cNvSpPr>
          <p:nvPr>
            <p:ph type="title"/>
          </p:nvPr>
        </p:nvSpPr>
        <p:spPr>
          <a:xfrm>
            <a:off x="5445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Model</a:t>
            </a:r>
          </a:p>
        </p:txBody>
      </p:sp>
      <p:sp>
        <p:nvSpPr>
          <p:cNvPr id="439" name="Shape 439"/>
          <p:cNvSpPr>
            <a:spLocks noGrp="1"/>
          </p:cNvSpPr>
          <p:nvPr>
            <p:ph type="body" idx="1"/>
          </p:nvPr>
        </p:nvSpPr>
        <p:spPr>
          <a:xfrm>
            <a:off x="685798" y="1228330"/>
            <a:ext cx="7772404" cy="474666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而 mongoose 的 Model </a:t>
            </a:r>
            <a:r>
              <a:rPr dirty="0" err="1"/>
              <a:t>概念，則是對一個</a:t>
            </a:r>
            <a:r>
              <a:rPr dirty="0"/>
              <a:t> collection </a:t>
            </a:r>
            <a:r>
              <a:rPr dirty="0" err="1"/>
              <a:t>結構定義與操作方法的集合，也就是用</a:t>
            </a:r>
            <a:r>
              <a:rPr dirty="0"/>
              <a:t> Schema </a:t>
            </a:r>
            <a:r>
              <a:rPr dirty="0" err="1"/>
              <a:t>定義了一個</a:t>
            </a:r>
            <a:r>
              <a:rPr dirty="0"/>
              <a:t> collection </a:t>
            </a:r>
            <a:r>
              <a:rPr dirty="0" err="1"/>
              <a:t>的結構，加上其他對這個</a:t>
            </a:r>
            <a:r>
              <a:rPr dirty="0"/>
              <a:t> collection </a:t>
            </a:r>
            <a:r>
              <a:rPr dirty="0" err="1"/>
              <a:t>的驗證設定、操作方法等等，便構成了一個</a:t>
            </a:r>
            <a:r>
              <a:rPr dirty="0"/>
              <a:t> Model。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最後將這個</a:t>
            </a:r>
            <a:r>
              <a:rPr dirty="0"/>
              <a:t> Schema </a:t>
            </a:r>
            <a:r>
              <a:rPr dirty="0" err="1"/>
              <a:t>定義到一個叫做</a:t>
            </a:r>
            <a:r>
              <a:rPr dirty="0"/>
              <a:t> User 的 model：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mongoose.model</a:t>
            </a:r>
            <a:r>
              <a:rPr dirty="0"/>
              <a:t>(‘User’, </a:t>
            </a:r>
            <a:r>
              <a:rPr dirty="0" err="1"/>
              <a:t>userSchema</a:t>
            </a:r>
            <a:r>
              <a:rPr dirty="0"/>
              <a:t>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xfrm>
            <a:off x="5318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操作Model</a:t>
            </a:r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xfrm>
            <a:off x="531812" y="1249521"/>
            <a:ext cx="7772401" cy="470428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15572">
              <a:lnSpc>
                <a:spcPct val="115000"/>
              </a:lnSpc>
              <a:spcBef>
                <a:spcPts val="10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當要使用這個 model 只要用 mongoose.model() 將 model 讀出來，便可以對他進行操作了：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</a:t>
            </a:r>
            <a:r>
              <a:rPr b="1"/>
              <a:t>UserModel</a:t>
            </a:r>
            <a:r>
              <a:t> = mongoose.model(‘User’);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這行程式的意思是，用UserSchema來產生一個名(index)為"User"的Model並指定給變數UserModel。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最後用這個Model來產生一個Entity：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userEntity = new </a:t>
            </a:r>
            <a:r>
              <a:rPr b="1"/>
              <a:t>UserModel</a:t>
            </a:r>
            <a:r>
              <a:t>({name:'Zack'});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console.log(userEntity.name); //Zack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產生Entity的同時給屬性name賦值為"Zack"，再由console.log(userEntity.name)打印出來。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xfrm>
            <a:off x="685798" y="147897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新增/查詢</a:t>
            </a:r>
          </a:p>
        </p:txBody>
      </p:sp>
      <p:sp>
        <p:nvSpPr>
          <p:cNvPr id="445" name="Shape 445"/>
          <p:cNvSpPr>
            <a:spLocks noGrp="1"/>
          </p:cNvSpPr>
          <p:nvPr>
            <p:ph type="body" idx="1"/>
          </p:nvPr>
        </p:nvSpPr>
        <p:spPr>
          <a:xfrm>
            <a:off x="531812" y="1571009"/>
            <a:ext cx="7772401" cy="3963694"/>
          </a:xfrm>
          <a:prstGeom prst="rect">
            <a:avLst/>
          </a:prstGeom>
        </p:spPr>
        <p:txBody>
          <a:bodyPr anchor="t"/>
          <a:lstStyle/>
          <a:p>
            <a:pPr defTabSz="457200">
              <a:spcBef>
                <a:spcPts val="1500"/>
              </a:spcBef>
              <a:defRPr sz="2500" b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449" name="Group 449"/>
          <p:cNvGrpSpPr/>
          <p:nvPr/>
        </p:nvGrpSpPr>
        <p:grpSpPr>
          <a:xfrm>
            <a:off x="514350" y="1296539"/>
            <a:ext cx="8115300" cy="5357074"/>
            <a:chOff x="0" y="0"/>
            <a:chExt cx="8115300" cy="5357073"/>
          </a:xfrm>
        </p:grpSpPr>
        <p:sp>
          <p:nvSpPr>
            <p:cNvPr id="447" name="Shape 447"/>
            <p:cNvSpPr/>
            <p:nvPr/>
          </p:nvSpPr>
          <p:spPr>
            <a:xfrm>
              <a:off x="0" y="-1"/>
              <a:ext cx="8115300" cy="535707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0" y="350971"/>
              <a:ext cx="8115300" cy="46551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spcBef>
                  <a:spcPts val="1500"/>
                </a:spcBef>
                <a:defRPr sz="2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新增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userEntity.save(function (err) 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});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查詢所有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UserModel.find(function(err,users){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console.log(users);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})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查詢指定欄位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UserModel.find({ name: “marry” }, callback);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sz="4900" b="0" cap="none">
                <a:solidFill>
                  <a:srgbClr val="FFFFFF"/>
                </a:solidFill>
              </a:defRPr>
            </a:lvl1pPr>
          </a:lstStyle>
          <a:p>
            <a:r>
              <a:t>Web可視化GUI 開發與操作</a:t>
            </a:r>
          </a:p>
        </p:txBody>
      </p:sp>
      <p:sp>
        <p:nvSpPr>
          <p:cNvPr id="452" name="Shape 452">
            <a:hlinkClick r:id="" action="ppaction://hlinkshowjump?jump=nextslide"/>
          </p:cNvPr>
          <p:cNvSpPr>
            <a:spLocks noGrp="1"/>
          </p:cNvSpPr>
          <p:nvPr>
            <p:ph type="body" idx="1"/>
          </p:nvPr>
        </p:nvSpPr>
        <p:spPr>
          <a:xfrm>
            <a:off x="569910" y="1255562"/>
            <a:ext cx="7772405" cy="4713392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lvl="1" indent="228600"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功能分析：簡單訂閱接收訊息後儲存到資料庫與資</a:t>
            </a:r>
            <a:br/>
            <a:r>
              <a:t>                     料查詢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訂閱流程</a:t>
            </a:r>
            <a:endParaRPr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2" action="ppaction://hlinksldjump"/>
              </a:rPr>
              <a:t>頁面設計</a:t>
            </a:r>
            <a:endParaRPr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3" action="ppaction://hlinksldjump"/>
              </a:rPr>
              <a:t>頁面佈局</a:t>
            </a:r>
            <a:endParaRPr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4" action="ppaction://hlinksldjump"/>
              </a:rPr>
              <a:t>裝置模組</a:t>
            </a:r>
            <a:endParaRPr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5" action="ppaction://hlinksldjump"/>
              </a:rPr>
              <a:t>GIot MQTT client模組</a:t>
            </a:r>
            <a:endParaRPr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6" action="ppaction://hlinksldjump"/>
              </a:rPr>
              <a:t>頁面路由規劃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 err="1" smtClean="0"/>
              <a:t>訂閱</a:t>
            </a:r>
            <a:r>
              <a:rPr lang="zh-TW" altLang="en-US" dirty="0" smtClean="0"/>
              <a:t>及後台處理</a:t>
            </a:r>
            <a:r>
              <a:rPr dirty="0" err="1" smtClean="0"/>
              <a:t>流程</a:t>
            </a:r>
            <a:endParaRPr dirty="0"/>
          </a:p>
        </p:txBody>
      </p:sp>
      <p:pic>
        <p:nvPicPr>
          <p:cNvPr id="455" name="螢幕快照 2016-07-14 下午12.45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464" y="1202334"/>
            <a:ext cx="8141297" cy="4819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頁面設計</a:t>
            </a:r>
          </a:p>
        </p:txBody>
      </p:sp>
      <p:sp>
        <p:nvSpPr>
          <p:cNvPr id="458" name="Shape 458"/>
          <p:cNvSpPr>
            <a:spLocks noGrp="1"/>
          </p:cNvSpPr>
          <p:nvPr>
            <p:ph type="body" idx="1"/>
          </p:nvPr>
        </p:nvSpPr>
        <p:spPr>
          <a:xfrm>
            <a:off x="685798" y="1072305"/>
            <a:ext cx="7772404" cy="4713390"/>
          </a:xfrm>
          <a:prstGeom prst="rect">
            <a:avLst/>
          </a:prstGeom>
        </p:spPr>
        <p:txBody>
          <a:bodyPr anchor="t"/>
          <a:lstStyle>
            <a:lvl1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頁面設計</a:t>
            </a:r>
          </a:p>
        </p:txBody>
      </p:sp>
      <p:pic>
        <p:nvPicPr>
          <p:cNvPr id="459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183" y="3101193"/>
            <a:ext cx="7076482" cy="1341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512" y="1723075"/>
            <a:ext cx="6864451" cy="1248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image2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881" y="4599275"/>
            <a:ext cx="7076481" cy="1249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544512" y="228599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頁面佈局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895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470" name="Group 470"/>
          <p:cNvGrpSpPr/>
          <p:nvPr/>
        </p:nvGrpSpPr>
        <p:grpSpPr>
          <a:xfrm>
            <a:off x="445067" y="1128559"/>
            <a:ext cx="7971291" cy="5479175"/>
            <a:chOff x="0" y="0"/>
            <a:chExt cx="7971289" cy="5479174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7971290" cy="547917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0" y="63264"/>
              <a:ext cx="7971290" cy="5352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這裡我們使用include進行頁面佈局。 include 的簡單使用如下：</a:t>
              </a:r>
              <a:r>
                <a:rPr b="1"/>
                <a:t>index.ejs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b.ejs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最终 index.ejs 会显示：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469" name="Group 469"/>
            <p:cNvGrpSpPr/>
            <p:nvPr/>
          </p:nvGrpSpPr>
          <p:grpSpPr>
            <a:xfrm>
              <a:off x="1129247" y="2099333"/>
              <a:ext cx="2611783" cy="594059"/>
              <a:chOff x="0" y="0"/>
              <a:chExt cx="2611782" cy="594058"/>
            </a:xfrm>
          </p:grpSpPr>
          <p:sp>
            <p:nvSpPr>
              <p:cNvPr id="467" name="Shape 467"/>
              <p:cNvSpPr/>
              <p:nvPr/>
            </p:nvSpPr>
            <p:spPr>
              <a:xfrm>
                <a:off x="-1" y="-1"/>
                <a:ext cx="2611784" cy="59406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-1" y="152619"/>
                <a:ext cx="2611784" cy="288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this is a.ejs</a:t>
                </a:r>
              </a:p>
            </p:txBody>
          </p:sp>
        </p:grpSp>
      </p:grpSp>
      <p:grpSp>
        <p:nvGrpSpPr>
          <p:cNvPr id="473" name="Group 473"/>
          <p:cNvGrpSpPr/>
          <p:nvPr/>
        </p:nvGrpSpPr>
        <p:grpSpPr>
          <a:xfrm>
            <a:off x="1530620" y="1858472"/>
            <a:ext cx="2636172" cy="1099770"/>
            <a:chOff x="0" y="0"/>
            <a:chExt cx="2636171" cy="1099768"/>
          </a:xfrm>
        </p:grpSpPr>
        <p:sp>
          <p:nvSpPr>
            <p:cNvPr id="471" name="Shape 471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-1" y="2851"/>
              <a:ext cx="2636173" cy="1094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&lt;%- include </a:t>
              </a:r>
              <a:r>
                <a:rPr b="1"/>
                <a:t>a</a:t>
              </a:r>
              <a:r>
                <a:t> %&gt;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&lt;%- include </a:t>
              </a:r>
              <a:r>
                <a:rPr b="1"/>
                <a:t>b</a:t>
              </a:r>
              <a:r>
                <a:t> %&gt;</a:t>
              </a:r>
            </a:p>
          </p:txBody>
        </p:sp>
      </p:grpSp>
      <p:grpSp>
        <p:nvGrpSpPr>
          <p:cNvPr id="476" name="Group 476"/>
          <p:cNvGrpSpPr/>
          <p:nvPr/>
        </p:nvGrpSpPr>
        <p:grpSpPr>
          <a:xfrm>
            <a:off x="1521700" y="4127458"/>
            <a:ext cx="2654012" cy="603664"/>
            <a:chOff x="0" y="0"/>
            <a:chExt cx="2654010" cy="603663"/>
          </a:xfrm>
        </p:grpSpPr>
        <p:sp>
          <p:nvSpPr>
            <p:cNvPr id="474" name="Shape 474"/>
            <p:cNvSpPr/>
            <p:nvPr/>
          </p:nvSpPr>
          <p:spPr>
            <a:xfrm>
              <a:off x="-1" y="-1"/>
              <a:ext cx="2654012" cy="60366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-1" y="157421"/>
              <a:ext cx="2654012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this is b.ejs</a:t>
              </a:r>
            </a:p>
          </p:txBody>
        </p:sp>
      </p:grpSp>
      <p:grpSp>
        <p:nvGrpSpPr>
          <p:cNvPr id="479" name="Group 479"/>
          <p:cNvGrpSpPr/>
          <p:nvPr/>
        </p:nvGrpSpPr>
        <p:grpSpPr>
          <a:xfrm>
            <a:off x="1530620" y="5171056"/>
            <a:ext cx="2636172" cy="1099769"/>
            <a:chOff x="0" y="0"/>
            <a:chExt cx="2636171" cy="1099768"/>
          </a:xfrm>
        </p:grpSpPr>
        <p:sp>
          <p:nvSpPr>
            <p:cNvPr id="477" name="Shape 477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-1" y="2851"/>
              <a:ext cx="2636173" cy="1094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this is 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this is b.ejs</a:t>
              </a:r>
            </a:p>
          </p:txBody>
        </p:sp>
      </p:grpSp>
      <p:pic>
        <p:nvPicPr>
          <p:cNvPr id="480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4566" y="1951734"/>
            <a:ext cx="2082801" cy="2207414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Shape 481"/>
          <p:cNvSpPr/>
          <p:nvPr/>
        </p:nvSpPr>
        <p:spPr>
          <a:xfrm>
            <a:off x="6350000" y="2458541"/>
            <a:ext cx="1270000" cy="454191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t>頁面路由規劃</a:t>
            </a:r>
          </a:p>
        </p:txBody>
      </p:sp>
      <p:sp>
        <p:nvSpPr>
          <p:cNvPr id="484" name="Shape 48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我們已經把設計的構想圖貼出來了，接下來的任務就是完成路由規劃了。路由規劃，或者說控制器規劃是整個網站的骨架部分，因為它處於整個架構的樞紐位置，相當於各個接口之間的粘合劑，所以應該優先考慮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根據構思的設計圖，我們作以下路由規劃：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 ：首页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/update ：更新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/find ：查詢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t>裝置模組</a:t>
            </a:r>
          </a:p>
        </p:txBody>
      </p:sp>
      <p:sp>
        <p:nvSpPr>
          <p:cNvPr id="487" name="Shape 487"/>
          <p:cNvSpPr>
            <a:spLocks noGrp="1"/>
          </p:cNvSpPr>
          <p:nvPr>
            <p:ph type="body" idx="1"/>
          </p:nvPr>
        </p:nvSpPr>
        <p:spPr>
          <a:xfrm>
            <a:off x="685798" y="1213227"/>
            <a:ext cx="7772404" cy="4713392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mongoose = require('mongoose');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Schema = mongoose.Schema;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mongoose.connect('mongodb://localhost/demo');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create a schema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deviceSchema = new Schema({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macAddr: { type: String},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data: { type: String},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recv_at: { type: Date},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created_at: { type: Date}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schema is useless so far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we need to create a model using it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Device = mongoose.model('Device', deviceSchema);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//export module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module.exports = Device;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t>GIot MQTT client模組</a:t>
            </a:r>
          </a:p>
        </p:txBody>
      </p:sp>
      <p:grpSp>
        <p:nvGrpSpPr>
          <p:cNvPr id="492" name="Group 492"/>
          <p:cNvGrpSpPr/>
          <p:nvPr/>
        </p:nvGrpSpPr>
        <p:grpSpPr>
          <a:xfrm>
            <a:off x="551365" y="986026"/>
            <a:ext cx="8041270" cy="5846840"/>
            <a:chOff x="0" y="0"/>
            <a:chExt cx="8041268" cy="5846838"/>
          </a:xfrm>
        </p:grpSpPr>
        <p:sp>
          <p:nvSpPr>
            <p:cNvPr id="490" name="Shape 490"/>
            <p:cNvSpPr/>
            <p:nvPr/>
          </p:nvSpPr>
          <p:spPr>
            <a:xfrm>
              <a:off x="-1" y="-1"/>
              <a:ext cx="8041270" cy="58468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-1" y="71001"/>
              <a:ext cx="8041270" cy="5704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mqtt = require('mqtt');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settings = require('../settings');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hostname = '52.193.146.103';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portNumber = 80;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client_Id = '200000017-generic-service';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name = '200000017';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pw = '44554652';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mytopic = 'client/200000017/200000017-GIOT-MAKER';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options = {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port:settings.gIotPort,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host: settings.host,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clientId:settings.client_Id,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username:settings.name,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password:settings.pw,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keepalive: 60,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reconnectPeriod: 1000,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protocolId: 'MQIsdp',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protocolVersion: 3,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clean: true,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encoding: 'utf8'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};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GIotClient = mqtt.connect(options);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module.exports = GIotClient;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2"/>
              </a:rPr>
              <a:t>https://github.com/hyper570908/demo</a:t>
            </a:r>
            <a:r>
              <a:rPr>
                <a:solidFill>
                  <a:schemeClr val="accent2"/>
                </a:solidFill>
              </a:rPr>
              <a:t>2</a:t>
            </a:r>
            <a:endParaRPr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在目錄下執行 npm install</a:t>
            </a:r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專案下載</a:t>
            </a:r>
          </a:p>
        </p:txBody>
      </p:sp>
      <p:pic>
        <p:nvPicPr>
          <p:cNvPr id="256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345" y="1816859"/>
            <a:ext cx="7554971" cy="3451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頁面路由 - index.js</a:t>
            </a:r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module.exports</a:t>
            </a:r>
            <a:r>
              <a:rPr dirty="0"/>
              <a:t> = function(app)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app.get</a:t>
            </a:r>
            <a:r>
              <a:rPr dirty="0"/>
              <a:t>('/',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  <a:r>
              <a:rPr dirty="0" err="1"/>
              <a:t>res.render</a:t>
            </a:r>
            <a:r>
              <a:rPr dirty="0"/>
              <a:t>('index', { title: '</a:t>
            </a:r>
            <a:r>
              <a:rPr dirty="0" err="1"/>
              <a:t>首頁</a:t>
            </a:r>
            <a:r>
              <a:rPr dirty="0"/>
              <a:t>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app.get</a:t>
            </a:r>
            <a:r>
              <a:rPr dirty="0"/>
              <a:t>('/update',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</a:t>
            </a:r>
            <a:r>
              <a:t>update.ejs</a:t>
            </a:r>
            <a:r>
              <a:rPr dirty="0"/>
              <a:t>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/>
              <a:t>res.render</a:t>
            </a:r>
            <a:r>
              <a:rPr dirty="0"/>
              <a:t>('post', { title: '</a:t>
            </a:r>
            <a:r>
              <a:rPr dirty="0" err="1"/>
              <a:t>更新</a:t>
            </a:r>
            <a:r>
              <a:rPr dirty="0"/>
              <a:t>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app.post</a:t>
            </a:r>
            <a:r>
              <a:rPr dirty="0"/>
              <a:t>('/post',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app.get</a:t>
            </a:r>
            <a:r>
              <a:rPr dirty="0"/>
              <a:t>('/find',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</a:t>
            </a:r>
            <a:r>
              <a:rPr dirty="0" err="1"/>
              <a:t>post.ejs</a:t>
            </a:r>
            <a:r>
              <a:rPr dirty="0"/>
              <a:t>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/>
              <a:t>res.render</a:t>
            </a:r>
            <a:r>
              <a:rPr dirty="0"/>
              <a:t>('find', { title: '</a:t>
            </a:r>
            <a:r>
              <a:rPr dirty="0" err="1"/>
              <a:t>查詢</a:t>
            </a:r>
            <a:r>
              <a:rPr dirty="0"/>
              <a:t>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app.post</a:t>
            </a:r>
            <a:r>
              <a:rPr dirty="0"/>
              <a:t>('/find',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練習</a:t>
            </a:r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目標：  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訂閱gIot MQTT topic接收訊息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自訂收到儲存資料模組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將收到得資料透過儲存資料模組存資料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顯示接收訊息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531812" y="1104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>
              <a:defRPr sz="5200" b="0" cap="none"/>
            </a:lvl1pPr>
          </a:lstStyle>
          <a:p>
            <a:r>
              <a:t>參考連結</a:t>
            </a:r>
          </a:p>
        </p:txBody>
      </p:sp>
      <p:sp>
        <p:nvSpPr>
          <p:cNvPr id="501" name="Shape 501"/>
          <p:cNvSpPr/>
          <p:nvPr/>
        </p:nvSpPr>
        <p:spPr>
          <a:xfrm>
            <a:off x="311699" y="2106659"/>
            <a:ext cx="8520602" cy="392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>
            <a:normAutofit lnSpcReduction="10000"/>
          </a:bodyPr>
          <a:lstStyle/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Mosquitto官網</a:t>
            </a:r>
            <a:r>
              <a:rPr dirty="0"/>
              <a:t>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http://mosquitto.org/download/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Node.js實現的MQTT客戶端模塊mqtt.js</a:t>
            </a:r>
          </a:p>
          <a:p>
            <a:pPr>
              <a:def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3"/>
              </a:rPr>
              <a:t>http://itbilu.com/nodejs/npm/41wDnJoDg.html</a:t>
            </a:r>
            <a:endParaRPr dirty="0">
              <a:uFill>
                <a:solidFill>
                  <a:srgbClr val="0097A7"/>
                </a:solidFill>
              </a:uFill>
            </a:endParaRP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使用express與MongoDB的搭建多人博客</a:t>
            </a:r>
            <a:endParaRPr dirty="0"/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4"/>
              </a:rPr>
              <a:t>http://wiki.jikexueyuan.com/project/express-mongodb-setup-blog/simple-blog.html</a:t>
            </a:r>
            <a:endParaRPr dirty="0">
              <a:solidFill>
                <a:srgbClr val="0097A7"/>
              </a:solidFill>
              <a:uFill>
                <a:solidFill>
                  <a:srgbClr val="0097A7"/>
                </a:solidFill>
              </a:uFill>
            </a:endParaRPr>
          </a:p>
          <a:p>
            <a:pPr>
              <a:spcBef>
                <a:spcPts val="400"/>
              </a:spcBef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Mongoose學習參考文檔</a:t>
            </a:r>
            <a:endParaRPr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https://</a:t>
            </a:r>
            <a:r>
              <a:rPr dirty="0" smtClean="0"/>
              <a:t>cnodejs.org/topic/504b4924e2b84515770103dd</a:t>
            </a:r>
            <a:endParaRPr lang="en-US" dirty="0" smtClean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TW" altLang="en-US" sz="2700" dirty="0">
                <a:solidFill>
                  <a:schemeClr val="tx1"/>
                </a:solidFill>
                <a:sym typeface="Times New Roman"/>
              </a:rPr>
              <a:t>協力廠商中介</a:t>
            </a:r>
            <a:r>
              <a:rPr lang="zh-TW" altLang="en-US" sz="2700" dirty="0" smtClean="0">
                <a:solidFill>
                  <a:schemeClr val="tx1"/>
                </a:solidFill>
                <a:sym typeface="Times New Roman"/>
              </a:rPr>
              <a:t>軟體</a:t>
            </a:r>
            <a:endParaRPr lang="en-US" altLang="zh-TW" sz="2700" dirty="0" smtClean="0">
              <a:solidFill>
                <a:schemeClr val="tx1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TW" sz="2700" dirty="0">
                <a:solidFill>
                  <a:schemeClr val="accent6"/>
                </a:solidFill>
                <a:sym typeface="Times New Roman"/>
              </a:rPr>
              <a:t>http://expressjs.com/zh-tw/resources/middleware.html</a:t>
            </a:r>
            <a:endParaRPr lang="zh-TW" altLang="en-US" sz="2700" dirty="0">
              <a:solidFill>
                <a:schemeClr val="accent6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TW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TW" altLang="en-US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hlinkClick r:id="rId5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 smtClean="0">
              <a:hlinkClick r:id="rId5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hlinkClick r:id="rId5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531812" y="762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5200" b="0" cap="none">
                <a:solidFill>
                  <a:srgbClr val="FFFFFF"/>
                </a:solidFill>
              </a:defRPr>
            </a:lvl1pPr>
          </a:lstStyle>
          <a:p>
            <a:r>
              <a:t>模組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xfrm>
            <a:off x="531812" y="2106659"/>
            <a:ext cx="7772401" cy="3963696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60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93" y="950282"/>
            <a:ext cx="7371816" cy="6022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531812" y="88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簡單模組定義和使用</a:t>
            </a:r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xfrm>
            <a:off x="685798" y="1331959"/>
            <a:ext cx="7772404" cy="457329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node.js 遵照CommonJS 的慣例, 用 require 以及 exports 來作檔案和模組之間的溝通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PI = Math.PI;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exports.area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return PI * r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exports.circumference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return 2 * PI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  <a:endParaRPr sz="1300"/>
          </a:p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將這個文件存為circle.js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並新建一個test.js文件，並寫入以下代碼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circle = require('./circle.js');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console.log( 'The area of a circle of radius 4 is ' + circle.area(4));</a:t>
            </a:r>
          </a:p>
        </p:txBody>
      </p:sp>
      <p:sp>
        <p:nvSpPr>
          <p:cNvPr id="266" name="Shape 266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簡單模組定義和使用</a:t>
            </a:r>
          </a:p>
        </p:txBody>
      </p:sp>
      <p:pic>
        <p:nvPicPr>
          <p:cNvPr id="267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595" y="4085695"/>
            <a:ext cx="8012809" cy="1310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685798" y="1524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5200" b="0" cap="none">
                <a:solidFill>
                  <a:srgbClr val="FFFFFF"/>
                </a:solidFill>
              </a:defRPr>
            </a:lvl1pPr>
          </a:lstStyle>
          <a:p>
            <a:r>
              <a:t>MQTT是什麼？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685798" y="1331762"/>
            <a:ext cx="7772404" cy="4637190"/>
          </a:xfrm>
          <a:prstGeom prst="rect">
            <a:avLst/>
          </a:prstGeom>
        </p:spPr>
        <p:txBody>
          <a:bodyPr/>
          <a:lstStyle/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MQTT的全名為 Message Queuing Telemetry Transport，為IBM和Eurotech共同製定出來的protocol，在MQTT的官網可以看到一開始它對MQTT的介紹：</a:t>
            </a:r>
          </a:p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 is a machine-to-machine (M2M)/"Internet of Things" connectivity protocol. It was designed as an extremely lightweight publish/subscribe messaging transport.</a:t>
            </a:r>
          </a:p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MQTT是一個 machine-to-machine (M2M) 的發佈(Publish)/訂閱(Subscribe)訊息的傳輸協定，簡單來說當發佈者將訊息送至Topic平台，而Topic會將這個訊息送到所註冊的訂閱者。</a:t>
            </a:r>
          </a:p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一般來說發佈者可以是一個Sensors也可以是一個推播訊息的入口。訂閱者可以是個伺服器上的應用服務也可以是個手機。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1961</Words>
  <Application>Microsoft Office PowerPoint</Application>
  <PresentationFormat>如螢幕大小 (4:3)</PresentationFormat>
  <Paragraphs>421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9" baseType="lpstr">
      <vt:lpstr>Arial</vt:lpstr>
      <vt:lpstr>Calibri</vt:lpstr>
      <vt:lpstr>Helvetica</vt:lpstr>
      <vt:lpstr>Times</vt:lpstr>
      <vt:lpstr>Times New Roman</vt:lpstr>
      <vt:lpstr>Wingdings</vt:lpstr>
      <vt:lpstr>Gemteks</vt:lpstr>
      <vt:lpstr>GIoT end-to-end</vt:lpstr>
      <vt:lpstr>Item</vt:lpstr>
      <vt:lpstr>PowerPoint 簡報</vt:lpstr>
      <vt:lpstr>PowerPoint 簡報</vt:lpstr>
      <vt:lpstr>PowerPoint 簡報</vt:lpstr>
      <vt:lpstr>模組</vt:lpstr>
      <vt:lpstr>簡單模組定義和使用</vt:lpstr>
      <vt:lpstr>PowerPoint 簡報</vt:lpstr>
      <vt:lpstr>MQTT是什麼？</vt:lpstr>
      <vt:lpstr>Publish/Subscribe關係如下圖</vt:lpstr>
      <vt:lpstr>Mosca(Broker模組）</vt:lpstr>
      <vt:lpstr>MQTT.js(Client模組）</vt:lpstr>
      <vt:lpstr>透過mqtt.js模組註冊訂閱（一）</vt:lpstr>
      <vt:lpstr>PowerPoint 簡報</vt:lpstr>
      <vt:lpstr>透過mqtt.js模組註冊發布</vt:lpstr>
      <vt:lpstr>操作</vt:lpstr>
      <vt:lpstr>訂閱及發佈demo</vt:lpstr>
      <vt:lpstr>GIot MQTT dummy test</vt:lpstr>
      <vt:lpstr>應用系統與DB的建立</vt:lpstr>
      <vt:lpstr>應用系統-Express</vt:lpstr>
      <vt:lpstr>新建一個專案 : demo</vt:lpstr>
      <vt:lpstr>啟用 web server</vt:lpstr>
      <vt:lpstr>專案結構</vt:lpstr>
      <vt:lpstr>app.js入口檔案</vt:lpstr>
      <vt:lpstr>app.js入口檔案</vt:lpstr>
      <vt:lpstr>bin/www 文件</vt:lpstr>
      <vt:lpstr>範本引擎</vt:lpstr>
      <vt:lpstr>EJS </vt:lpstr>
      <vt:lpstr>package.json</vt:lpstr>
      <vt:lpstr>路由</vt:lpstr>
      <vt:lpstr>路由</vt:lpstr>
      <vt:lpstr>路由規則</vt:lpstr>
      <vt:lpstr>MongoDB簡介</vt:lpstr>
      <vt:lpstr>安裝 mongoDB</vt:lpstr>
      <vt:lpstr>啟動 mongoDB</vt:lpstr>
      <vt:lpstr>mongoose</vt:lpstr>
      <vt:lpstr>mongoose建立連線</vt:lpstr>
      <vt:lpstr>Schema</vt:lpstr>
      <vt:lpstr>PowerPoint 簡報</vt:lpstr>
      <vt:lpstr>Model</vt:lpstr>
      <vt:lpstr>操作Model</vt:lpstr>
      <vt:lpstr>新增/查詢</vt:lpstr>
      <vt:lpstr>Web可視化GUI 開發與操作</vt:lpstr>
      <vt:lpstr>訂閱及後台處理流程</vt:lpstr>
      <vt:lpstr>頁面設計</vt:lpstr>
      <vt:lpstr>頁面佈局</vt:lpstr>
      <vt:lpstr>頁面路由規劃</vt:lpstr>
      <vt:lpstr>裝置模組</vt:lpstr>
      <vt:lpstr>GIot MQTT client模組</vt:lpstr>
      <vt:lpstr>頁面路由 - index.js</vt:lpstr>
      <vt:lpstr>練習</vt:lpstr>
      <vt:lpstr>參考連結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GIoT end-to-end</dc:title>
  <cp:lastModifiedBy>Jason</cp:lastModifiedBy>
  <cp:revision>15</cp:revision>
  <dcterms:modified xsi:type="dcterms:W3CDTF">2016-10-18T06:39:17Z</dcterms:modified>
</cp:coreProperties>
</file>