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4" r:id="rId4"/>
    <p:sldId id="317" r:id="rId5"/>
    <p:sldId id="312" r:id="rId6"/>
    <p:sldId id="310" r:id="rId7"/>
    <p:sldId id="260" r:id="rId8"/>
    <p:sldId id="315" r:id="rId9"/>
    <p:sldId id="313" r:id="rId10"/>
    <p:sldId id="314" r:id="rId11"/>
    <p:sldId id="309" r:id="rId12"/>
    <p:sldId id="311" r:id="rId13"/>
    <p:sldId id="274" r:id="rId14"/>
    <p:sldId id="276" r:id="rId15"/>
    <p:sldId id="316" r:id="rId16"/>
    <p:sldId id="277" r:id="rId17"/>
    <p:sldId id="278" r:id="rId18"/>
    <p:sldId id="282" r:id="rId19"/>
    <p:sldId id="306" r:id="rId20"/>
    <p:sldId id="307" r:id="rId21"/>
    <p:sldId id="280" r:id="rId22"/>
    <p:sldId id="281" r:id="rId23"/>
    <p:sldId id="283" r:id="rId24"/>
    <p:sldId id="323" r:id="rId25"/>
    <p:sldId id="284" r:id="rId26"/>
    <p:sldId id="285" r:id="rId27"/>
    <p:sldId id="286" r:id="rId28"/>
    <p:sldId id="287" r:id="rId29"/>
    <p:sldId id="321" r:id="rId30"/>
    <p:sldId id="289" r:id="rId31"/>
    <p:sldId id="288" r:id="rId32"/>
    <p:sldId id="322" r:id="rId33"/>
    <p:sldId id="320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3" r:id="rId45"/>
    <p:sldId id="325" r:id="rId46"/>
    <p:sldId id="319" r:id="rId47"/>
    <p:sldId id="324" r:id="rId48"/>
    <p:sldId id="327" r:id="rId49"/>
    <p:sldId id="304" r:id="rId50"/>
    <p:sldId id="328" r:id="rId51"/>
    <p:sldId id="337" r:id="rId52"/>
    <p:sldId id="335" r:id="rId53"/>
    <p:sldId id="326" r:id="rId54"/>
    <p:sldId id="305" r:id="rId5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.tw/webhp?sourceid=chrome-instant&amp;ion=1&amp;espv=2&amp;ie=UTF-8#q=req.pu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45.xml"/><Relationship Id="rId4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G/Bootstrap-Admin-Theme" TargetMode="External"/><Relationship Id="rId7" Type="http://schemas.openxmlformats.org/officeDocument/2006/relationships/hyperlink" Target="http://startbootstrap.com/template-overviews/sb-admin-2/" TargetMode="External"/><Relationship Id="rId2" Type="http://schemas.openxmlformats.org/officeDocument/2006/relationships/hyperlink" Target="https://github.com/almasaeed2010/AdminL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rtbootstrap.com/template-overviews/sb-admin/" TargetMode="External"/><Relationship Id="rId5" Type="http://schemas.openxmlformats.org/officeDocument/2006/relationships/hyperlink" Target="https://bootstrapmade.com/butterfly-free-bootstrap-theme/" TargetMode="External"/><Relationship Id="rId4" Type="http://schemas.openxmlformats.org/officeDocument/2006/relationships/hyperlink" Target="http://binarycart.com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Linux%E5%9F%BA%E9%87%91%E6%9C%83" TargetMode="External"/><Relationship Id="rId13" Type="http://schemas.openxmlformats.org/officeDocument/2006/relationships/hyperlink" Target="https://zh.wikipedia.org/w/index.php?title=%E9%9D%9E%E9%98%BB%E5%A1%9E&amp;action=edit&amp;redlink=1" TargetMode="External"/><Relationship Id="rId3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Node.js#cite_note-3" TargetMode="External"/><Relationship Id="rId12" Type="http://schemas.openxmlformats.org/officeDocument/2006/relationships/hyperlink" Target="https://zh.wikipedia.org/wiki/%E4%BA%8B%E4%BB%B6%E9%A9%85%E5%8B%95" TargetMode="External"/><Relationship Id="rId2" Type="http://schemas.openxmlformats.org/officeDocument/2006/relationships/hyperlink" Target="https://zh.wikipedia.org/wiki/%E4%BC%BA%E6%9C%8D%E5%99%A8" TargetMode="External"/><Relationship Id="rId16" Type="http://schemas.openxmlformats.org/officeDocument/2006/relationships/hyperlink" Target="https://zh.wikipedia.org/wiki/II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6%89%A7%E8%A1%8C%E7%8E%AF%E5%A2%83" TargetMode="External"/><Relationship Id="rId11" Type="http://schemas.openxmlformats.org/officeDocument/2006/relationships/hyperlink" Target="https://zh.wikipedia.org/wiki/V8_(JavaScript%E5%BC%95%E6%93%8E)" TargetMode="External"/><Relationship Id="rId5" Type="http://schemas.openxmlformats.org/officeDocument/2006/relationships/hyperlink" Target="https://zh.wikipedia.org/wiki/%E8%B7%A8%E5%B9%B3%E5%8F%B0" TargetMode="External"/><Relationship Id="rId15" Type="http://schemas.openxmlformats.org/officeDocument/2006/relationships/hyperlink" Target="https://zh.wikipedia.org/wiki/Apache_HTTP_Server" TargetMode="External"/><Relationship Id="rId10" Type="http://schemas.openxmlformats.org/officeDocument/2006/relationships/hyperlink" Target="https://zh.wikipedia.org/wiki/Google" TargetMode="External"/><Relationship Id="rId4" Type="http://schemas.openxmlformats.org/officeDocument/2006/relationships/hyperlink" Target="https://zh.wikipedia.org/wiki/%E9%96%8B%E6%94%BE%E5%8E%9F%E5%A7%8B%E7%A2%BC" TargetMode="External"/><Relationship Id="rId9" Type="http://schemas.openxmlformats.org/officeDocument/2006/relationships/hyperlink" Target="https://zh.wikipedia.org/wiki/Node.js#cite_note-4" TargetMode="External"/><Relationship Id="rId14" Type="http://schemas.openxmlformats.org/officeDocument/2006/relationships/hyperlink" Target="https://zh.wikipedia.org/w/index.php?title=%E9%9D%9E%E5%90%8C%E6%AD%A5%E8%BC%B8%E5%85%A5%E8%BC%B8%E5%87%BA&amp;action=edit&amp;redlink=1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itbilu.com/nodejs/npm/41wDnJoDg.html" TargetMode="External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topic/504b4924e2b84515770103dd" TargetMode="External"/><Relationship Id="rId4" Type="http://schemas.openxmlformats.org/officeDocument/2006/relationships/hyperlink" Target="http://wiki.jikexueyuan.com/project/express-mongodb-setup-blog/simple-blo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/>
              <a:t>GIoT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811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smtClean="0">
                <a:sym typeface="Arial"/>
              </a:rPr>
              <a:t>npm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smtClean="0">
                <a:sym typeface="Arial"/>
              </a:rPr>
              <a:t>git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475111" y="324433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Arial"/>
                <a:hlinkClick r:id="rId3"/>
              </a:rPr>
              <a:t>https://github.com/node-red/node-red.git</a:t>
            </a:r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應用系統</a:t>
            </a:r>
            <a:endParaRPr dirty="0"/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74349" y="1382761"/>
            <a:ext cx="2759726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開發框架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基本網頁</a:t>
            </a:r>
            <a:endParaRPr dirty="0"/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007165"/>
            <a:ext cx="7772401" cy="506318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1600" b="0" dirty="0" smtClean="0"/>
              <a:t>&lt;html&gt;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&lt;title&gt;</a:t>
            </a:r>
            <a:r>
              <a:rPr lang="zh-TW" altLang="en-US" sz="1600" b="0" dirty="0" smtClean="0"/>
              <a:t>我的第一個網頁</a:t>
            </a:r>
            <a:r>
              <a:rPr lang="en-US" altLang="zh-TW" sz="1600" b="0" dirty="0" smtClean="0"/>
              <a:t>&lt;/title&gt; 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&lt;/head&gt;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&lt;body&gt;</a:t>
            </a:r>
          </a:p>
          <a:p>
            <a:r>
              <a:rPr lang="zh-TW" altLang="en-US" sz="1600" b="0" dirty="0" smtClean="0"/>
              <a:t>                </a:t>
            </a:r>
            <a:r>
              <a:rPr lang="en-US" altLang="zh-TW" sz="1600" b="0" dirty="0" smtClean="0"/>
              <a:t>&lt;h1&gt;</a:t>
            </a:r>
            <a:r>
              <a:rPr lang="zh-TW" altLang="en-US" sz="1600" b="0" dirty="0" smtClean="0"/>
              <a:t>歡迎光臨</a:t>
            </a:r>
            <a:r>
              <a:rPr lang="en-US" altLang="zh-TW" sz="1600" b="0" dirty="0" smtClean="0"/>
              <a:t>&lt;/h1&gt;</a:t>
            </a:r>
          </a:p>
          <a:p>
            <a:r>
              <a:rPr lang="zh-TW" altLang="en-US" sz="1600" b="0" dirty="0" smtClean="0"/>
              <a:t>               </a:t>
            </a:r>
            <a:r>
              <a:rPr lang="en-US" altLang="zh-TW" sz="1600" b="0" dirty="0" smtClean="0"/>
              <a:t>&lt;p id="demo"&gt;&lt;/p&gt;</a:t>
            </a:r>
          </a:p>
          <a:p>
            <a:r>
              <a:rPr lang="zh-TW" altLang="en-US" sz="1600" b="0" dirty="0" smtClean="0"/>
              <a:t>    </a:t>
            </a:r>
            <a:r>
              <a:rPr lang="en-US" altLang="zh-TW" sz="1600" b="0" dirty="0" smtClean="0"/>
              <a:t>&lt;/body&gt; </a:t>
            </a:r>
          </a:p>
          <a:p>
            <a:r>
              <a:rPr lang="en-US" altLang="zh-TW" sz="1600" b="0" dirty="0" smtClean="0"/>
              <a:t>&lt;/html&gt;</a:t>
            </a:r>
          </a:p>
          <a:p>
            <a:endParaRPr lang="en-US" altLang="zh-TW" sz="1600" b="0" dirty="0" smtClean="0"/>
          </a:p>
          <a:p>
            <a:r>
              <a:rPr lang="en-US" altLang="zh-TW" sz="1600" dirty="0" smtClean="0">
                <a:hlinkClick r:id="rId2" tooltip="CSS: CSS (Cascading Style Sheets) is a declarative language that controls how webpages look in the browser."/>
              </a:rPr>
              <a:t>CSS</a:t>
            </a:r>
            <a:r>
              <a:rPr lang="zh-TW" altLang="en-US" sz="1600" b="0" dirty="0" smtClean="0"/>
              <a:t> </a:t>
            </a:r>
            <a:r>
              <a:rPr lang="en-US" altLang="zh-TW" sz="1600" b="0" dirty="0" smtClean="0"/>
              <a:t>(</a:t>
            </a:r>
            <a:r>
              <a:rPr lang="zh-TW" altLang="en-US" sz="1600" b="0" dirty="0" smtClean="0"/>
              <a:t>階層式樣式表</a:t>
            </a:r>
            <a:r>
              <a:rPr lang="en-US" altLang="zh-TW" sz="1600" b="0" dirty="0" smtClean="0"/>
              <a:t>) </a:t>
            </a:r>
            <a:r>
              <a:rPr lang="zh-TW" altLang="en-US" sz="1600" b="0" dirty="0" smtClean="0"/>
              <a:t>是一種指定文檔如何呈現給使用者的語言</a:t>
            </a:r>
            <a:r>
              <a:rPr lang="en-US" altLang="zh-TW" sz="1600" b="0" dirty="0" smtClean="0"/>
              <a:t>——</a:t>
            </a:r>
            <a:r>
              <a:rPr lang="zh-TW" altLang="en-US" sz="1600" b="0" dirty="0" smtClean="0"/>
              <a:t>它們如何地被樣式化，佈局，等等。。</a:t>
            </a:r>
            <a:endParaRPr lang="en-US" altLang="zh-TW" sz="1600" b="0" dirty="0" smtClean="0"/>
          </a:p>
          <a:p>
            <a:endParaRPr lang="en-US" altLang="zh-TW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是屬於網路的腳本語言！</a:t>
            </a:r>
          </a:p>
          <a:p>
            <a:endParaRPr lang="zh-TW" altLang="en-US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被數百萬計的網頁用來改進設計、驗證表單、檢測瀏覽器、創建</a:t>
            </a:r>
            <a:r>
              <a:rPr lang="en-US" altLang="zh-TW" sz="1600" b="0" dirty="0" smtClean="0"/>
              <a:t>cookies</a:t>
            </a:r>
            <a:r>
              <a:rPr lang="zh-TW" altLang="en-US" sz="1600" b="0" dirty="0" smtClean="0"/>
              <a:t>，以及更多的應用。</a:t>
            </a:r>
            <a:endParaRPr lang="en-US" altLang="zh-TW" sz="1600" b="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應用系統-Express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</a:t>
            </a:r>
            <a:r>
              <a:rPr sz="2600" b="0" dirty="0" smtClean="0"/>
              <a:t> </a:t>
            </a:r>
            <a:r>
              <a:rPr sz="2600" b="0" dirty="0"/>
              <a:t>是 Node.js 上最流行的 Web 開發框架，正如他的名字一樣，使用它我們可以快速的開發一個 Web 應用。我們用 express 來搭建我們的應用系統，打開命令行，輸入：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b="0" dirty="0" smtClean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$ </a:t>
            </a:r>
            <a:r>
              <a:rPr dirty="0"/>
              <a:t>npm install -g express-generator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/>
              <a:t>安裝 express </a:t>
            </a:r>
            <a:r>
              <a:rPr sz="2600" dirty="0" err="1"/>
              <a:t>命令行工具，</a:t>
            </a:r>
            <a:r>
              <a:rPr sz="2600" dirty="0" err="1" smtClean="0"/>
              <a:t>使用它我們可以初始化一個</a:t>
            </a:r>
            <a:r>
              <a:rPr lang="zh-TW" altLang="en-US" sz="2600" dirty="0" smtClean="0"/>
              <a:t>專案</a:t>
            </a:r>
            <a:r>
              <a:rPr sz="2600" dirty="0" smtClean="0"/>
              <a:t> </a:t>
            </a:r>
            <a:endParaRPr lang="en-US" sz="260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 </a:t>
            </a:r>
            <a:r>
              <a:rPr sz="2600" dirty="0" err="1" smtClean="0"/>
              <a:t>項目</a:t>
            </a:r>
            <a:r>
              <a:rPr lang="zh-TW" altLang="en-US" sz="2600" dirty="0" smtClean="0"/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</a:t>
            </a:r>
            <a:r>
              <a:rPr lang="en-US" altLang="zh-TW" sz="2600" dirty="0" err="1" smtClean="0"/>
              <a:t>cd</a:t>
            </a:r>
            <a:r>
              <a:rPr lang="en-US" altLang="zh-TW" sz="2600" dirty="0" smtClean="0"/>
              <a:t> demo &amp;&amp; </a:t>
            </a:r>
            <a:r>
              <a:rPr lang="en-US" altLang="zh-TW" sz="2600" dirty="0" err="1" smtClean="0"/>
              <a:t>npm</a:t>
            </a:r>
            <a:r>
              <a:rPr lang="en-US" altLang="zh-TW" sz="2600" dirty="0" smtClean="0"/>
              <a:t>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600" dirty="0" smtClean="0"/>
              <a:t>初始化一個 </a:t>
            </a:r>
            <a:r>
              <a:rPr lang="en-US" altLang="zh-TW" sz="2600" dirty="0" smtClean="0"/>
              <a:t>express </a:t>
            </a:r>
            <a:r>
              <a:rPr lang="zh-TW" altLang="en-US" sz="2600" dirty="0" smtClean="0"/>
              <a:t>項目並安裝所需模組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</a:t>
            </a:r>
            <a:r>
              <a:rPr lang="zh-TW" altLang="en-US" dirty="0" smtClean="0"/>
              <a:t>專案</a:t>
            </a:r>
            <a:r>
              <a:rPr dirty="0" smtClean="0"/>
              <a:t> </a:t>
            </a:r>
            <a:r>
              <a:rPr dirty="0"/>
              <a:t>文件夾，裡面如圖所示：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2862471" y="2157519"/>
            <a:ext cx="6000090" cy="40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app.js</a:t>
            </a:r>
            <a:r>
              <a:rPr u="none" dirty="0">
                <a:solidFill>
                  <a:srgbClr val="585858"/>
                </a:solidFill>
                <a:uFillTx/>
              </a:rPr>
              <a:t>：啟動文件，或者說入口文件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/>
              <a:t>package.json</a:t>
            </a:r>
            <a:r>
              <a:rPr u="none" dirty="0">
                <a:solidFill>
                  <a:srgbClr val="585858"/>
                </a:solidFill>
                <a:uFillTx/>
              </a:rPr>
              <a:t>：存儲著專案的信息及模組依賴，當在dependencies 中添加依賴的模組時，運行npm install，npm 會檢查當前目錄下的package.json，並自動安裝所有指定的模組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>
                <a:solidFill>
                  <a:srgbClr val="585858"/>
                </a:solidFill>
                <a:uFillTx/>
              </a:rPr>
              <a:t>node_modules：存放package.json 中安裝的模組，當你在package.json 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public：存放image、css、js 等文件</a:t>
            </a:r>
            <a:br>
              <a:rPr dirty="0"/>
            </a:br>
            <a:r>
              <a:rPr dirty="0"/>
              <a:t>routes：存放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/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views：</a:t>
            </a:r>
            <a:r>
              <a:rPr dirty="0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lang="en-US" dirty="0" smtClean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models: </a:t>
            </a:r>
            <a:r>
              <a:rPr lang="zh-TW" altLang="en-US" dirty="0" smtClean="0"/>
              <a:t>存放自訂義模組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MongoDB簡介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215" y="2027581"/>
            <a:ext cx="2495550" cy="454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5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"name": </a:t>
            </a:r>
            <a:r>
              <a:rPr dirty="0" smtClean="0"/>
              <a:t>"</a:t>
            </a:r>
            <a:r>
              <a:rPr lang="en-US" dirty="0" err="1" smtClean="0"/>
              <a:t>nodeD</a:t>
            </a:r>
            <a:r>
              <a:rPr dirty="0" err="1" smtClean="0"/>
              <a:t>emo</a:t>
            </a:r>
            <a:r>
              <a:rPr dirty="0"/>
              <a:t>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"version": "</a:t>
            </a:r>
            <a:r>
              <a:rPr dirty="0" smtClean="0"/>
              <a:t>0.0.</a:t>
            </a:r>
            <a:r>
              <a:rPr lang="en-US" dirty="0" smtClean="0"/>
              <a:t>5</a:t>
            </a:r>
            <a:r>
              <a:rPr dirty="0" smtClean="0"/>
              <a:t>",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"start": "node </a:t>
            </a:r>
            <a:r>
              <a:rPr lang="en-US" dirty="0" smtClean="0"/>
              <a:t> app.js</a:t>
            </a:r>
            <a:r>
              <a:rPr dirty="0" smtClean="0"/>
              <a:t>"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var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smtClean="0"/>
              <a:t>express</a:t>
            </a:r>
            <a:r>
              <a:rPr sz="2400" dirty="0"/>
              <a:t>實例app。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app.set('views', path.join(dirname, 'views’))：設置 views 文件夾為存放視圖文件的目錄, 即存放</a:t>
            </a:r>
            <a:r>
              <a:rPr sz="2400"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/>
              <a:t>文件的地方,dirname 为全局變數,存儲當前正在執行的腳本所在的目錄。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 engine', 'ejs’)：設置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/>
              <a:t>為 ejs。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app.use(favicon(dirname + ‘/public/favicon.ico’))：設置/public/favicon.ico為favicon圖標。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app.use(logger('dev’))：加載日誌中間件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:p14="http://schemas.microsoft.com/office/powerpoint/2010/main" xmlns="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 &amp;</a:t>
            </a:r>
            <a:r>
              <a:rPr lang="en-US" altLang="zh-TW" dirty="0" err="1" smtClean="0"/>
              <a:t>Nodejs</a:t>
            </a:r>
            <a:r>
              <a:rPr lang="zh-TW" altLang="en-US" dirty="0" smtClean="0"/>
              <a:t>模組應用及</a:t>
            </a:r>
            <a:r>
              <a:rPr dirty="0" err="1" smtClean="0"/>
              <a:t>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應用系統Web</a:t>
            </a:r>
            <a:r>
              <a:rPr dirty="0" err="1"/>
              <a:t>可視化GUI</a:t>
            </a:r>
            <a:r>
              <a:rPr dirty="0"/>
              <a:t> </a:t>
            </a:r>
            <a:r>
              <a:rPr dirty="0" err="1" smtClean="0"/>
              <a:t>開發與操作</a:t>
            </a: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網頁通訊協議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Websocket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err="1" smtClean="0"/>
              <a:t>Linebot</a:t>
            </a:r>
            <a:r>
              <a:rPr lang="zh-TW" altLang="en-US" dirty="0" smtClean="0"/>
              <a:t>通知應用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None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自動控制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rPr dirty="0"/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app.use(bodyParser.json())：加載解析JSON的中間件。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app.use(bodyParser.urlencoded({ extended: false }))：加載解析urlencoded请求体的中间件。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app.use(cookieParser())：加載解析cookie的中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app.use(express.static(path.join(dirname, ‘public')))：設置public為存放靜態文件的目錄。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app.use('/', routes);和app.use('/users', users)：路由控制器。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:p14="http://schemas.microsoft.com/office/powerpoint/2010/main" xmlns="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範本引擎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架構中，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包含在服務器端。控制器得到用戶請求後，從模型獲取數據，調用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。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以數據和頁面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/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是一個 </a:t>
            </a:r>
            <a:r>
              <a:rPr dirty="0" smtClean="0"/>
              <a:t>JavaScript </a:t>
            </a:r>
            <a:r>
              <a:rPr dirty="0"/>
              <a:t>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/>
              <a:t>使用 </a:t>
            </a:r>
            <a:r>
              <a:rPr dirty="0">
                <a:solidFill>
                  <a:srgbClr val="FF0000"/>
                </a:solidFill>
              </a:rPr>
              <a:t>&lt;% %&gt; </a:t>
            </a:r>
            <a:r>
              <a:rPr dirty="0"/>
              <a:t>或 [% %] 作為內崁 JavaScript 的關鍵符號，也就是說放在這中間的部分就會被視為 JavaScript 來執行，另外如果放在 </a:t>
            </a:r>
            <a:r>
              <a:rPr dirty="0">
                <a:solidFill>
                  <a:srgbClr val="FF0000"/>
                </a:solidFill>
              </a:rPr>
              <a:t>&lt;%= %&gt; </a:t>
            </a:r>
            <a:r>
              <a:rPr dirty="0"/>
              <a:t>裡面的 </a:t>
            </a:r>
            <a:r>
              <a:rPr dirty="0">
                <a:solidFill>
                  <a:schemeClr val="accent2"/>
                </a:solidFill>
              </a:rPr>
              <a:t>JavaScript 變數，則會以 toString() 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返回入口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路由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切換網路連結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23</a:t>
            </a:fld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2208"/>
            <a:ext cx="9144000" cy="5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210927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24</a:t>
            </a:fld>
            <a:endParaRPr dirty="0"/>
          </a:p>
        </p:txBody>
      </p:sp>
      <p:grpSp>
        <p:nvGrpSpPr>
          <p:cNvPr id="2" name="Group 373"/>
          <p:cNvGrpSpPr/>
          <p:nvPr/>
        </p:nvGrpSpPr>
        <p:grpSpPr>
          <a:xfrm>
            <a:off x="278295" y="2678645"/>
            <a:ext cx="1603513" cy="1384990"/>
            <a:chOff x="-159574" y="-2112"/>
            <a:chExt cx="1297251" cy="1179018"/>
          </a:xfrm>
        </p:grpSpPr>
        <p:sp>
          <p:nvSpPr>
            <p:cNvPr id="371" name="Shape 371"/>
            <p:cNvSpPr/>
            <p:nvPr/>
          </p:nvSpPr>
          <p:spPr>
            <a:xfrm>
              <a:off x="-66263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59574" y="-2112"/>
              <a:ext cx="1297251" cy="1179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dirty="0" smtClean="0"/>
                <a:t>Routes</a:t>
              </a:r>
            </a:p>
            <a:p>
              <a:r>
                <a:rPr lang="en-US" altLang="zh-TW" b="1" dirty="0" smtClean="0">
                  <a:solidFill>
                    <a:srgbClr val="FF0000"/>
                  </a:solidFill>
                </a:rPr>
                <a:t>GET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dirty="0" smtClean="0"/>
                <a:t>POST</a:t>
              </a:r>
              <a:br>
                <a:rPr lang="en-US" dirty="0" smtClean="0"/>
              </a:br>
              <a:r>
                <a:rPr lang="en-US" dirty="0" smtClean="0"/>
                <a:t>PUT</a:t>
              </a:r>
            </a:p>
            <a:p>
              <a:r>
                <a:rPr lang="en-US" dirty="0" smtClean="0"/>
                <a:t>DELETE</a:t>
              </a:r>
            </a:p>
            <a:p>
              <a:endParaRPr dirty="0"/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431235" y="2681476"/>
            <a:ext cx="2217087" cy="37977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3" name="Group 377"/>
          <p:cNvGrpSpPr/>
          <p:nvPr/>
        </p:nvGrpSpPr>
        <p:grpSpPr>
          <a:xfrm>
            <a:off x="3626787" y="2130095"/>
            <a:ext cx="1190689" cy="1076294"/>
            <a:chOff x="-1" y="-13254"/>
            <a:chExt cx="1190687" cy="1076293"/>
          </a:xfrm>
        </p:grpSpPr>
        <p:sp>
          <p:nvSpPr>
            <p:cNvPr id="375" name="Shape 375"/>
            <p:cNvSpPr/>
            <p:nvPr/>
          </p:nvSpPr>
          <p:spPr>
            <a:xfrm>
              <a:off x="53008" y="-13254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199591"/>
              <a:ext cx="1137678" cy="677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400" dirty="0" smtClean="0"/>
                <a:t>'/'</a:t>
              </a:r>
              <a:endParaRPr lang="zh-TW" altLang="en-US" sz="2400" dirty="0" smtClean="0"/>
            </a:p>
            <a:p>
              <a:endParaRPr dirty="0"/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4" name="Group 381"/>
          <p:cNvGrpSpPr/>
          <p:nvPr/>
        </p:nvGrpSpPr>
        <p:grpSpPr>
          <a:xfrm>
            <a:off x="7329122" y="2143348"/>
            <a:ext cx="1137678" cy="1076293"/>
            <a:chOff x="0" y="-1"/>
            <a:chExt cx="1137676" cy="1076292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56673"/>
              <a:ext cx="1137678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index.</a:t>
              </a:r>
              <a:r>
                <a:rPr dirty="0"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717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5293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4174435" y="1131548"/>
            <a:ext cx="467801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res.render</a:t>
            </a:r>
            <a:r>
              <a:rPr sz="1600" dirty="0">
                <a:solidFill>
                  <a:srgbClr val="FF0000"/>
                </a:solidFill>
              </a:rPr>
              <a:t>('index</a:t>
            </a:r>
            <a:r>
              <a:rPr sz="1600" dirty="0"/>
              <a:t>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grpSp>
        <p:nvGrpSpPr>
          <p:cNvPr id="5" name="Group 387"/>
          <p:cNvGrpSpPr/>
          <p:nvPr/>
        </p:nvGrpSpPr>
        <p:grpSpPr>
          <a:xfrm>
            <a:off x="3626787" y="3295006"/>
            <a:ext cx="1190689" cy="1076294"/>
            <a:chOff x="-1" y="-2"/>
            <a:chExt cx="1190687" cy="1076293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3008" y="289356"/>
              <a:ext cx="1137678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1600" b="1" dirty="0" smtClean="0"/>
                <a:t>‘/</a:t>
              </a:r>
              <a:r>
                <a:rPr lang="en-US" sz="1600" b="1" dirty="0" err="1" smtClean="0"/>
                <a:t>finalList</a:t>
              </a:r>
              <a:r>
                <a:rPr lang="en-US" sz="1600" b="1" dirty="0" smtClean="0"/>
                <a:t>’</a:t>
              </a:r>
              <a:endParaRPr sz="1600" b="1" dirty="0"/>
            </a:p>
          </p:txBody>
        </p:sp>
      </p:grpSp>
      <p:grpSp>
        <p:nvGrpSpPr>
          <p:cNvPr id="6" name="Group 390"/>
          <p:cNvGrpSpPr/>
          <p:nvPr/>
        </p:nvGrpSpPr>
        <p:grpSpPr>
          <a:xfrm>
            <a:off x="6785114" y="3308258"/>
            <a:ext cx="2067338" cy="1076294"/>
            <a:chOff x="-66262" y="13250"/>
            <a:chExt cx="1203939" cy="1076293"/>
          </a:xfrm>
        </p:grpSpPr>
        <p:sp>
          <p:nvSpPr>
            <p:cNvPr id="388" name="Shape 388"/>
            <p:cNvSpPr/>
            <p:nvPr/>
          </p:nvSpPr>
          <p:spPr>
            <a:xfrm>
              <a:off x="-66262" y="13250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309962"/>
              <a:ext cx="1137678" cy="615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000" dirty="0" smtClean="0"/>
                <a:t>finalList.ejs</a:t>
              </a:r>
            </a:p>
            <a:p>
              <a:endParaRPr dirty="0"/>
            </a:p>
          </p:txBody>
        </p:sp>
      </p:grpSp>
      <p:sp>
        <p:nvSpPr>
          <p:cNvPr id="391" name="Shape 391"/>
          <p:cNvSpPr/>
          <p:nvPr/>
        </p:nvSpPr>
        <p:spPr>
          <a:xfrm>
            <a:off x="1497496" y="3074504"/>
            <a:ext cx="2150735" cy="92618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024963" cy="28989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720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8868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3030634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08274" y="5801837"/>
            <a:ext cx="792716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在 app.js 中通過 require 加載了 index.js 然後通過 app.use('/', routes); 調用了 index.js 導出的函數</a:t>
            </a:r>
          </a:p>
        </p:txBody>
      </p:sp>
      <p:grpSp>
        <p:nvGrpSpPr>
          <p:cNvPr id="7" name="Group 399"/>
          <p:cNvGrpSpPr/>
          <p:nvPr/>
        </p:nvGrpSpPr>
        <p:grpSpPr>
          <a:xfrm>
            <a:off x="162108" y="1037983"/>
            <a:ext cx="3430593" cy="806057"/>
            <a:chOff x="-1" y="-1"/>
            <a:chExt cx="3430591" cy="806055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79864"/>
              <a:ext cx="3430591" cy="64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48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res.render</a:t>
            </a:r>
            <a:r>
              <a:rPr lang="en-US" altLang="zh-TW" b="0" dirty="0" smtClean="0"/>
              <a:t>('index', {</a:t>
            </a:r>
          </a:p>
          <a:p>
            <a:r>
              <a:rPr lang="en-US" altLang="zh-TW" b="0" dirty="0" smtClean="0"/>
              <a:t>            title: '</a:t>
            </a:r>
            <a:r>
              <a:rPr lang="zh-TW" altLang="en-US" b="0" dirty="0" smtClean="0"/>
              <a:t>首頁</a:t>
            </a:r>
            <a:r>
              <a:rPr lang="en-US" altLang="zh-TW" b="0" dirty="0" smtClean="0"/>
              <a:t>',</a:t>
            </a:r>
          </a:p>
          <a:p>
            <a:r>
              <a:rPr lang="en-US" altLang="zh-TW" b="0" dirty="0" smtClean="0"/>
              <a:t>            device: device,</a:t>
            </a:r>
          </a:p>
          <a:p>
            <a:r>
              <a:rPr lang="en-US" altLang="zh-TW" b="0" dirty="0" smtClean="0"/>
              <a:t>            </a:t>
            </a:r>
            <a:r>
              <a:rPr lang="en-US" altLang="zh-TW" b="0" dirty="0" err="1" smtClean="0"/>
              <a:t>finalList</a:t>
            </a:r>
            <a:r>
              <a:rPr lang="en-US" altLang="zh-TW" b="0" dirty="0" smtClean="0"/>
              <a:t>: </a:t>
            </a:r>
            <a:r>
              <a:rPr lang="en-US" altLang="zh-TW" b="0" dirty="0" err="1" smtClean="0"/>
              <a:t>finalList</a:t>
            </a:r>
            <a:endParaRPr lang="en-US" altLang="zh-TW" b="0" dirty="0" smtClean="0"/>
          </a:p>
          <a:p>
            <a:r>
              <a:rPr lang="en-US" altLang="zh-TW" b="0" dirty="0" smtClean="0"/>
              <a:t>        });</a:t>
            </a:r>
            <a:endParaRPr lang="en-US" altLang="zh-TW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4" y="1964428"/>
            <a:ext cx="62388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55165"/>
            <a:ext cx="9144000" cy="280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路由規則</a:t>
            </a:r>
          </a:p>
        </p:txBody>
      </p:sp>
      <p:sp>
        <p:nvSpPr>
          <p:cNvPr id="411" name="Shape 411"/>
          <p:cNvSpPr/>
          <p:nvPr/>
        </p:nvSpPr>
        <p:spPr>
          <a:xfrm>
            <a:off x="622491" y="1386679"/>
            <a:ext cx="7899018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express 封裝了多種 http 請求方式，我們主要只使用 get 和 post </a:t>
            </a:r>
            <a:r>
              <a:rPr dirty="0" err="1"/>
              <a:t>兩種，即</a:t>
            </a:r>
            <a:r>
              <a:rPr dirty="0"/>
              <a:t> </a:t>
            </a:r>
            <a:r>
              <a:rPr lang="en-US" altLang="zh-TW" dirty="0" err="1" smtClean="0"/>
              <a:t>router</a:t>
            </a:r>
            <a:r>
              <a:rPr dirty="0" err="1" smtClean="0"/>
              <a:t>.get</a:t>
            </a:r>
            <a:r>
              <a:rPr dirty="0"/>
              <a:t>() 和 </a:t>
            </a:r>
            <a:r>
              <a:rPr lang="en-US" altLang="zh-TW" dirty="0" smtClean="0"/>
              <a:t>router</a:t>
            </a:r>
            <a:r>
              <a:rPr dirty="0" smtClean="0"/>
              <a:t>.post</a:t>
            </a:r>
            <a:r>
              <a:rPr dirty="0"/>
              <a:t>() 。</a:t>
            </a:r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app.get() </a:t>
            </a:r>
          </a:p>
          <a:p>
            <a: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>
              <a:hlinkClick r:id="rId2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/>
              <a:t>router</a:t>
            </a:r>
            <a:r>
              <a:rPr dirty="0" smtClean="0"/>
              <a:t>.post</a:t>
            </a:r>
            <a:r>
              <a:rPr dirty="0"/>
              <a:t>() </a:t>
            </a:r>
          </a:p>
        </p:txBody>
      </p:sp>
      <p:pic>
        <p:nvPicPr>
          <p:cNvPr id="413" name="image18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36291" y="4141316"/>
            <a:ext cx="3826418" cy="192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去 mongoDB 官網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rPr dirty="0"/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1</a:t>
            </a:r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356" y="2902226"/>
            <a:ext cx="7779026" cy="30469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TW" sz="1600" dirty="0" smtClean="0"/>
              <a:t>net:</a:t>
            </a:r>
          </a:p>
          <a:p>
            <a:r>
              <a:rPr lang="en-US" altLang="zh-TW" sz="1600" dirty="0" smtClean="0"/>
              <a:t>    bindIp: 127.0.0.1</a:t>
            </a:r>
          </a:p>
          <a:p>
            <a:r>
              <a:rPr lang="en-US" altLang="zh-TW" sz="1600" dirty="0" smtClean="0"/>
              <a:t>    port: 27017</a:t>
            </a:r>
          </a:p>
          <a:p>
            <a:r>
              <a:rPr lang="en-US" altLang="zh-TW" sz="1600" dirty="0" smtClean="0"/>
              <a:t>storage:</a:t>
            </a:r>
          </a:p>
          <a:p>
            <a:r>
              <a:rPr lang="en-US" altLang="zh-TW" sz="1600" dirty="0" smtClean="0"/>
              <a:t>    dbPath: C:\data\db</a:t>
            </a:r>
          </a:p>
          <a:p>
            <a:r>
              <a:rPr lang="en-US" altLang="zh-TW" sz="1600" dirty="0" smtClean="0"/>
              <a:t>    journal:</a:t>
            </a:r>
          </a:p>
          <a:p>
            <a:r>
              <a:rPr lang="en-US" altLang="zh-TW" sz="1600" dirty="0" smtClean="0"/>
              <a:t>        enabled: true</a:t>
            </a:r>
          </a:p>
          <a:p>
            <a:r>
              <a:rPr lang="en-US" altLang="zh-TW" sz="1600" dirty="0" smtClean="0"/>
              <a:t>systemLog:</a:t>
            </a:r>
          </a:p>
          <a:p>
            <a:r>
              <a:rPr lang="en-US" altLang="zh-TW" sz="1600" dirty="0" smtClean="0"/>
              <a:t>    destination: file</a:t>
            </a:r>
          </a:p>
          <a:p>
            <a:r>
              <a:rPr lang="en-US" altLang="zh-TW" sz="1600" dirty="0" smtClean="0"/>
              <a:t>    path: C:\data\log\mongodb.log</a:t>
            </a:r>
          </a:p>
          <a:p>
            <a:r>
              <a:rPr lang="en-US" altLang="zh-TW" sz="1600" dirty="0" smtClean="0"/>
              <a:t>    quiet: true</a:t>
            </a:r>
          </a:p>
          <a:p>
            <a:r>
              <a:rPr lang="en-US" altLang="zh-TW" sz="1600" dirty="0" smtClean="0"/>
              <a:t>    logAppend: true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5984" y="1133061"/>
            <a:ext cx="7779026" cy="132343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config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c:\data\config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mongod.cfg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c:\data\log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mongodb.log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輸入以下文字</a:t>
            </a:r>
            <a:r>
              <a:rPr lang="en-US" altLang="zh-TW" sz="2500" b="0" dirty="0" smtClean="0">
                <a:sym typeface="Arial"/>
              </a:rPr>
              <a:t>【</a:t>
            </a:r>
            <a:r>
              <a:rPr lang="zh-TW" altLang="en-US" sz="2500" b="0" dirty="0" smtClean="0">
                <a:sym typeface="Arial"/>
              </a:rPr>
              <a:t>注意：</a:t>
            </a:r>
            <a:r>
              <a:rPr lang="zh-TW" altLang="en-US" sz="2500" b="0" dirty="0" smtClean="0">
                <a:solidFill>
                  <a:schemeClr val="accent2"/>
                </a:solidFill>
                <a:sym typeface="Arial"/>
              </a:rPr>
              <a:t>路徑需和自己的一致</a:t>
            </a:r>
            <a:r>
              <a:rPr lang="en-US" altLang="zh-TW" sz="2500" b="0" dirty="0" smtClean="0">
                <a:sym typeface="Arial"/>
              </a:rPr>
              <a:t>】</a:t>
            </a:r>
            <a:r>
              <a:rPr lang="zh-TW" altLang="en-US" sz="2500" b="0" dirty="0" smtClean="0">
                <a:sym typeface="Arial"/>
              </a:rPr>
              <a:t>：</a:t>
            </a:r>
            <a:r>
              <a:rPr lang="en-US" altLang="zh-TW" sz="2500" b="0" dirty="0" smtClean="0">
                <a:sym typeface="Arial"/>
              </a:rPr>
              <a:t/>
            </a:r>
            <a:br>
              <a:rPr lang="en-US" altLang="zh-TW" sz="2500" b="0" dirty="0" smtClean="0">
                <a:sym typeface="Arial"/>
              </a:rPr>
            </a:br>
            <a:r>
              <a:rPr lang="en-US" altLang="zh-TW" sz="1800" b="0" dirty="0" smtClean="0">
                <a:sym typeface="Arial"/>
              </a:rPr>
              <a:t> sc.exe create MongoDB binPath= "\"</a:t>
            </a:r>
            <a:r>
              <a:rPr lang="en-US" altLang="zh-TW" sz="1800" dirty="0" smtClean="0">
                <a:solidFill>
                  <a:schemeClr val="accent2"/>
                </a:solidFill>
                <a:sym typeface="Arial"/>
              </a:rPr>
              <a:t>C:\Program Files\MongoDB\Server\3.2\bin\mongod.exe</a:t>
            </a:r>
            <a:r>
              <a:rPr lang="en-US" altLang="zh-TW" sz="1800" b="0" dirty="0" smtClean="0">
                <a:sym typeface="Arial"/>
              </a:rPr>
              <a:t>\" --service --config=\"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C:\data\config\mongod.cfg</a:t>
            </a:r>
            <a:r>
              <a:rPr lang="en-US" altLang="zh-TW" sz="1800" b="0" dirty="0" smtClean="0">
                <a:sym typeface="Arial"/>
              </a:rPr>
              <a:t>\"" DisplayName= "MongoDB" start= "auto"</a:t>
            </a:r>
            <a:endParaRPr lang="en-US" sz="18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如無意外，會看到：</a:t>
            </a:r>
            <a:r>
              <a:rPr lang="en-US" altLang="zh-TW" sz="2500" b="0" dirty="0" smtClean="0">
                <a:sym typeface="Arial"/>
              </a:rPr>
              <a:t>CreateService</a:t>
            </a:r>
            <a:r>
              <a:rPr lang="zh-TW" altLang="en-US" sz="2500" b="0" dirty="0" smtClean="0">
                <a:sym typeface="Arial"/>
              </a:rPr>
              <a:t>成功。打開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</a:t>
            </a:r>
            <a:r>
              <a:rPr lang="en-US" altLang="zh-TW" sz="2500" b="0" dirty="0" smtClean="0">
                <a:sym typeface="Arial"/>
              </a:rPr>
              <a:t>services.msc</a:t>
            </a:r>
            <a:r>
              <a:rPr lang="zh-TW" altLang="en-US" sz="2500" b="0" dirty="0" smtClean="0">
                <a:sym typeface="Arial"/>
              </a:rPr>
              <a:t>，查找</a:t>
            </a:r>
            <a:r>
              <a:rPr lang="en-US" altLang="zh-TW" sz="2500" b="0" dirty="0" smtClean="0">
                <a:sym typeface="Arial"/>
              </a:rPr>
              <a:t>MongoDB</a:t>
            </a:r>
            <a:r>
              <a:rPr lang="zh-TW" altLang="en-US" sz="2500" b="0" dirty="0" smtClean="0">
                <a:sym typeface="Arial"/>
              </a:rPr>
              <a:t>服務，如果能啟動成功，則證明路徑正確。如果不能啟動，則表示 路徑錯誤，需要刪除該服務（命令為：</a:t>
            </a:r>
            <a:r>
              <a:rPr lang="en-US" altLang="zh-TW" sz="2500" b="0" dirty="0" smtClean="0">
                <a:sym typeface="Arial"/>
              </a:rPr>
              <a:t>sc delete MongoDB</a:t>
            </a:r>
            <a:r>
              <a:rPr lang="zh-TW" altLang="en-US" sz="2500" b="0" dirty="0" smtClean="0">
                <a:sym typeface="Arial"/>
              </a:rPr>
              <a:t>），然後重新添加。</a:t>
            </a:r>
            <a:endParaRPr lang="en-US" sz="25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mongo</a:t>
            </a:r>
            <a:r>
              <a:rPr lang="en-US" dirty="0" smtClean="0"/>
              <a:t>DB</a:t>
            </a:r>
            <a:r>
              <a:rPr lang="zh-TW" altLang="en-US" dirty="0" smtClean="0"/>
              <a:t>備份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還原</a:t>
            </a:r>
            <a:endParaRPr dirty="0"/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1.</a:t>
            </a:r>
            <a:r>
              <a:rPr lang="zh-TW" altLang="en-US" sz="2500" dirty="0" smtClean="0">
                <a:sym typeface="Arial"/>
              </a:rPr>
              <a:t>備份 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cd c:\data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mongodump -h 127.0.0.1 -d tools -o ./mongo-backup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2.</a:t>
            </a:r>
            <a:r>
              <a:rPr lang="zh-TW" altLang="en-US" sz="2500" dirty="0" smtClean="0">
                <a:sym typeface="Arial"/>
              </a:rPr>
              <a:t>還原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dirty="0" smtClean="0">
                <a:sym typeface="Arial"/>
              </a:rPr>
              <a:t> </a:t>
            </a:r>
            <a:r>
              <a:rPr lang="en-US" altLang="zh-TW" sz="2500" dirty="0" smtClean="0">
                <a:sym typeface="Arial"/>
              </a:rPr>
              <a:t>mongorestore -d tools --drop ./mongo-backup/tools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var </a:t>
              </a:r>
              <a:r>
                <a:rPr dirty="0"/>
                <a:t>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mongoose.model(‘User’, userSchema);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</a:t>
            </a:r>
            <a:r>
              <a:rPr b="1" dirty="0"/>
              <a:t>UserModel</a:t>
            </a:r>
            <a:r>
              <a:rPr dirty="0"/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userEntity = new </a:t>
            </a:r>
            <a:r>
              <a:rPr b="1" dirty="0"/>
              <a:t>UserModel</a:t>
            </a:r>
            <a:r>
              <a:rPr dirty="0"/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8"/>
            <a:ext cx="8115300" cy="5357075"/>
            <a:chOff x="0" y="-1"/>
            <a:chExt cx="8115300" cy="5357074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208630"/>
              <a:ext cx="8115300" cy="49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訂閱</a:t>
            </a:r>
            <a:r>
              <a:rPr lang="zh-TW" altLang="en-US" dirty="0" smtClean="0"/>
              <a:t>及後台處理</a:t>
            </a:r>
            <a:r>
              <a:rPr dirty="0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功能分析：簡單訂閱接收訊息後儲存到資料庫與資</a:t>
            </a:r>
            <a:br>
              <a:rPr dirty="0"/>
            </a:br>
            <a:r>
              <a:rPr dirty="0"/>
              <a:t>                     </a:t>
            </a:r>
            <a:r>
              <a:rPr dirty="0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FontTx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4" action="ppaction://hlinksldjump"/>
              </a:rPr>
              <a:t>頁面路由規劃</a:t>
            </a:r>
            <a:endParaRPr lang="en-US" altLang="zh-TW" dirty="0" smtClean="0">
              <a:hlinkClick r:id="rId4" action="ppaction://hlinksldjump"/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5" action="ppaction://hlinksldjump"/>
              </a:rPr>
              <a:t>事件</a:t>
            </a:r>
            <a:r>
              <a:rPr dirty="0" err="1" smtClean="0">
                <a:hlinkClick r:id="rId5" action="ppaction://hlinksldjump"/>
              </a:rPr>
              <a:t>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>
              <a:hlinkClick r:id="rId4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頁面設計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0086" y="1616765"/>
            <a:ext cx="8269357" cy="123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3074504"/>
            <a:ext cx="8507895" cy="18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070" y="5036738"/>
            <a:ext cx="8507896" cy="16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2" cy="5479176"/>
            <a:chOff x="0" y="0"/>
            <a:chExt cx="7971290" cy="5479175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167122"/>
              <a:ext cx="7971290" cy="514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這裡我們使用include進行頁面佈局。 include 的簡單使用如下：</a:t>
              </a:r>
              <a:r>
                <a:rPr b="1" dirty="0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dirty="0"/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19" y="1824738"/>
            <a:ext cx="2636174" cy="1167239"/>
            <a:chOff x="-1" y="-33734"/>
            <a:chExt cx="2636173" cy="1167237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-33734"/>
              <a:ext cx="2636173" cy="1167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a</a:t>
              </a:r>
              <a:r>
                <a:rPr dirty="0"/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b</a:t>
              </a:r>
              <a:r>
                <a:rPr dirty="0"/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19" y="5137321"/>
            <a:ext cx="2636174" cy="1167239"/>
            <a:chOff x="-1" y="-33735"/>
            <a:chExt cx="2636173" cy="116723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-33735"/>
              <a:ext cx="2636173" cy="1167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b.ejs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5996" y="1925914"/>
            <a:ext cx="34575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 </a:t>
            </a:r>
            <a:r>
              <a:rPr lang="en-US" dirty="0" smtClean="0"/>
              <a:t>            </a:t>
            </a:r>
            <a:r>
              <a:rPr dirty="0" smtClean="0"/>
              <a:t>：</a:t>
            </a:r>
            <a:r>
              <a:rPr dirty="0"/>
              <a:t>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err="1" smtClean="0"/>
              <a:t>finalList</a:t>
            </a:r>
            <a:r>
              <a:rPr dirty="0" smtClean="0"/>
              <a:t> ：</a:t>
            </a:r>
            <a:r>
              <a:rPr lang="zh-TW" altLang="en-US" dirty="0" smtClean="0"/>
              <a:t>最新資訊</a:t>
            </a:r>
            <a:endParaRPr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smtClean="0"/>
              <a:t>setting  </a:t>
            </a:r>
            <a:r>
              <a:rPr dirty="0" smtClean="0"/>
              <a:t> ：</a:t>
            </a:r>
            <a:r>
              <a:rPr lang="zh-TW" altLang="en-US" dirty="0" smtClean="0"/>
              <a:t>設定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module.exports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app.get('/',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res.render('index', { title: '首頁'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 smtClean="0"/>
              <a:t>('/</a:t>
            </a:r>
            <a:r>
              <a:rPr lang="en-US" dirty="0" err="1" smtClean="0"/>
              <a:t>finalList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update.ejs');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 smtClean="0"/>
              <a:t>res.render</a:t>
            </a:r>
            <a:r>
              <a:rPr dirty="0" smtClean="0"/>
              <a:t>(</a:t>
            </a:r>
            <a:r>
              <a:rPr lang="en-US" altLang="zh-TW" dirty="0" err="1" smtClean="0"/>
              <a:t>finalList</a:t>
            </a:r>
            <a:r>
              <a:rPr lang="en-US" altLang="zh-TW" dirty="0" smtClean="0"/>
              <a:t> 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最新資訊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  </a:t>
            </a:r>
            <a:r>
              <a:rPr dirty="0" err="1" smtClean="0"/>
              <a:t>app.get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post.ejs');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 smtClean="0"/>
              <a:t>('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設定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app.post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自定義模組功能說明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dirty="0" smtClean="0"/>
              <a:t>models / event.js 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(event)</a:t>
            </a:r>
            <a:r>
              <a:rPr lang="zh-TW" altLang="en-US" dirty="0" smtClean="0"/>
              <a:t>操作工具模組</a:t>
            </a:r>
            <a:endParaRPr lang="en-US" altLang="zh-TW" dirty="0" smtClean="0"/>
          </a:p>
          <a:p>
            <a:r>
              <a:rPr lang="zh-TW" altLang="en-US" b="0" dirty="0" smtClean="0"/>
              <a:t>常用功能</a:t>
            </a:r>
            <a:endParaRPr lang="en-US" altLang="zh-TW" b="0" dirty="0" smtClean="0"/>
          </a:p>
          <a:p>
            <a:r>
              <a:rPr lang="en-US" altLang="zh-TW" b="0" dirty="0" err="1" smtClean="0"/>
              <a:t>saveEventMsg</a:t>
            </a:r>
            <a:r>
              <a:rPr lang="zh-TW" altLang="en-US" b="0" dirty="0" smtClean="0"/>
              <a:t>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將解析完成資料存到資料庫中</a:t>
            </a:r>
            <a:endParaRPr lang="en-US" altLang="zh-TW" b="0" dirty="0" smtClean="0"/>
          </a:p>
          <a:p>
            <a:r>
              <a:rPr lang="en-US" altLang="zh-TW" b="0" dirty="0" err="1" smtClean="0"/>
              <a:t>findByMac</a:t>
            </a:r>
            <a:r>
              <a:rPr lang="zh-TW" altLang="en-US" b="0" dirty="0" smtClean="0"/>
              <a:t>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透過 關鍵字</a:t>
            </a:r>
            <a:r>
              <a:rPr lang="en-US" altLang="zh-TW" b="0" dirty="0" err="1" smtClean="0"/>
              <a:t>macAddr</a:t>
            </a:r>
            <a:r>
              <a:rPr lang="zh-TW" altLang="en-US" b="0" dirty="0" smtClean="0"/>
              <a:t>查詢所有資料</a:t>
            </a:r>
            <a:endParaRPr lang="en-US" altLang="zh-TW" b="0" dirty="0" smtClean="0"/>
          </a:p>
          <a:p>
            <a:r>
              <a:rPr lang="en-US" altLang="zh-TW" b="0" dirty="0" err="1" smtClean="0"/>
              <a:t>findEventsByDate</a:t>
            </a:r>
            <a:r>
              <a:rPr lang="en-US" altLang="zh-TW" b="0" dirty="0" smtClean="0"/>
              <a:t>  :</a:t>
            </a:r>
            <a:r>
              <a:rPr lang="zh-TW" altLang="en-US" b="0" dirty="0" smtClean="0"/>
              <a:t>  透過 關鍵字 </a:t>
            </a:r>
            <a:r>
              <a:rPr lang="en-US" altLang="zh-TW" b="0" dirty="0" smtClean="0"/>
              <a:t>date, </a:t>
            </a:r>
            <a:r>
              <a:rPr lang="en-US" altLang="zh-TW" b="0" dirty="0" err="1" smtClean="0"/>
              <a:t>mac</a:t>
            </a:r>
            <a:r>
              <a:rPr lang="en-US" altLang="zh-TW" b="0" dirty="0" smtClean="0"/>
              <a:t>, date option</a:t>
            </a:r>
            <a:r>
              <a:rPr lang="zh-TW" altLang="en-US" b="0" dirty="0" smtClean="0"/>
              <a:t>查詢指定範圍內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                                  上報資料</a:t>
            </a:r>
            <a:endParaRPr lang="en-US" altLang="zh-TW" b="0" dirty="0" smtClean="0"/>
          </a:p>
          <a:p>
            <a:r>
              <a:rPr lang="en-US" altLang="zh-TW" dirty="0" smtClean="0"/>
              <a:t>models/util.js </a:t>
            </a:r>
            <a:r>
              <a:rPr lang="zh-TW" altLang="en-US" dirty="0" smtClean="0"/>
              <a:t>自訂義輔助工具集合</a:t>
            </a:r>
            <a:endParaRPr lang="en-US" altLang="zh-TW" dirty="0" smtClean="0"/>
          </a:p>
          <a:p>
            <a:r>
              <a:rPr lang="en-US" altLang="zh-TW" b="0" dirty="0" smtClean="0"/>
              <a:t>init</a:t>
            </a:r>
            <a:r>
              <a:rPr lang="zh-TW" altLang="en-US" b="0" dirty="0" smtClean="0"/>
              <a:t>           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會先從</a:t>
            </a:r>
            <a:r>
              <a:rPr lang="en-US" altLang="zh-TW" b="0" dirty="0" smtClean="0"/>
              <a:t>map </a:t>
            </a:r>
            <a:r>
              <a:rPr lang="zh-TW" altLang="en-US" b="0" dirty="0" smtClean="0"/>
              <a:t>資料庫取得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資料</a:t>
            </a:r>
            <a:endParaRPr lang="en-US" altLang="zh-TW" b="0" dirty="0" smtClean="0"/>
          </a:p>
          <a:p>
            <a:r>
              <a:rPr lang="en-US" altLang="zh-TW" b="0" dirty="0" err="1" smtClean="0"/>
              <a:t>saveSetting</a:t>
            </a:r>
            <a:r>
              <a:rPr lang="en-US" altLang="zh-TW" b="0" dirty="0" smtClean="0"/>
              <a:t>              :  </a:t>
            </a:r>
            <a:r>
              <a:rPr lang="zh-TW" altLang="en-US" b="0" dirty="0" smtClean="0"/>
              <a:t>儲存設定</a:t>
            </a:r>
            <a:r>
              <a:rPr lang="zh-TW" altLang="en-US" b="0" dirty="0" smtClean="0"/>
              <a:t>值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 err="1" smtClean="0"/>
              <a:t>getSetting</a:t>
            </a:r>
            <a:r>
              <a:rPr lang="zh-TW" altLang="en-US" b="0" dirty="0" smtClean="0"/>
              <a:t>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取得目前設定值</a:t>
            </a:r>
            <a:endParaRPr lang="en-US" altLang="zh-TW" b="0" dirty="0" smtClean="0"/>
          </a:p>
          <a:p>
            <a:r>
              <a:rPr lang="en-US" altLang="zh-TW" b="0" dirty="0" err="1" smtClean="0"/>
              <a:t>parseMsgd</a:t>
            </a:r>
            <a:r>
              <a:rPr lang="zh-TW" altLang="en-US" b="0" dirty="0" smtClean="0"/>
              <a:t>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將訂閱到的資料透過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定義的資料解析</a:t>
            </a:r>
            <a:endParaRPr lang="en-US" altLang="zh-TW" b="0" dirty="0" smtClean="0"/>
          </a:p>
          <a:p>
            <a:r>
              <a:rPr lang="en-US" altLang="zh-TW" b="0" dirty="0" err="1" smtClean="0"/>
              <a:t>sendLineMessage</a:t>
            </a:r>
            <a:r>
              <a:rPr lang="zh-TW" altLang="en-US" b="0" dirty="0" smtClean="0"/>
              <a:t>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將要發送的通知透過</a:t>
            </a:r>
            <a:r>
              <a:rPr lang="en-US" altLang="zh-TW" b="0" dirty="0" err="1" smtClean="0"/>
              <a:t>linebot</a:t>
            </a:r>
            <a:r>
              <a:rPr lang="zh-TW" altLang="en-US" b="0" dirty="0" smtClean="0"/>
              <a:t>發送</a:t>
            </a:r>
            <a:endParaRPr lang="en-US" altLang="zh-TW" b="0" dirty="0" smtClean="0"/>
          </a:p>
          <a:p>
            <a:r>
              <a:rPr lang="en-US" altLang="zh-TW" b="0" dirty="0" err="1" smtClean="0"/>
              <a:t>getTabledata</a:t>
            </a:r>
            <a:r>
              <a:rPr lang="en-US" altLang="zh-TW" b="0" dirty="0" smtClean="0"/>
              <a:t>            :  </a:t>
            </a:r>
            <a:r>
              <a:rPr lang="zh-TW" altLang="en-US" b="0" dirty="0" smtClean="0"/>
              <a:t>將查詢到的</a:t>
            </a:r>
            <a:r>
              <a:rPr lang="en-US" altLang="zh-TW" b="0" dirty="0" smtClean="0"/>
              <a:t>event</a:t>
            </a:r>
            <a:r>
              <a:rPr lang="zh-TW" altLang="en-US" b="0" dirty="0" smtClean="0"/>
              <a:t> 陣列轉成</a:t>
            </a:r>
            <a:r>
              <a:rPr lang="en-US" altLang="zh-TW" b="0" dirty="0" smtClean="0"/>
              <a:t>data table</a:t>
            </a:r>
            <a:r>
              <a:rPr lang="zh-TW" altLang="en-US" b="0" dirty="0" smtClean="0"/>
              <a:t>顯示用的陣列</a:t>
            </a:r>
            <a:endParaRPr lang="en-US" altLang="zh-TW" b="0" dirty="0" smtClean="0"/>
          </a:p>
          <a:p>
            <a:endParaRPr lang="en-US" altLang="zh-TW" b="0" dirty="0" smtClean="0"/>
          </a:p>
          <a:p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Bootstrap template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AdminLTE 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2"/>
              </a:rPr>
              <a:t>https://github.com/almasaeed2010/AdminLTE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Bootstrap-Admin-Theme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3"/>
              </a:rPr>
              <a:t>https://github.com/VinceG/Bootstrap-Admin-Theme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Binary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4"/>
              </a:rPr>
              <a:t>http://binarycart.com/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Butterfly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5"/>
              </a:rPr>
              <a:t>https://bootstrapmade.com/butterfly-free-bootstrap-theme/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6"/>
              </a:rPr>
              <a:t>https://startbootstrap.com/template-overviews/sb-admin/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 2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6"/>
                </a:solidFill>
                <a:sym typeface="Arial"/>
                <a:hlinkClick r:id="rId7"/>
              </a:rPr>
              <a:t>http://startbootstrap.com/template-overviews/sb-admin-2/</a:t>
            </a:r>
            <a:endParaRPr lang="en-US" altLang="zh-TW" sz="1800" b="0" dirty="0" smtClean="0">
              <a:solidFill>
                <a:schemeClr val="accent6"/>
              </a:solidFill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網絡通信協議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初次接觸 </a:t>
            </a:r>
            <a:r>
              <a:rPr lang="en-US" altLang="zh-TW" sz="1800" b="0" dirty="0" err="1" smtClean="0">
                <a:sym typeface="Arial"/>
              </a:rPr>
              <a:t>WebSocket</a:t>
            </a:r>
            <a:r>
              <a:rPr lang="en-US" altLang="zh-TW" sz="1800" b="0" dirty="0" smtClean="0">
                <a:sym typeface="Arial"/>
              </a:rPr>
              <a:t> </a:t>
            </a:r>
            <a:r>
              <a:rPr lang="zh-TW" altLang="en-US" sz="1800" b="0" dirty="0" smtClean="0">
                <a:sym typeface="Arial"/>
              </a:rPr>
              <a:t>的人，都會問同樣的問題：我們已經有了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協議，為什麼還需要另一個協議？它能帶來什麼好處？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答案很簡單，因為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協議有一個缺陷：通信只能由客戶端發起。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舉例來說，我們想了解今天的天氣，只能是客戶端向服務器發出請求，服務器返回查詢結果。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協議做不到服務器主動向客戶端推送信息。</a:t>
            </a: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6" y="2756452"/>
            <a:ext cx="7871791" cy="410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服務器端 </a:t>
            </a:r>
            <a:r>
              <a:rPr lang="en-US" altLang="zh-TW" dirty="0" smtClean="0"/>
              <a:t>Node-Red </a:t>
            </a:r>
            <a:r>
              <a:rPr lang="en-US" altLang="zh-TW" dirty="0" err="1" smtClean="0"/>
              <a:t>Websocket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輸入節點。</a:t>
            </a:r>
          </a:p>
          <a:p>
            <a:r>
              <a:rPr lang="zh-TW" altLang="en-US" b="0" dirty="0" smtClean="0"/>
              <a:t>默認情況下，從</a:t>
            </a:r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接收的數據將位於</a:t>
            </a:r>
            <a:r>
              <a:rPr lang="en-US" altLang="zh-TW" b="0" dirty="0" err="1" smtClean="0"/>
              <a:t>msg.payload</a:t>
            </a:r>
            <a:r>
              <a:rPr lang="zh-TW" altLang="en-US" b="0" dirty="0" smtClean="0"/>
              <a:t>中。 可以將套接字配置為期望正確形成的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字符串，在這種情況下，它將解析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並將結果對像作為整個消息發送。</a:t>
            </a:r>
            <a:endParaRPr lang="en-US" altLang="zh-TW" b="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330" y="2577105"/>
            <a:ext cx="8269357" cy="42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客戶端的簡單示例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endParaRPr lang="en-US" altLang="zh-TW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47" y="1258956"/>
            <a:ext cx="8485304" cy="47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是一個能夠在</a:t>
            </a:r>
            <a:r>
              <a:rPr lang="zh-TW" altLang="en-US" b="0" dirty="0" smtClean="0">
                <a:hlinkClick r:id="rId2" tooltip="伺服器"/>
              </a:rPr>
              <a:t>伺服器</a:t>
            </a:r>
            <a:r>
              <a:rPr lang="zh-TW" altLang="en-US" b="0" dirty="0" smtClean="0"/>
              <a:t>端運行</a:t>
            </a:r>
            <a:r>
              <a:rPr lang="en-US" altLang="zh-TW" b="0" dirty="0" smtClean="0">
                <a:hlinkClick r:id="rId3" tooltip="JavaScript"/>
              </a:rPr>
              <a:t>JavaScript</a:t>
            </a:r>
            <a:r>
              <a:rPr lang="zh-TW" altLang="en-US" b="0" dirty="0" smtClean="0"/>
              <a:t>的</a:t>
            </a:r>
            <a:r>
              <a:rPr lang="zh-TW" altLang="en-US" b="0" dirty="0" smtClean="0">
                <a:hlinkClick r:id="rId4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5" tooltip="跨平台"/>
              </a:rPr>
              <a:t>跨平台</a:t>
            </a:r>
            <a:r>
              <a:rPr lang="en-US" altLang="zh-TW" b="0" dirty="0" smtClean="0"/>
              <a:t>JavaScript </a:t>
            </a:r>
            <a:r>
              <a:rPr lang="zh-TW" altLang="en-US" b="0" dirty="0" smtClean="0">
                <a:hlinkClick r:id="rId6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基金會持有和維護</a:t>
            </a:r>
            <a:r>
              <a:rPr lang="en-US" altLang="zh-TW" b="0" baseline="30000" dirty="0" smtClean="0">
                <a:hlinkClick r:id="rId7"/>
              </a:rPr>
              <a:t>[3]</a:t>
            </a:r>
            <a:r>
              <a:rPr lang="zh-TW" altLang="en-US" b="0" dirty="0" smtClean="0"/>
              <a:t>，並與</a:t>
            </a:r>
            <a:r>
              <a:rPr lang="en-US" altLang="zh-TW" b="0" dirty="0" smtClean="0">
                <a:hlinkClick r:id="rId8" tooltip="Linux基金會"/>
              </a:rPr>
              <a:t>Linux</a:t>
            </a:r>
            <a:r>
              <a:rPr lang="zh-TW" altLang="en-US" b="0" dirty="0" smtClean="0">
                <a:hlinkClick r:id="rId8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9"/>
              </a:rPr>
              <a:t>[4]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採用</a:t>
            </a:r>
            <a:r>
              <a:rPr lang="en-US" altLang="zh-TW" b="0" dirty="0" smtClean="0">
                <a:hlinkClick r:id="rId10" tooltip="Google"/>
              </a:rPr>
              <a:t>Google</a:t>
            </a:r>
            <a:r>
              <a:rPr lang="zh-TW" altLang="en-US" b="0" dirty="0" smtClean="0"/>
              <a:t>開發的</a:t>
            </a:r>
            <a:r>
              <a:rPr lang="en-US" altLang="zh-TW" b="0" dirty="0" smtClean="0">
                <a:hlinkClick r:id="rId11" tooltip="V8 (JavaScript引擎)"/>
              </a:rPr>
              <a:t>V8</a:t>
            </a:r>
            <a:r>
              <a:rPr lang="zh-TW" altLang="en-US" b="0" dirty="0" smtClean="0"/>
              <a:t>執行程式碼，使用</a:t>
            </a:r>
            <a:r>
              <a:rPr lang="zh-TW" altLang="en-US" b="0" dirty="0" smtClean="0">
                <a:hlinkClick r:id="rId12" tooltip="事件驅動"/>
              </a:rPr>
              <a:t>事件驅動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13" tooltip="非阻塞（頁面不存在）"/>
              </a:rPr>
              <a:t>非阻塞</a:t>
            </a:r>
            <a:r>
              <a:rPr lang="zh-TW" altLang="en-US" b="0" dirty="0" smtClean="0"/>
              <a:t>和 </a:t>
            </a:r>
            <a:r>
              <a:rPr lang="zh-TW" altLang="en-US" b="0" dirty="0" smtClean="0">
                <a:hlinkClick r:id="rId14" tooltip="非同步輸入輸出（頁面不存在）"/>
              </a:rPr>
              <a:t>非同步輸入輸出</a:t>
            </a:r>
            <a:r>
              <a:rPr lang="zh-TW" altLang="en-US" b="0" dirty="0" smtClean="0"/>
              <a:t>模型等技術來提高效能，可最佳化應用程式的傳輸量和規模。這些技術通常用於資料密集的即時應用程式。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大部分基本模組都用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語言編寫。在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出現之前，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通常作為用戶端程式設計語言使用，以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寫出的程式常在用戶的瀏覽器上執行。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的出現使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也能用於伺服器端編程。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含有一系列內置模組，使得程式可以脫離</a:t>
            </a:r>
            <a:r>
              <a:rPr lang="en-US" altLang="zh-TW" b="0" dirty="0" smtClean="0">
                <a:hlinkClick r:id="rId15" tooltip="Apache HTTP Server"/>
              </a:rPr>
              <a:t>Apache HTTP Server</a:t>
            </a:r>
            <a:r>
              <a:rPr lang="zh-TW" altLang="en-US" b="0" dirty="0" smtClean="0"/>
              <a:t>或</a:t>
            </a:r>
            <a:r>
              <a:rPr lang="en-US" altLang="zh-TW" b="0" dirty="0" smtClean="0">
                <a:hlinkClick r:id="rId16" tooltip="IIS"/>
              </a:rPr>
              <a:t>IIS</a:t>
            </a:r>
            <a:r>
              <a:rPr lang="zh-TW" altLang="en-US" b="0" dirty="0" smtClean="0"/>
              <a:t>，作為獨立伺服器執行。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zh-TW" altLang="en-US" dirty="0" smtClean="0"/>
              <a:t>最新資訊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kumimoji="0" lang="en-US" altLang="zh-TW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後轉址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8782" y="1072454"/>
            <a:ext cx="5936975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public/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js</a:t>
            </a:r>
            <a:r>
              <a:rPr lang="en-US" altLang="zh-TW" b="1" dirty="0" smtClean="0">
                <a:solidFill>
                  <a:schemeClr val="accent2"/>
                </a:solidFill>
              </a:rPr>
              <a:t>/myFinalList.js</a:t>
            </a:r>
            <a:r>
              <a:rPr lang="zh-TW" altLang="en-US" b="1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b="1" dirty="0" smtClean="0">
                <a:solidFill>
                  <a:schemeClr val="accent2"/>
                </a:solidFill>
              </a:rPr>
              <a:t>(finalList.ejs </a:t>
            </a:r>
            <a:r>
              <a:rPr lang="zh-TW" altLang="en-US" b="1" dirty="0" smtClean="0">
                <a:solidFill>
                  <a:schemeClr val="accent2"/>
                </a:solidFill>
              </a:rPr>
              <a:t>引入</a:t>
            </a:r>
            <a:r>
              <a:rPr lang="en-US" altLang="zh-TW" b="1" dirty="0" smtClean="0">
                <a:solidFill>
                  <a:schemeClr val="accent2"/>
                </a:solidFill>
              </a:rPr>
              <a:t>)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r>
              <a:rPr lang="en-US" altLang="zh-TW" dirty="0" err="1" smtClean="0"/>
              <a:t>toSecondTable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</a:t>
            </a:r>
            <a:r>
              <a:rPr lang="fr-FR" altLang="zh-TW" b="1" dirty="0" smtClean="0">
                <a:solidFill>
                  <a:srgbClr val="FF0000"/>
                </a:solidFill>
              </a:rPr>
              <a:t>document.location.href</a:t>
            </a:r>
            <a:r>
              <a:rPr lang="fr-FR" altLang="zh-TW" dirty="0" smtClean="0"/>
              <a:t>="/devices?mac=" + mac + ‘     &amp;date=' + date + '&amp;option=' + option;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2" name="矩形 41"/>
          <p:cNvSpPr/>
          <p:nvPr/>
        </p:nvSpPr>
        <p:spPr>
          <a:xfrm>
            <a:off x="954159" y="3907523"/>
            <a:ext cx="4253948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routes/index.js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err="1" smtClean="0"/>
              <a:t>app.get</a:t>
            </a:r>
            <a:r>
              <a:rPr lang="en-US" altLang="zh-TW" dirty="0" smtClean="0"/>
              <a:t>('/devices', function (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, res) {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req.query.mac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date = </a:t>
            </a:r>
            <a:r>
              <a:rPr lang="en-US" altLang="zh-TW" dirty="0" err="1" smtClean="0"/>
              <a:t>req.query.date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option = </a:t>
            </a:r>
            <a:r>
              <a:rPr lang="en-US" altLang="zh-TW" dirty="0" err="1" smtClean="0"/>
              <a:t>req.query.option</a:t>
            </a:r>
            <a:r>
              <a:rPr lang="en-US" altLang="zh-TW" dirty="0" smtClean="0"/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向下箭號 42"/>
          <p:cNvSpPr/>
          <p:nvPr/>
        </p:nvSpPr>
        <p:spPr>
          <a:xfrm>
            <a:off x="2584174" y="2994991"/>
            <a:ext cx="755374" cy="901148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201" y="3796749"/>
            <a:ext cx="2809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99050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查詢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流程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238539" y="1295317"/>
            <a:ext cx="8587409" cy="5383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t"/>
          <a:lstStyle/>
          <a:p>
            <a:r>
              <a:rPr lang="en-US" altLang="zh-TW" b="0" dirty="0" err="1" smtClean="0"/>
              <a:t>msg.payload.option</a:t>
            </a:r>
            <a:endParaRPr lang="en-US" altLang="zh-TW" b="0" dirty="0"/>
          </a:p>
        </p:txBody>
      </p:sp>
      <p:sp>
        <p:nvSpPr>
          <p:cNvPr id="4" name="矩形 3"/>
          <p:cNvSpPr/>
          <p:nvPr/>
        </p:nvSpPr>
        <p:spPr>
          <a:xfrm>
            <a:off x="278296" y="1304340"/>
            <a:ext cx="2517913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/myDevice.js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ws.onopen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{"id":"init",</a:t>
            </a:r>
            <a:br>
              <a:rPr lang="en-US" altLang="zh-TW" dirty="0" smtClean="0"/>
            </a:br>
            <a:r>
              <a:rPr lang="en-US" altLang="zh-TW" dirty="0" smtClean="0"/>
              <a:t> "v": {  </a:t>
            </a:r>
            <a:r>
              <a:rPr lang="en-US" altLang="zh-TW" dirty="0" err="1" smtClean="0"/>
              <a:t>mac:mac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      date: date,</a:t>
            </a:r>
            <a:br>
              <a:rPr lang="en-US" altLang="zh-TW" dirty="0" smtClean="0"/>
            </a:br>
            <a:r>
              <a:rPr lang="en-US" altLang="zh-TW" dirty="0" smtClean="0"/>
              <a:t>    option: option}</a:t>
            </a:r>
          </a:p>
        </p:txBody>
      </p:sp>
      <p:sp>
        <p:nvSpPr>
          <p:cNvPr id="5" name="矩形 4"/>
          <p:cNvSpPr/>
          <p:nvPr/>
        </p:nvSpPr>
        <p:spPr>
          <a:xfrm>
            <a:off x="3498573" y="1590707"/>
            <a:ext cx="1764000" cy="120032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websocket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listen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ws</a:t>
            </a:r>
            <a:r>
              <a:rPr lang="en-US" altLang="zh-TW" dirty="0" smtClean="0"/>
              <a:t>/device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690190" y="1783803"/>
            <a:ext cx="821635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242" y="1844849"/>
            <a:ext cx="1476000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   組成</a:t>
            </a:r>
            <a:endParaRPr lang="en-US" altLang="zh-TW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  URL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194852" y="18169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2867" y="3595077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向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發出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請求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6453808" y="2495161"/>
            <a:ext cx="684000" cy="111600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3859" y="3604521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</a:t>
            </a:r>
            <a:r>
              <a:rPr lang="zh-TW" altLang="en-US" dirty="0" smtClean="0"/>
              <a:t>返回</a:t>
            </a:r>
            <a:endParaRPr lang="en-US" altLang="zh-TW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查詢資料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5181599" y="3535260"/>
            <a:ext cx="927653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5027" y="4917653"/>
            <a:ext cx="1908000" cy="147732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送出</a:t>
            </a:r>
            <a:r>
              <a:rPr lang="en-US" altLang="zh-TW" b="1" dirty="0" smtClean="0">
                <a:solidFill>
                  <a:schemeClr val="accent6"/>
                </a:solidFill>
              </a:rPr>
              <a:t>{id:"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change_table",mac</a:t>
            </a:r>
            <a:r>
              <a:rPr lang="en-US" altLang="zh-TW" b="1" dirty="0" smtClean="0">
                <a:solidFill>
                  <a:schemeClr val="accent6"/>
                </a:solidFill>
              </a:rPr>
              <a:t>: 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mac</a:t>
            </a:r>
            <a:r>
              <a:rPr lang="en-US" altLang="zh-TW" b="1" dirty="0" smtClean="0">
                <a:solidFill>
                  <a:schemeClr val="accent6"/>
                </a:solidFill>
              </a:rPr>
              <a:t>, v: data}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向左箭號 18"/>
          <p:cNvSpPr/>
          <p:nvPr/>
        </p:nvSpPr>
        <p:spPr>
          <a:xfrm>
            <a:off x="2816086" y="3581643"/>
            <a:ext cx="934279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4974" y="4764842"/>
            <a:ext cx="3001617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 myDevice.js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ws.Onmessage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重新載入</a:t>
            </a:r>
            <a:r>
              <a:rPr lang="en-US" altLang="zh-TW" dirty="0" smtClean="0"/>
              <a:t> table data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重設折線圖資料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</p:txBody>
      </p:sp>
      <p:sp>
        <p:nvSpPr>
          <p:cNvPr id="24" name="上彎箭號 23"/>
          <p:cNvSpPr/>
          <p:nvPr/>
        </p:nvSpPr>
        <p:spPr>
          <a:xfrm rot="5400000">
            <a:off x="881269" y="4512366"/>
            <a:ext cx="1643269" cy="1470991"/>
          </a:xfrm>
          <a:prstGeom prst="bent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926500"/>
            <a:ext cx="898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</a:t>
            </a:r>
            <a:r>
              <a:rPr lang="en-US" altLang="zh-TW" sz="1600" dirty="0" smtClean="0"/>
              <a:t>localhost:3000/api/devices?mac=0000000005010bee&amp;option=0&amp;date=2019/3/15</a:t>
            </a:r>
            <a:r>
              <a:rPr lang="en-US" altLang="zh-TW" dirty="0" smtClean="0"/>
              <a:t> 23:59:59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9963" y="3448610"/>
            <a:ext cx="2272750" cy="923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event </a:t>
            </a:r>
            <a:r>
              <a:rPr lang="zh-TW" altLang="en-US" dirty="0" smtClean="0"/>
              <a:t>陣列資料透過</a:t>
            </a:r>
            <a:endParaRPr lang="en-US" altLang="zh-TW" dirty="0" smtClean="0"/>
          </a:p>
          <a:p>
            <a:pPr algn="ctr"/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Util.js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getTabledata</a:t>
            </a:r>
            <a:r>
              <a:rPr lang="en-US" altLang="zh-TW" b="1" dirty="0" smtClean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轉成</a:t>
            </a:r>
            <a:r>
              <a:rPr lang="en-US" altLang="zh-TW" b="1" dirty="0" smtClean="0">
                <a:solidFill>
                  <a:srgbClr val="FF0000"/>
                </a:solidFill>
              </a:rPr>
              <a:t>table data</a:t>
            </a:r>
            <a:r>
              <a:rPr lang="zh-TW" altLang="en-US" b="1" dirty="0" smtClean="0">
                <a:solidFill>
                  <a:srgbClr val="FF0000"/>
                </a:solidFill>
              </a:rPr>
              <a:t>陣列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4313583" y="53221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661"/>
            <a:ext cx="9144000" cy="587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>
            <a:normAutofit fontScale="62500" lnSpcReduction="2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en-US" altLang="zh-TW" dirty="0" smtClean="0"/>
              <a:t>http://localhost:3000/devices?mac=0000000005010e5e&amp;date=2019/3/15%2023:59:59&amp;option=2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RESTful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smtClean="0"/>
              <a:t>RESTful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rPr dirty="0"/>
              <a:t>參考連結</a:t>
            </a:r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92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>
            <a:normAutofit lnSpcReduction="1000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Mosquitto官網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/>
              </a:rPr>
              <a:t>http://itbilu.com/nodejs/npm/41wDnJoDg.html</a:t>
            </a:r>
            <a:endParaRPr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4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Mongoose學習參考文檔</a:t>
            </a: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https://</a:t>
            </a:r>
            <a:r>
              <a:rPr dirty="0" smtClean="0"/>
              <a:t>cnodejs.org/topic/504b4924e2b84515770103dd</a:t>
            </a:r>
            <a:endParaRPr lang="en-US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2700" dirty="0">
                <a:solidFill>
                  <a:schemeClr val="accent6"/>
                </a:solidFill>
                <a:sym typeface="Times New Roman"/>
              </a:rPr>
              <a:t>http://expressjs.com/zh-tw/resources/middleware.html</a:t>
            </a:r>
            <a:endParaRPr lang="zh-TW" altLang="en-US" sz="2700" dirty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5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安裝(</a:t>
            </a:r>
            <a:r>
              <a:rPr dirty="0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/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npm install mosca bunyan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https://github.com/hyper570908/nodeDemo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在目錄下執行 npm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專案下載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78" y="1908314"/>
            <a:ext cx="8359640" cy="476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Visual Studio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8"/>
              </a:rPr>
              <a:t>Ubuntu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smtClean="0">
                <a:hlinkClick r:id="rId10"/>
              </a:rPr>
              <a:t>Ubuntu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2050</Words>
  <Application>Microsoft Office PowerPoint</Application>
  <PresentationFormat>如螢幕大小 (4:3)</PresentationFormat>
  <Paragraphs>444</Paragraphs>
  <Slides>54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55" baseType="lpstr">
      <vt:lpstr>Gemteks</vt:lpstr>
      <vt:lpstr>GIoT end-to-end</vt:lpstr>
      <vt:lpstr>Item</vt:lpstr>
      <vt:lpstr>MQTT是什麼？</vt:lpstr>
      <vt:lpstr>訂閱及後台處理流程</vt:lpstr>
      <vt:lpstr>投影片 5</vt:lpstr>
      <vt:lpstr>投影片 6</vt:lpstr>
      <vt:lpstr>投影片 7</vt:lpstr>
      <vt:lpstr>投影片 8</vt:lpstr>
      <vt:lpstr>簡單模組定義</vt:lpstr>
      <vt:lpstr>投影片 10</vt:lpstr>
      <vt:lpstr>投影片 11</vt:lpstr>
      <vt:lpstr>投影片 12</vt:lpstr>
      <vt:lpstr>應用系統</vt:lpstr>
      <vt:lpstr>基本網頁</vt:lpstr>
      <vt:lpstr>應用系統-Express</vt:lpstr>
      <vt:lpstr>啟用 web server</vt:lpstr>
      <vt:lpstr>專案結構</vt:lpstr>
      <vt:lpstr>package.json</vt:lpstr>
      <vt:lpstr>app.js入口檔案</vt:lpstr>
      <vt:lpstr>app.js入口檔案</vt:lpstr>
      <vt:lpstr>範本引擎</vt:lpstr>
      <vt:lpstr>EJS </vt:lpstr>
      <vt:lpstr>路由(切換網路連結)</vt:lpstr>
      <vt:lpstr>路由</vt:lpstr>
      <vt:lpstr>路由</vt:lpstr>
      <vt:lpstr>路由規則</vt:lpstr>
      <vt:lpstr>MongoDB簡介</vt:lpstr>
      <vt:lpstr>安裝 mongoDB</vt:lpstr>
      <vt:lpstr>MongoDB服務1</vt:lpstr>
      <vt:lpstr>MongoDB服務2</vt:lpstr>
      <vt:lpstr>啟動 mongoDB</vt:lpstr>
      <vt:lpstr>mongoDB備份&amp;還原</vt:lpstr>
      <vt:lpstr>mongoose</vt:lpstr>
      <vt:lpstr>mongoose建立連線</vt:lpstr>
      <vt:lpstr>Schema</vt:lpstr>
      <vt:lpstr>投影片 36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頁面路由 - index.js</vt:lpstr>
      <vt:lpstr>自定義模組功能說明</vt:lpstr>
      <vt:lpstr>Bootstrap template</vt:lpstr>
      <vt:lpstr>WebSocket網絡通信協議</vt:lpstr>
      <vt:lpstr>服務器端 Node-Red Websocket</vt:lpstr>
      <vt:lpstr>WebSocket客戶端的簡單示例</vt:lpstr>
      <vt:lpstr>投影片 50</vt:lpstr>
      <vt:lpstr>查詢 Event 流程</vt:lpstr>
      <vt:lpstr>投影片 52</vt:lpstr>
      <vt:lpstr>RESTful API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960193</cp:lastModifiedBy>
  <cp:revision>63</cp:revision>
  <dcterms:modified xsi:type="dcterms:W3CDTF">2019-03-15T09:00:32Z</dcterms:modified>
</cp:coreProperties>
</file>