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17" r:id="rId4"/>
    <p:sldId id="312" r:id="rId5"/>
    <p:sldId id="310" r:id="rId6"/>
    <p:sldId id="260" r:id="rId7"/>
    <p:sldId id="315" r:id="rId8"/>
    <p:sldId id="313" r:id="rId9"/>
    <p:sldId id="314" r:id="rId10"/>
    <p:sldId id="264" r:id="rId11"/>
    <p:sldId id="311" r:id="rId12"/>
    <p:sldId id="309" r:id="rId13"/>
    <p:sldId id="318" r:id="rId14"/>
    <p:sldId id="274" r:id="rId15"/>
    <p:sldId id="316" r:id="rId16"/>
    <p:sldId id="276" r:id="rId17"/>
    <p:sldId id="277" r:id="rId18"/>
    <p:sldId id="278" r:id="rId19"/>
    <p:sldId id="306" r:id="rId20"/>
    <p:sldId id="30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9" r:id="rId41"/>
    <p:sldId id="300" r:id="rId42"/>
    <p:sldId id="301" r:id="rId43"/>
    <p:sldId id="303" r:id="rId44"/>
    <p:sldId id="319" r:id="rId45"/>
    <p:sldId id="304" r:id="rId46"/>
    <p:sldId id="305" r:id="rId4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sz="2800" b="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sz="2800" b="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6" name="Shape 18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1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1" tIns="91421" rIns="91421" bIns="91421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1" tIns="91421" rIns="91421" bIns="91421"/>
          <a:lstStyle>
            <a:lvl1pPr marL="0" indent="0" algn="ctr" defTabSz="1219200">
              <a:buClrTx/>
              <a:buSzTx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4pPr>
            <a:lvl5pPr marL="2100939" indent="-195939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5175939" y="5543550"/>
            <a:ext cx="386662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8" y="1124741"/>
            <a:ext cx="3008317" cy="50014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6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 i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36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All Rights Reserved.  2015/1/10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61444" y="609600"/>
            <a:ext cx="330157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/node-red.git" TargetMode="External"/><Relationship Id="rId2" Type="http://schemas.openxmlformats.org/officeDocument/2006/relationships/hyperlink" Target="http://nodered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slide" Target="slide28.xml"/><Relationship Id="rId4" Type="http://schemas.openxmlformats.org/officeDocument/2006/relationships/slide" Target="slide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google.com.tw/webhp?sourceid=chrome-instant&amp;ion=1&amp;espv=2&amp;ie=UTF-8#q=req.put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jmp=nav#commun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3.xml"/><Relationship Id="rId5" Type="http://schemas.openxmlformats.org/officeDocument/2006/relationships/slide" Target="slide43.xml"/><Relationship Id="rId4" Type="http://schemas.openxmlformats.org/officeDocument/2006/relationships/slide" Target="slide4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Microsoft_Windows" TargetMode="External"/><Relationship Id="rId13" Type="http://schemas.openxmlformats.org/officeDocument/2006/relationships/hyperlink" Target="https://zh.wikipedia.org/w/index.php?title=IBM_System_z&amp;action=edit&amp;redlink=1" TargetMode="External"/><Relationship Id="rId18" Type="http://schemas.openxmlformats.org/officeDocument/2006/relationships/hyperlink" Target="https://zh.wikipedia.org/wiki/%E4%BA%8B%E4%BB%B6%E9%A9%85%E5%8B%95" TargetMode="External"/><Relationship Id="rId26" Type="http://schemas.openxmlformats.org/officeDocument/2006/relationships/hyperlink" Target="https://nodejs.org/dist/latest-v6.x/node-v6.10.0-linux-x64.tar.gz" TargetMode="External"/><Relationship Id="rId3" Type="http://schemas.openxmlformats.org/officeDocument/2006/relationships/hyperlink" Target="https://zh.wikipedia.org/wiki/%E8%B7%A8%E5%B9%B3%E5%8F%B0" TargetMode="External"/><Relationship Id="rId21" Type="http://schemas.openxmlformats.org/officeDocument/2006/relationships/hyperlink" Target="https://zh.wikipedia.org/wiki/%E5%AE%9E%E6%97%B6" TargetMode="External"/><Relationship Id="rId7" Type="http://schemas.openxmlformats.org/officeDocument/2006/relationships/hyperlink" Target="https://zh.wikipedia.org/wiki/OS_X" TargetMode="External"/><Relationship Id="rId12" Type="http://schemas.openxmlformats.org/officeDocument/2006/relationships/hyperlink" Target="https://zh.wikipedia.org/wiki/IBM_AIX" TargetMode="External"/><Relationship Id="rId17" Type="http://schemas.openxmlformats.org/officeDocument/2006/relationships/hyperlink" Target="https://zh.wikipedia.org/wiki/Node.js#cite_note-4" TargetMode="External"/><Relationship Id="rId25" Type="http://schemas.openxmlformats.org/officeDocument/2006/relationships/hyperlink" Target="https://nodejs.org/dist/latest-v6.x/node-v6.10.0-linux-x86.tar.gz" TargetMode="External"/><Relationship Id="rId2" Type="http://schemas.openxmlformats.org/officeDocument/2006/relationships/hyperlink" Target="https://zh.wikipedia.org/wiki/%E5%BC%80%E6%94%BE%E6%BA%90%E4%BB%A3%E7%A0%81" TargetMode="External"/><Relationship Id="rId16" Type="http://schemas.openxmlformats.org/officeDocument/2006/relationships/hyperlink" Target="https://zh.wikipedia.org/wiki/Linux%E5%9F%BA%E9%87%91%E4%BC%9A" TargetMode="External"/><Relationship Id="rId20" Type="http://schemas.openxmlformats.org/officeDocument/2006/relationships/hyperlink" Target="https://zh.wikipedia.org/wiki/API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C++" TargetMode="External"/><Relationship Id="rId11" Type="http://schemas.openxmlformats.org/officeDocument/2006/relationships/hyperlink" Target="https://zh.wikipedia.org/w/index.php?title=NonStop&amp;action=edit&amp;redlink=1" TargetMode="External"/><Relationship Id="rId24" Type="http://schemas.openxmlformats.org/officeDocument/2006/relationships/hyperlink" Target="https://nodejs.org/dist/latest-v6.x/node-v6.10.0-x64.msi" TargetMode="External"/><Relationship Id="rId5" Type="http://schemas.openxmlformats.org/officeDocument/2006/relationships/hyperlink" Target="https://zh.wikipedia.org/wiki/%E8%BF%90%E8%A1%8C%E7%8E%AF%E5%A2%83" TargetMode="External"/><Relationship Id="rId15" Type="http://schemas.openxmlformats.org/officeDocument/2006/relationships/hyperlink" Target="https://zh.wikipedia.org/wiki/Node.js#cite_note-3" TargetMode="External"/><Relationship Id="rId23" Type="http://schemas.openxmlformats.org/officeDocument/2006/relationships/hyperlink" Target="https://nodejs.org/dist/latest-v6.x/node-v6.10.0-x86.msi" TargetMode="External"/><Relationship Id="rId10" Type="http://schemas.openxmlformats.org/officeDocument/2006/relationships/hyperlink" Target="https://zh.wikipedia.org/wiki/FreeBSD" TargetMode="External"/><Relationship Id="rId19" Type="http://schemas.openxmlformats.org/officeDocument/2006/relationships/hyperlink" Target="https://zh.wikipedia.org/w/index.php?title=%E9%9D%9E%E9%98%BB%E5%A1%9EI/O&amp;action=edit&amp;redlink=1" TargetMode="External"/><Relationship Id="rId4" Type="http://schemas.openxmlformats.org/officeDocument/2006/relationships/hyperlink" Target="https://zh.wikipedia.org/wiki/%E6%9C%8D%E5%8A%A1%E5%99%A8%E7%AB%AF" TargetMode="External"/><Relationship Id="rId9" Type="http://schemas.openxmlformats.org/officeDocument/2006/relationships/hyperlink" Target="https://zh.wikipedia.org/wiki/Linux" TargetMode="External"/><Relationship Id="rId14" Type="http://schemas.openxmlformats.org/officeDocument/2006/relationships/hyperlink" Target="https://zh.wikipedia.org/w/index.php?title=IBM_i&amp;action=edit&amp;redlink=1" TargetMode="External"/><Relationship Id="rId22" Type="http://schemas.openxmlformats.org/officeDocument/2006/relationships/hyperlink" Target="https://nodejs.org/dist/latest-v6.x/node-v6.10.0.pkg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G/Bootstrap-Admin-Theme" TargetMode="External"/><Relationship Id="rId7" Type="http://schemas.openxmlformats.org/officeDocument/2006/relationships/hyperlink" Target="http://startbootstrap.com/template-overviews/sb-admin-2/" TargetMode="External"/><Relationship Id="rId2" Type="http://schemas.openxmlformats.org/officeDocument/2006/relationships/hyperlink" Target="https://github.com/almasaeed2010/AdminLT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rtbootstrap.com/template-overviews/sb-admin/" TargetMode="External"/><Relationship Id="rId5" Type="http://schemas.openxmlformats.org/officeDocument/2006/relationships/hyperlink" Target="https://bootstrapmade.com/butterfly-free-bootstrap-theme/" TargetMode="External"/><Relationship Id="rId4" Type="http://schemas.openxmlformats.org/officeDocument/2006/relationships/hyperlink" Target="http://binarycart.com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#Request_method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itbilu.com/nodejs/npm/41wDnJoDg.html" TargetMode="External"/><Relationship Id="rId2" Type="http://schemas.openxmlformats.org/officeDocument/2006/relationships/hyperlink" Target="http://mosquitto.org/download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nodejs.org/topic/504b4924e2b84515770103dd" TargetMode="External"/><Relationship Id="rId4" Type="http://schemas.openxmlformats.org/officeDocument/2006/relationships/hyperlink" Target="http://wiki.jikexueyuan.com/project/express-mongodb-setup-blog/simple-blo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yper570908/demo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wnload.sublimetext.com/sublime-text_build-3126_amd64.deb" TargetMode="External"/><Relationship Id="rId3" Type="http://schemas.openxmlformats.org/officeDocument/2006/relationships/hyperlink" Target="https://download.sublimetext.com/Sublime%20Text%20Build%203126.dmg" TargetMode="External"/><Relationship Id="rId7" Type="http://schemas.openxmlformats.org/officeDocument/2006/relationships/hyperlink" Target="https://download.sublimetext.com/Sublime%20Text%20Build%203126%20x64.zip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wnload.sublimetext.com/Sublime%20Text%20Build%203126%20x64%20Setup.exe" TargetMode="External"/><Relationship Id="rId11" Type="http://schemas.openxmlformats.org/officeDocument/2006/relationships/hyperlink" Target="https://download.sublimetext.com/sublime_text_3_build_3126_x32.tar.bz2" TargetMode="External"/><Relationship Id="rId5" Type="http://schemas.openxmlformats.org/officeDocument/2006/relationships/hyperlink" Target="https://download.sublimetext.com/Sublime%20Text%20Build%203126.zip" TargetMode="External"/><Relationship Id="rId10" Type="http://schemas.openxmlformats.org/officeDocument/2006/relationships/hyperlink" Target="https://download.sublimetext.com/sublime-text_build-3126_i386.deb" TargetMode="External"/><Relationship Id="rId4" Type="http://schemas.openxmlformats.org/officeDocument/2006/relationships/hyperlink" Target="https://download.sublimetext.com/Sublime%20Text%20Build%203126%20Setup.exe" TargetMode="External"/><Relationship Id="rId9" Type="http://schemas.openxmlformats.org/officeDocument/2006/relationships/hyperlink" Target="https://download.sublimetext.com/sublime_text_3_build_3126_x64.tar.bz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200" b="0"/>
            </a:lvl1pPr>
          </a:lstStyle>
          <a:p>
            <a:r>
              <a:rPr dirty="0" err="1"/>
              <a:t>GIoT</a:t>
            </a:r>
            <a:r>
              <a:rPr dirty="0"/>
              <a:t> end-to-end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Application System + web </a:t>
            </a:r>
            <a:r>
              <a:rPr dirty="0" smtClean="0"/>
              <a:t>servic</a:t>
            </a:r>
            <a:r>
              <a:rPr lang="en-US" dirty="0" smtClean="0"/>
              <a:t>e</a:t>
            </a:r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76344" cy="338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Author:Jason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t>MQTT是什麼？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579780" y="1086678"/>
            <a:ext cx="7772404" cy="298173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</a:t>
            </a:r>
            <a:r>
              <a:rPr lang="zh-TW" altLang="en-US" dirty="0" smtClean="0"/>
              <a:t>是一個 </a:t>
            </a:r>
            <a:r>
              <a:rPr lang="en-US" altLang="zh-TW" dirty="0" smtClean="0"/>
              <a:t>machine-to-machine (M2M) </a:t>
            </a:r>
            <a:r>
              <a:rPr lang="zh-TW" altLang="en-US" dirty="0" smtClean="0"/>
              <a:t>的發佈</a:t>
            </a:r>
            <a:r>
              <a:rPr lang="en-US" altLang="zh-TW" dirty="0" smtClean="0"/>
              <a:t>(Publish)/</a:t>
            </a:r>
            <a:r>
              <a:rPr lang="zh-TW" altLang="en-US" dirty="0" smtClean="0"/>
              <a:t>訂閱</a:t>
            </a:r>
            <a:r>
              <a:rPr lang="en-US" altLang="zh-TW" dirty="0" smtClean="0"/>
              <a:t>(Subscribe)</a:t>
            </a:r>
            <a:r>
              <a:rPr lang="zh-TW" altLang="en-US" dirty="0" smtClean="0"/>
              <a:t>訊息的傳輸協定，簡單來說當發佈者將訊息送至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平台，而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會將這個訊息送到所註冊的訂閱者。</a:t>
            </a:r>
            <a:endParaRPr lang="en-US" altLang="zh-TW" dirty="0" smtClean="0"/>
          </a:p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Publisher</a:t>
            </a:r>
            <a:r>
              <a:rPr lang="zh-TW" altLang="en-US" dirty="0" smtClean="0"/>
              <a:t>為訊息的來源，它會將訊息發送給</a:t>
            </a:r>
            <a:r>
              <a:rPr lang="en-US" altLang="zh-TW" dirty="0" smtClean="0"/>
              <a:t>Broker(Topic)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向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註冊，表示他們想要接收此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的訊息；因此當有某個</a:t>
            </a:r>
            <a:r>
              <a:rPr lang="en-US" altLang="zh-TW" dirty="0" smtClean="0"/>
              <a:t>Publisher</a:t>
            </a:r>
            <a:r>
              <a:rPr lang="zh-TW" altLang="en-US" dirty="0" smtClean="0"/>
              <a:t>對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發送訊息時，只要是有對此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註冊的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，都會收到此則訊息。</a:t>
            </a:r>
          </a:p>
        </p:txBody>
      </p:sp>
      <p:pic>
        <p:nvPicPr>
          <p:cNvPr id="5" name="image8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4313" y="4174435"/>
            <a:ext cx="8428383" cy="252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75"/>
          <p:cNvSpPr/>
          <p:nvPr/>
        </p:nvSpPr>
        <p:spPr>
          <a:xfrm>
            <a:off x="527768" y="3649900"/>
            <a:ext cx="8013411" cy="38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endParaRPr dirty="0"/>
          </a:p>
        </p:txBody>
      </p:sp>
      <p:pic>
        <p:nvPicPr>
          <p:cNvPr id="1026" name="Picture 2" descr="C:\Users\960193\Desktop\node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67" y="1992923"/>
            <a:ext cx="8264953" cy="486507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>
                <a:hlinkClick r:id="rId2"/>
              </a:rPr>
              <a:t>Node-Red</a:t>
            </a:r>
            <a:r>
              <a:rPr lang="zh-TW" altLang="en-US" dirty="0" smtClean="0">
                <a:hlinkClick r:id="rId2"/>
              </a:rPr>
              <a:t>網站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使用方式有四種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登入</a:t>
            </a:r>
            <a:r>
              <a:rPr lang="en-US" altLang="zh-TW" dirty="0" smtClean="0"/>
              <a:t>IBM </a:t>
            </a:r>
            <a:r>
              <a:rPr lang="en-US" altLang="zh-TW" dirty="0" err="1" smtClean="0"/>
              <a:t>Bluemix</a:t>
            </a:r>
            <a:r>
              <a:rPr lang="zh-TW" altLang="en-US" dirty="0" smtClean="0"/>
              <a:t>啟用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本地用安裝 </a:t>
            </a:r>
            <a:r>
              <a:rPr lang="en-US" altLang="zh-TW" sz="2400" dirty="0" err="1" smtClean="0">
                <a:sym typeface="Arial"/>
              </a:rPr>
              <a:t>npm</a:t>
            </a:r>
            <a:r>
              <a:rPr lang="en-US" altLang="zh-TW" sz="2400" dirty="0" smtClean="0">
                <a:sym typeface="Arial"/>
              </a:rPr>
              <a:t> install </a:t>
            </a:r>
            <a:r>
              <a:rPr lang="en-US" altLang="zh-TW" sz="2400" dirty="0" smtClean="0">
                <a:solidFill>
                  <a:srgbClr val="FF0000"/>
                </a:solidFill>
                <a:sym typeface="Arial"/>
              </a:rPr>
              <a:t>-g </a:t>
            </a:r>
            <a:r>
              <a:rPr lang="en-US" altLang="zh-TW" sz="2400" dirty="0" smtClean="0">
                <a:sym typeface="Arial"/>
              </a:rPr>
              <a:t>node-red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以</a:t>
            </a:r>
            <a:r>
              <a:rPr lang="en-US" altLang="zh-TW" sz="2400" dirty="0" err="1" smtClean="0">
                <a:sym typeface="Arial"/>
              </a:rPr>
              <a:t>Git</a:t>
            </a:r>
            <a:r>
              <a:rPr lang="zh-TW" altLang="en-US" sz="2400" dirty="0" smtClean="0">
                <a:sym typeface="Arial"/>
              </a:rPr>
              <a:t>下載專案</a:t>
            </a:r>
            <a:r>
              <a:rPr lang="en-US" altLang="zh-TW" sz="2400" dirty="0" smtClean="0">
                <a:sym typeface="Arial"/>
              </a:rPr>
              <a:t/>
            </a:r>
            <a:br>
              <a:rPr lang="en-US" altLang="zh-TW" sz="2400" dirty="0" smtClean="0">
                <a:sym typeface="Arial"/>
              </a:rPr>
            </a:br>
            <a:r>
              <a:rPr lang="en-US" altLang="zh-TW" sz="2400" dirty="0" err="1" smtClean="0">
                <a:sym typeface="Arial"/>
              </a:rPr>
              <a:t>git</a:t>
            </a:r>
            <a:r>
              <a:rPr lang="en-US" altLang="zh-TW" sz="2400" dirty="0" smtClean="0">
                <a:sym typeface="Arial"/>
              </a:rPr>
              <a:t> clone </a:t>
            </a:r>
            <a:r>
              <a:rPr lang="en-US" altLang="zh-TW" sz="2400" dirty="0" smtClean="0">
                <a:sym typeface="Arial"/>
                <a:hlinkClick r:id="rId3"/>
              </a:rPr>
              <a:t>https://github.com/node-red/node-red.git</a:t>
            </a:r>
            <a:endParaRPr lang="en-US" altLang="zh-TW" sz="240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綁定到</a:t>
            </a:r>
            <a:r>
              <a:rPr lang="en-US" altLang="zh-TW" sz="2400" dirty="0" smtClean="0">
                <a:sym typeface="Arial"/>
              </a:rPr>
              <a:t>express</a:t>
            </a:r>
            <a:r>
              <a:rPr lang="zh-TW" altLang="en-US" sz="2400" dirty="0" smtClean="0">
                <a:sym typeface="Arial"/>
              </a:rPr>
              <a:t>專案中</a:t>
            </a: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r>
              <a:rPr lang="zh-TW" altLang="en-US" dirty="0" smtClean="0"/>
              <a:t>安裝及應用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2475111" y="3244334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ym typeface="Arial"/>
                <a:hlinkClick r:id="rId3"/>
              </a:rPr>
              <a:t>https://github.com/node-red/node-red.git</a:t>
            </a:r>
            <a:endParaRPr lang="zh-TW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到</a:t>
            </a:r>
            <a:r>
              <a:rPr lang="en-US" altLang="zh-TW" b="0" dirty="0" smtClean="0"/>
              <a:t>node-red</a:t>
            </a:r>
            <a:r>
              <a:rPr lang="zh-TW" altLang="en-US" b="0" dirty="0" smtClean="0"/>
              <a:t>安裝目錄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安裝相依模組</a:t>
            </a:r>
            <a:r>
              <a:rPr lang="en-US" altLang="zh-TW" b="0" dirty="0" smtClean="0"/>
              <a:t>:</a:t>
            </a:r>
          </a:p>
          <a:p>
            <a:r>
              <a:rPr lang="en-US" altLang="zh-TW" b="0" dirty="0" err="1" smtClean="0"/>
              <a:t>cd</a:t>
            </a:r>
            <a:r>
              <a:rPr lang="en-US" altLang="zh-TW" b="0" dirty="0" smtClean="0"/>
              <a:t> node-red </a:t>
            </a:r>
          </a:p>
          <a:p>
            <a:r>
              <a:rPr lang="en-US" altLang="zh-TW" b="0" dirty="0" err="1" smtClean="0"/>
              <a:t>npm</a:t>
            </a:r>
            <a:r>
              <a:rPr lang="en-US" altLang="zh-TW" b="0" dirty="0" smtClean="0"/>
              <a:t> install </a:t>
            </a:r>
          </a:p>
          <a:p>
            <a:endParaRPr lang="en-US" altLang="zh-TW" b="0" dirty="0" smtClean="0"/>
          </a:p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您還需要安裝</a:t>
            </a:r>
            <a:r>
              <a:rPr lang="en-US" altLang="zh-TW" b="0" dirty="0" smtClean="0"/>
              <a:t>grunt-</a:t>
            </a:r>
            <a:r>
              <a:rPr lang="en-US" altLang="zh-TW" b="0" dirty="0" err="1" smtClean="0"/>
              <a:t>cli</a:t>
            </a:r>
            <a:r>
              <a:rPr lang="zh-TW" altLang="en-US" b="0" dirty="0" smtClean="0"/>
              <a:t>才能構建應用程序，然後才能使用它。 </a:t>
            </a:r>
            <a:endParaRPr lang="en-US" altLang="zh-TW" b="0" dirty="0" smtClean="0"/>
          </a:p>
          <a:p>
            <a:r>
              <a:rPr lang="zh-TW" altLang="en-US" b="0" i="1" dirty="0" smtClean="0"/>
              <a:t>這必須在</a:t>
            </a:r>
            <a:r>
              <a:rPr lang="en-US" altLang="zh-TW" i="1" dirty="0" smtClean="0">
                <a:solidFill>
                  <a:srgbClr val="FF0000"/>
                </a:solidFill>
              </a:rPr>
              <a:t>global</a:t>
            </a:r>
            <a:r>
              <a:rPr lang="zh-TW" altLang="en-US" b="0" i="1" dirty="0" smtClean="0"/>
              <a:t>完成。</a:t>
            </a:r>
            <a:endParaRPr lang="en-US" altLang="zh-TW" b="0" i="1" dirty="0" smtClean="0"/>
          </a:p>
          <a:p>
            <a:r>
              <a:rPr lang="en-US" altLang="zh-TW" b="0" dirty="0" err="1" smtClean="0"/>
              <a:t>npm</a:t>
            </a:r>
            <a:r>
              <a:rPr lang="en-US" altLang="zh-TW" b="0" dirty="0" smtClean="0"/>
              <a:t> install </a:t>
            </a:r>
            <a:r>
              <a:rPr lang="en-US" altLang="zh-TW" dirty="0" smtClean="0">
                <a:solidFill>
                  <a:srgbClr val="FF0000"/>
                </a:solidFill>
              </a:rPr>
              <a:t>-g</a:t>
            </a:r>
            <a:r>
              <a:rPr lang="en-US" altLang="zh-TW" b="0" dirty="0" smtClean="0"/>
              <a:t> grunt-</a:t>
            </a:r>
            <a:r>
              <a:rPr lang="en-US" altLang="zh-TW" b="0" dirty="0" err="1" smtClean="0"/>
              <a:t>cli</a:t>
            </a:r>
            <a:r>
              <a:rPr lang="en-US" altLang="zh-TW" b="0" dirty="0" smtClean="0"/>
              <a:t> </a:t>
            </a:r>
          </a:p>
          <a:p>
            <a:endParaRPr lang="en-US" altLang="zh-TW" b="0" dirty="0" smtClean="0"/>
          </a:p>
          <a:p>
            <a:r>
              <a:rPr lang="zh-TW" altLang="en-US" b="0" dirty="0" smtClean="0"/>
              <a:t>您可以構建並運行該應用程序</a:t>
            </a:r>
            <a:endParaRPr lang="en-US" altLang="zh-TW" b="0" dirty="0" smtClean="0"/>
          </a:p>
          <a:p>
            <a:r>
              <a:rPr lang="en-US" altLang="zh-TW" b="0" dirty="0" smtClean="0"/>
              <a:t>grunt build </a:t>
            </a:r>
          </a:p>
          <a:p>
            <a:r>
              <a:rPr lang="en-US" altLang="zh-TW" b="0" dirty="0" smtClean="0"/>
              <a:t>node red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r>
              <a:rPr lang="zh-TW" altLang="en-US" dirty="0" smtClean="0"/>
              <a:t>安裝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應用系統與DB的建立</a:t>
            </a:r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33" name="image13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581343" y="1382761"/>
            <a:ext cx="2745737" cy="75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開發框架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 err="1"/>
              <a:t>應用系統</a:t>
            </a:r>
            <a:r>
              <a:rPr dirty="0"/>
              <a:t>-Express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安裝</a:t>
            </a:r>
            <a:r>
              <a:rPr dirty="0"/>
              <a:t> Express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Express</a:t>
            </a:r>
            <a:r>
              <a:rPr b="0" dirty="0"/>
              <a:t> 是 Node.js </a:t>
            </a:r>
            <a:r>
              <a:rPr b="0" dirty="0" err="1"/>
              <a:t>上最流行的</a:t>
            </a:r>
            <a:r>
              <a:rPr b="0" dirty="0"/>
              <a:t> Web </a:t>
            </a:r>
            <a:r>
              <a:rPr b="0" dirty="0" err="1"/>
              <a:t>開發框架，正如他的名字一樣，使用它我們可以快速的開發一個</a:t>
            </a:r>
            <a:r>
              <a:rPr b="0" dirty="0"/>
              <a:t> Web </a:t>
            </a:r>
            <a:r>
              <a:rPr b="0" dirty="0" err="1"/>
              <a:t>應用</a:t>
            </a:r>
            <a:r>
              <a:rPr b="0" dirty="0"/>
              <a:t>。</a:t>
            </a:r>
            <a:r>
              <a:rPr b="0" dirty="0" err="1"/>
              <a:t>我們用</a:t>
            </a:r>
            <a:r>
              <a:rPr b="0" dirty="0"/>
              <a:t> express </a:t>
            </a:r>
            <a:r>
              <a:rPr b="0" dirty="0" err="1"/>
              <a:t>來搭建我們的應用系統，打開命令行，輸入</a:t>
            </a:r>
            <a:r>
              <a:rPr b="0" dirty="0"/>
              <a:t>：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</a:t>
            </a:r>
            <a:r>
              <a:rPr dirty="0" err="1"/>
              <a:t>npm</a:t>
            </a:r>
            <a:r>
              <a:rPr dirty="0"/>
              <a:t> install -g express-generator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安裝</a:t>
            </a:r>
            <a:r>
              <a:rPr dirty="0"/>
              <a:t> express </a:t>
            </a:r>
            <a:r>
              <a:rPr dirty="0" err="1"/>
              <a:t>命令行工具，使用它我們可以初始化一個</a:t>
            </a:r>
            <a:r>
              <a:rPr dirty="0"/>
              <a:t> express </a:t>
            </a:r>
            <a:r>
              <a:rPr dirty="0" err="1"/>
              <a:t>項目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新建一個專案 : demo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31812" y="1431625"/>
            <a:ext cx="7772401" cy="463872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cd demo &amp;&amp; npm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初始化一個 express 項目並安裝所需模組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啟用 web server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531812" y="1374724"/>
            <a:ext cx="7772401" cy="4695631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在瀏覽器裡訪問 localhost:3000，如下圖所示：</a:t>
            </a:r>
          </a:p>
        </p:txBody>
      </p:sp>
      <p:pic>
        <p:nvPicPr>
          <p:cNvPr id="344" name="image1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08296" y="2722329"/>
            <a:ext cx="8406808" cy="200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我們回頭看看生成的工程目錄裡面都有什麼，打開我們的</a:t>
            </a:r>
            <a:r>
              <a:rPr dirty="0"/>
              <a:t> demo </a:t>
            </a:r>
            <a:r>
              <a:rPr dirty="0" err="1"/>
              <a:t>文件夾，裡面如圖所示</a:t>
            </a:r>
            <a:r>
              <a:rPr dirty="0"/>
              <a:t>：</a:t>
            </a:r>
          </a:p>
        </p:txBody>
      </p:sp>
      <p:pic>
        <p:nvPicPr>
          <p:cNvPr id="347" name="image15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15491" y="3604245"/>
            <a:ext cx="2667619" cy="17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3125934" y="2038250"/>
            <a:ext cx="5551095" cy="403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" action="ppaction://hlinkshowjump?jump=nextslide"/>
              </a:rPr>
              <a:t>app.js</a:t>
            </a:r>
            <a:r>
              <a:rPr u="none" dirty="0" err="1">
                <a:solidFill>
                  <a:srgbClr val="585858"/>
                </a:solidFill>
                <a:uFillTx/>
              </a:rPr>
              <a:t>：啟動文件，或者說入口文件</a:t>
            </a:r>
            <a:r>
              <a:rPr u="none" dirty="0">
                <a:solidFill>
                  <a:srgbClr val="585858"/>
                </a:solidFill>
                <a:uFillTx/>
              </a:rPr>
              <a:t/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dirty="0" err="1">
                <a:hlinkClick r:id="rId3" action="ppaction://hlinksldjump"/>
              </a:rPr>
              <a:t>package.json</a:t>
            </a:r>
            <a:r>
              <a:rPr u="none" dirty="0" err="1">
                <a:solidFill>
                  <a:srgbClr val="585858"/>
                </a:solidFill>
                <a:uFillTx/>
              </a:rPr>
              <a:t>：存儲著專案的信息及模組依賴，當在dependencies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中添加依賴的模組時，運行npm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install，npm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會檢查當前目錄下的package.json，並自動安裝所有指定的模組</a:t>
            </a:r>
            <a:r>
              <a:rPr u="none" dirty="0">
                <a:solidFill>
                  <a:srgbClr val="585858"/>
                </a:solidFill>
                <a:uFillTx/>
              </a:rPr>
              <a:t/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u="none" dirty="0" err="1">
                <a:solidFill>
                  <a:srgbClr val="585858"/>
                </a:solidFill>
                <a:uFillTx/>
              </a:rPr>
              <a:t>node_modules：存放package.json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中安裝的模組，當你在package.json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添加依賴的模組並安裝後，存放在這個文件夾下</a:t>
            </a:r>
            <a:endParaRPr dirty="0">
              <a:solidFill>
                <a:srgbClr val="585858"/>
              </a:solidFill>
            </a:endParaRP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public：存放image、css、js</a:t>
            </a:r>
            <a:r>
              <a:rPr dirty="0"/>
              <a:t> </a:t>
            </a:r>
            <a:r>
              <a:rPr dirty="0" err="1"/>
              <a:t>等文件</a:t>
            </a:r>
            <a:r>
              <a:rPr dirty="0"/>
              <a:t/>
            </a:r>
            <a:br>
              <a:rPr dirty="0"/>
            </a:br>
            <a:r>
              <a:rPr dirty="0" err="1"/>
              <a:t>routes：存放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路由</a:t>
            </a:r>
            <a:r>
              <a:rPr dirty="0" err="1"/>
              <a:t>文件</a:t>
            </a:r>
            <a:endParaRPr dirty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views：</a:t>
            </a:r>
            <a:r>
              <a:rPr dirty="0" err="1" smtClean="0"/>
              <a:t>存放視圖文件或者說</a:t>
            </a:r>
            <a:r>
              <a:rPr lang="zh-TW" altLang="en-US" dirty="0"/>
              <a:t>範</a:t>
            </a:r>
            <a:r>
              <a:rPr lang="zh-TW" altLang="en-US" dirty="0" smtClean="0"/>
              <a:t>本</a:t>
            </a:r>
            <a:r>
              <a:rPr dirty="0" err="1" smtClean="0"/>
              <a:t>文件</a:t>
            </a:r>
            <a:endParaRPr dirty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bin：存放可執行文件</a:t>
            </a:r>
            <a:endParaRPr dirty="0"/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專案結構</a:t>
            </a:r>
          </a:p>
        </p:txBody>
      </p:sp>
      <p:sp>
        <p:nvSpPr>
          <p:cNvPr id="350" name="Shape 350">
            <a:hlinkClick r:id="rId5" action="ppaction://hlinksldjump"/>
          </p:cNvPr>
          <p:cNvSpPr/>
          <p:nvPr/>
        </p:nvSpPr>
        <p:spPr>
          <a:xfrm>
            <a:off x="5108142" y="6170629"/>
            <a:ext cx="1983045" cy="424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MongoDB簡介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84211" y="1677724"/>
            <a:ext cx="7772401" cy="48653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var</a:t>
            </a:r>
            <a:r>
              <a:rPr sz="2400" dirty="0"/>
              <a:t> app = express</a:t>
            </a:r>
            <a:r>
              <a:rPr sz="2400" dirty="0" smtClean="0"/>
              <a:t>()：</a:t>
            </a:r>
            <a:r>
              <a:rPr lang="zh-TW" altLang="en-US" sz="2400" dirty="0" smtClean="0"/>
              <a:t>建立一個</a:t>
            </a:r>
            <a:r>
              <a:rPr sz="2400" dirty="0" err="1" smtClean="0"/>
              <a:t>express</a:t>
            </a:r>
            <a:r>
              <a:rPr sz="2400" dirty="0" err="1"/>
              <a:t>實例app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app.set</a:t>
            </a:r>
            <a:r>
              <a:rPr sz="2400" dirty="0"/>
              <a:t>('views', </a:t>
            </a:r>
            <a:r>
              <a:rPr sz="2400" dirty="0" err="1"/>
              <a:t>path.join</a:t>
            </a:r>
            <a:r>
              <a:rPr sz="2400" dirty="0"/>
              <a:t>(</a:t>
            </a:r>
            <a:r>
              <a:rPr sz="2400" dirty="0" err="1"/>
              <a:t>dirname</a:t>
            </a:r>
            <a:r>
              <a:rPr sz="2400" dirty="0"/>
              <a:t>, 'views’))：</a:t>
            </a:r>
            <a:r>
              <a:rPr sz="2400" dirty="0" err="1"/>
              <a:t>設置</a:t>
            </a:r>
            <a:r>
              <a:rPr sz="2400" dirty="0"/>
              <a:t> views </a:t>
            </a:r>
            <a:r>
              <a:rPr sz="2400" dirty="0" err="1"/>
              <a:t>文件夾為存放視圖文件的目錄</a:t>
            </a:r>
            <a:r>
              <a:rPr sz="2400" dirty="0"/>
              <a:t>, </a:t>
            </a:r>
            <a:r>
              <a:rPr sz="2400" dirty="0" err="1"/>
              <a:t>即存放</a:t>
            </a:r>
            <a:r>
              <a:rPr sz="2400" b="1" dirty="0" err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sz="2400" dirty="0" err="1"/>
              <a:t>文件的地方,dirname</a:t>
            </a:r>
            <a:r>
              <a:rPr sz="2400" dirty="0"/>
              <a:t> </a:t>
            </a:r>
            <a:r>
              <a:rPr sz="2400" dirty="0" err="1"/>
              <a:t>为全局變數,存儲當前正在執行的腳本所在的目錄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app.set</a:t>
            </a:r>
            <a:r>
              <a:rPr sz="2400" dirty="0"/>
              <a:t>('view engine', '</a:t>
            </a:r>
            <a:r>
              <a:rPr sz="2400" dirty="0" err="1"/>
              <a:t>ejs</a:t>
            </a:r>
            <a:r>
              <a:rPr sz="2400" dirty="0"/>
              <a:t>’)：</a:t>
            </a:r>
            <a:r>
              <a:rPr sz="2400" dirty="0" err="1"/>
              <a:t>設置</a:t>
            </a:r>
            <a:r>
              <a:rPr sz="2400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action="ppaction://hlinkshowjump?jump=nextslide"/>
              </a:rPr>
              <a:t>視圖範本引擎</a:t>
            </a:r>
            <a:r>
              <a:rPr sz="2400" dirty="0" err="1"/>
              <a:t>為</a:t>
            </a:r>
            <a:r>
              <a:rPr sz="2400" dirty="0"/>
              <a:t> </a:t>
            </a:r>
            <a:r>
              <a:rPr sz="2400" dirty="0" err="1"/>
              <a:t>ejs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app.use</a:t>
            </a:r>
            <a:r>
              <a:rPr sz="2400" dirty="0"/>
              <a:t>(favicon(</a:t>
            </a:r>
            <a:r>
              <a:rPr sz="2400" dirty="0" err="1"/>
              <a:t>dirname</a:t>
            </a:r>
            <a:r>
              <a:rPr sz="2400" dirty="0"/>
              <a:t> + ‘/public/favicon.ico’))：</a:t>
            </a:r>
            <a:r>
              <a:rPr sz="2400" dirty="0" err="1"/>
              <a:t>設置</a:t>
            </a:r>
            <a:r>
              <a:rPr sz="2400" dirty="0"/>
              <a:t>/public/</a:t>
            </a:r>
            <a:r>
              <a:rPr sz="2400" dirty="0" err="1"/>
              <a:t>favicon.ico為favicon圖標</a:t>
            </a:r>
            <a:r>
              <a:rPr sz="2400" dirty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app.use</a:t>
            </a:r>
            <a:r>
              <a:rPr sz="2400" dirty="0"/>
              <a:t>(logger('dev’))：</a:t>
            </a:r>
            <a:r>
              <a:rPr sz="2400" dirty="0" err="1"/>
              <a:t>加載日誌中間件</a:t>
            </a:r>
            <a:r>
              <a:rPr sz="2400" dirty="0" smtClean="0"/>
              <a:t>。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  <p:extLst>
      <p:ext uri="{BB962C8B-B14F-4D97-AF65-F5344CB8AC3E}">
        <p14:creationId xmlns="" xmlns:p14="http://schemas.microsoft.com/office/powerpoint/2010/main" val="1354035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err="1" smtClean="0"/>
              <a:t>Nodejs</a:t>
            </a:r>
            <a:r>
              <a:rPr lang="zh-TW" altLang="en-US" dirty="0" smtClean="0"/>
              <a:t>模組應用及</a:t>
            </a:r>
            <a:r>
              <a:rPr dirty="0" err="1" smtClean="0"/>
              <a:t>MQTT介紹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Node-Red</a:t>
            </a:r>
            <a:r>
              <a:rPr lang="zh-TW" altLang="en-US" dirty="0" smtClean="0"/>
              <a:t>安裝及應用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應用系統與DB的建立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Web可視化GUI</a:t>
            </a:r>
            <a:r>
              <a:rPr dirty="0"/>
              <a:t> </a:t>
            </a:r>
            <a:r>
              <a:rPr dirty="0" err="1" smtClean="0"/>
              <a:t>開發與操作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endParaRPr dirty="0"/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sz="5200" b="1"/>
            </a:lvl1pPr>
          </a:lstStyle>
          <a:p>
            <a:r>
              <a:t>Item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3249" y="1676400"/>
            <a:ext cx="7772401" cy="425603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bodyParser.json</a:t>
            </a:r>
            <a:r>
              <a:rPr sz="2400" dirty="0" smtClean="0"/>
              <a:t>())：</a:t>
            </a:r>
            <a:r>
              <a:rPr sz="2400" dirty="0" err="1" smtClean="0"/>
              <a:t>加載解析JSON的中間件</a:t>
            </a:r>
            <a:r>
              <a:rPr sz="2400" dirty="0" smtClean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bodyParser.urlencoded</a:t>
            </a:r>
            <a:r>
              <a:rPr sz="2400" dirty="0" smtClean="0"/>
              <a:t>({ extended: false }))：</a:t>
            </a:r>
            <a:r>
              <a:rPr sz="2400" dirty="0" err="1" smtClean="0"/>
              <a:t>加載解析urlencoded请求体的中间件</a:t>
            </a:r>
            <a:r>
              <a:rPr sz="2400" dirty="0" smtClean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cookieParser</a:t>
            </a:r>
            <a:r>
              <a:rPr sz="2400" dirty="0" smtClean="0"/>
              <a:t>())：</a:t>
            </a:r>
            <a:r>
              <a:rPr sz="2400" dirty="0" err="1" smtClean="0"/>
              <a:t>加載解析cookie的中</a:t>
            </a:r>
            <a:r>
              <a:rPr lang="zh-TW" altLang="en-US" sz="2400" dirty="0" smtClean="0"/>
              <a:t>間</a:t>
            </a:r>
            <a:r>
              <a:rPr sz="2400" dirty="0" smtClean="0"/>
              <a:t>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express.static</a:t>
            </a:r>
            <a:r>
              <a:rPr sz="2400" dirty="0" smtClean="0"/>
              <a:t>(</a:t>
            </a:r>
            <a:r>
              <a:rPr sz="2400" dirty="0" err="1" smtClean="0"/>
              <a:t>path.join</a:t>
            </a:r>
            <a:r>
              <a:rPr sz="2400" dirty="0" smtClean="0"/>
              <a:t>(</a:t>
            </a:r>
            <a:r>
              <a:rPr sz="2400" dirty="0" err="1" smtClean="0"/>
              <a:t>dirname</a:t>
            </a:r>
            <a:r>
              <a:rPr sz="2400" dirty="0" smtClean="0"/>
              <a:t>, ‘public')))：</a:t>
            </a:r>
            <a:r>
              <a:rPr sz="2400" dirty="0" err="1" smtClean="0"/>
              <a:t>設置public為存放靜態文件的目錄</a:t>
            </a:r>
            <a:r>
              <a:rPr sz="2400" dirty="0" smtClean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('/', routes);</a:t>
            </a:r>
            <a:r>
              <a:rPr sz="2400" dirty="0" err="1" smtClean="0"/>
              <a:t>和app.use</a:t>
            </a:r>
            <a:r>
              <a:rPr sz="2400" dirty="0" smtClean="0"/>
              <a:t>('/users', users)：</a:t>
            </a:r>
            <a:r>
              <a:rPr sz="2400" dirty="0" err="1" smtClean="0"/>
              <a:t>路由控制器</a:t>
            </a:r>
            <a:r>
              <a:rPr sz="2400" dirty="0" smtClean="0"/>
              <a:t>。 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  <p:extLst>
      <p:ext uri="{BB962C8B-B14F-4D97-AF65-F5344CB8AC3E}">
        <p14:creationId xmlns="" xmlns:p14="http://schemas.microsoft.com/office/powerpoint/2010/main" val="1211296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/>
              <a:t>bin/www </a:t>
            </a:r>
            <a:r>
              <a:rPr lang="zh-TW" altLang="en-US" dirty="0"/>
              <a:t>文件</a:t>
            </a:r>
            <a:endParaRPr dirty="0"/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8067" y="1551324"/>
            <a:ext cx="7772401" cy="411518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TW" sz="2800" dirty="0"/>
              <a:t>(1)#!/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/bin/</a:t>
            </a:r>
            <a:r>
              <a:rPr lang="en-US" altLang="zh-TW" sz="2800" dirty="0" err="1"/>
              <a:t>env</a:t>
            </a:r>
            <a:r>
              <a:rPr lang="en-US" altLang="zh-TW" sz="2800" dirty="0"/>
              <a:t> node</a:t>
            </a:r>
            <a:r>
              <a:rPr lang="zh-TW" altLang="zh-TW" sz="2800" dirty="0"/>
              <a:t>：表明是</a:t>
            </a:r>
            <a:r>
              <a:rPr lang="en-US" altLang="zh-TW" sz="2800" dirty="0"/>
              <a:t> node </a:t>
            </a:r>
            <a:r>
              <a:rPr lang="zh-TW" altLang="zh-TW" sz="2800" dirty="0"/>
              <a:t>可執行檔。 </a:t>
            </a:r>
          </a:p>
          <a:p>
            <a:r>
              <a:rPr lang="en-US" altLang="zh-TW" sz="2800" dirty="0"/>
              <a:t>(2)</a:t>
            </a:r>
            <a:r>
              <a:rPr lang="en-US" altLang="zh-TW" sz="2800" dirty="0" err="1"/>
              <a:t>var</a:t>
            </a:r>
            <a:r>
              <a:rPr lang="en-US" altLang="zh-TW" sz="2800" dirty="0"/>
              <a:t> debug = require('debug')('blog’)</a:t>
            </a:r>
            <a:r>
              <a:rPr lang="zh-TW" altLang="zh-TW" sz="2800" dirty="0"/>
              <a:t>：引入</a:t>
            </a:r>
            <a:r>
              <a:rPr lang="en-US" altLang="zh-TW" sz="2800" dirty="0"/>
              <a:t>debug</a:t>
            </a:r>
            <a:r>
              <a:rPr lang="zh-TW" altLang="zh-TW" sz="2800" dirty="0"/>
              <a:t>模組，列印調試日誌。</a:t>
            </a:r>
            <a:r>
              <a:rPr lang="en-US" altLang="zh-TW" sz="2800" dirty="0"/>
              <a:t> 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3)</a:t>
            </a:r>
            <a:r>
              <a:rPr lang="en-US" altLang="zh-TW" sz="2800" dirty="0" err="1"/>
              <a:t>var</a:t>
            </a:r>
            <a:r>
              <a:rPr lang="en-US" altLang="zh-TW" sz="2800" dirty="0"/>
              <a:t> app = require('../app’)</a:t>
            </a:r>
            <a:r>
              <a:rPr lang="zh-TW" altLang="zh-TW" sz="2800" dirty="0"/>
              <a:t>：引入我們上面匯出的</a:t>
            </a:r>
            <a:r>
              <a:rPr lang="en-US" altLang="zh-TW" sz="2800" dirty="0"/>
              <a:t>app</a:t>
            </a:r>
            <a:r>
              <a:rPr lang="zh-TW" altLang="zh-TW" sz="2800" dirty="0"/>
              <a:t>實例。 </a:t>
            </a:r>
          </a:p>
          <a:p>
            <a:r>
              <a:rPr lang="en-US" altLang="zh-TW" sz="2800" dirty="0"/>
              <a:t>(4)</a:t>
            </a:r>
            <a:r>
              <a:rPr lang="en-US" altLang="zh-TW" sz="2800" dirty="0" err="1"/>
              <a:t>app.set</a:t>
            </a:r>
            <a:r>
              <a:rPr lang="en-US" altLang="zh-TW" sz="2800" dirty="0"/>
              <a:t>('port', </a:t>
            </a:r>
            <a:r>
              <a:rPr lang="en-US" altLang="zh-TW" sz="2800" dirty="0" err="1"/>
              <a:t>process.env.PORT</a:t>
            </a:r>
            <a:r>
              <a:rPr lang="en-US" altLang="zh-TW" sz="2800" dirty="0"/>
              <a:t> || 3000)</a:t>
            </a:r>
            <a:r>
              <a:rPr lang="zh-TW" altLang="zh-TW" sz="2800" dirty="0"/>
              <a:t>：設置埠號。 </a:t>
            </a:r>
          </a:p>
          <a:p>
            <a:r>
              <a:rPr lang="en-US" altLang="zh-TW" sz="2800" dirty="0"/>
              <a:t>(5)</a:t>
            </a:r>
            <a:r>
              <a:rPr lang="zh-TW" altLang="zh-TW" sz="2800" dirty="0"/>
              <a:t>啟動工程並監聽</a:t>
            </a:r>
            <a:r>
              <a:rPr lang="en-US" altLang="zh-TW" sz="2800" dirty="0"/>
              <a:t>3000</a:t>
            </a:r>
            <a:r>
              <a:rPr lang="zh-TW" altLang="zh-TW" sz="2800" dirty="0" smtClean="0"/>
              <a:t>埠</a:t>
            </a:r>
            <a:endParaRPr lang="zh-TW" altLang="zh-TW" sz="28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範本引擎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684212" y="1537855"/>
            <a:ext cx="7772401" cy="453249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2500">
                <a:solidFill>
                  <a:schemeClr val="accent6">
                    <a:lumOff val="-901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範本引擎</a:t>
            </a:r>
            <a:r>
              <a:rPr dirty="0"/>
              <a:t> </a:t>
            </a:r>
            <a:r>
              <a:rPr b="0" dirty="0">
                <a:solidFill>
                  <a:srgbClr val="000000"/>
                </a:solidFill>
              </a:rPr>
              <a:t>是一個將頁面</a:t>
            </a:r>
            <a:r>
              <a:rPr dirty="0"/>
              <a:t>範本</a:t>
            </a:r>
            <a:r>
              <a:rPr b="0" dirty="0">
                <a:solidFill>
                  <a:srgbClr val="000000"/>
                </a:solidFill>
              </a:rPr>
              <a:t>和要顯示的數據結合起來生成HTML頁面的工具。如果說上面講到的表達中的路由控制方法相當於MVC中的控制器的話，那</a:t>
            </a:r>
            <a:r>
              <a:rPr dirty="0"/>
              <a:t>範本引擎</a:t>
            </a:r>
            <a:r>
              <a:rPr b="0" dirty="0">
                <a:solidFill>
                  <a:srgbClr val="000000"/>
                </a:solidFill>
              </a:rPr>
              <a:t>就相當於MVC中的視圖。</a:t>
            </a:r>
            <a:endParaRPr b="0" dirty="0"/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500" b="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>
              <a:spcBef>
                <a:spcPts val="0"/>
              </a:spcBef>
              <a:defRPr sz="2500" b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 MVC </a:t>
            </a:r>
            <a:r>
              <a:rPr dirty="0" err="1"/>
              <a:t>架構中，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 err="1"/>
              <a:t>包含在服務器端。控制器得到用戶請求後，從模型獲取數據，調用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 err="1"/>
              <a:t>。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 err="1"/>
              <a:t>以數據和頁面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dirty="0" err="1"/>
              <a:t>為輸入，生成</a:t>
            </a:r>
            <a:r>
              <a:rPr dirty="0"/>
              <a:t> HTML </a:t>
            </a:r>
            <a:r>
              <a:rPr dirty="0" err="1"/>
              <a:t>頁面，然後返回給控制器，由控制器交回客戶端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EJS </a:t>
            </a:r>
          </a:p>
        </p:txBody>
      </p:sp>
      <p:sp>
        <p:nvSpPr>
          <p:cNvPr id="360" name="Shape 360"/>
          <p:cNvSpPr>
            <a:spLocks noGrp="1"/>
          </p:cNvSpPr>
          <p:nvPr>
            <p:ph type="body" idx="1"/>
          </p:nvPr>
        </p:nvSpPr>
        <p:spPr>
          <a:xfrm>
            <a:off x="711921" y="1309189"/>
            <a:ext cx="7772401" cy="47611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sz="24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EJS </a:t>
            </a:r>
            <a:r>
              <a:rPr dirty="0" err="1"/>
              <a:t>是一個</a:t>
            </a:r>
            <a:r>
              <a:rPr dirty="0"/>
              <a:t> </a:t>
            </a:r>
            <a:r>
              <a:rPr dirty="0" smtClean="0"/>
              <a:t>JavaScript </a:t>
            </a:r>
            <a:r>
              <a:rPr dirty="0" err="1"/>
              <a:t>函式庫，可將傳統的</a:t>
            </a:r>
            <a:r>
              <a:rPr dirty="0"/>
              <a:t> HTML </a:t>
            </a:r>
            <a:r>
              <a:rPr dirty="0" err="1"/>
              <a:t>程式碼分離成範本（template）與</a:t>
            </a:r>
            <a:r>
              <a:rPr dirty="0"/>
              <a:t> JSON </a:t>
            </a:r>
            <a:r>
              <a:rPr dirty="0" err="1"/>
              <a:t>形式的資料（data</a:t>
            </a:r>
            <a:r>
              <a:rPr dirty="0"/>
              <a:t>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EJ</a:t>
            </a:r>
            <a:r>
              <a:rPr lang="en-US" dirty="0"/>
              <a:t>S</a:t>
            </a:r>
            <a:r>
              <a:rPr dirty="0" smtClean="0"/>
              <a:t> </a:t>
            </a:r>
            <a:r>
              <a:rPr dirty="0" err="1"/>
              <a:t>使用</a:t>
            </a:r>
            <a:r>
              <a:rPr dirty="0"/>
              <a:t> &lt;% %&gt; 或 [% %] </a:t>
            </a:r>
            <a:r>
              <a:rPr dirty="0" err="1"/>
              <a:t>作為內崁</a:t>
            </a:r>
            <a:r>
              <a:rPr dirty="0"/>
              <a:t> JavaScript </a:t>
            </a:r>
            <a:r>
              <a:rPr dirty="0" err="1"/>
              <a:t>的關鍵符號，也就是說放在這中間的部分就會被視為</a:t>
            </a:r>
            <a:r>
              <a:rPr dirty="0"/>
              <a:t> JavaScript </a:t>
            </a:r>
            <a:r>
              <a:rPr dirty="0" err="1"/>
              <a:t>來執行，另外如果放在</a:t>
            </a:r>
            <a:r>
              <a:rPr dirty="0"/>
              <a:t> &lt;%= %&gt; </a:t>
            </a:r>
            <a:r>
              <a:rPr dirty="0" err="1"/>
              <a:t>裡面的</a:t>
            </a:r>
            <a:r>
              <a:rPr dirty="0"/>
              <a:t> JavaScript </a:t>
            </a:r>
            <a:r>
              <a:rPr dirty="0" err="1"/>
              <a:t>變數，則會以</a:t>
            </a:r>
            <a:r>
              <a:rPr dirty="0"/>
              <a:t> </a:t>
            </a:r>
            <a:r>
              <a:rPr dirty="0" err="1"/>
              <a:t>toString</a:t>
            </a:r>
            <a:r>
              <a:rPr dirty="0"/>
              <a:t>() </a:t>
            </a:r>
            <a:r>
              <a:rPr dirty="0" err="1"/>
              <a:t>的方式將其轉換為字串，並加入至網頁中</a:t>
            </a:r>
            <a:r>
              <a:rPr dirty="0"/>
              <a:t>。</a:t>
            </a:r>
          </a:p>
        </p:txBody>
      </p:sp>
      <p:pic>
        <p:nvPicPr>
          <p:cNvPr id="361" name="image16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1921" y="2462882"/>
            <a:ext cx="7592292" cy="2053699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>
            <a:hlinkClick r:id="rId3" action="ppaction://hlinksldjump"/>
          </p:cNvPr>
          <p:cNvSpPr/>
          <p:nvPr/>
        </p:nvSpPr>
        <p:spPr>
          <a:xfrm>
            <a:off x="4759559" y="6167963"/>
            <a:ext cx="2418912" cy="377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返回入口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檔案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package.json</a:t>
            </a:r>
          </a:p>
        </p:txBody>
      </p:sp>
      <p:sp>
        <p:nvSpPr>
          <p:cNvPr id="365" name="Shape 365"/>
          <p:cNvSpPr/>
          <p:nvPr/>
        </p:nvSpPr>
        <p:spPr>
          <a:xfrm>
            <a:off x="636398" y="1411069"/>
            <a:ext cx="7182061" cy="440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"name": "demo",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"version": "0.0.0",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"start": "node ./bin/www"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366" name="Shape 366">
            <a:hlinkClick r:id="rId2" action="ppaction://hlinksldjump"/>
          </p:cNvPr>
          <p:cNvSpPr/>
          <p:nvPr/>
        </p:nvSpPr>
        <p:spPr>
          <a:xfrm>
            <a:off x="4975459" y="6195440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t>路由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157919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25</a:t>
            </a:fld>
            <a:endParaRPr/>
          </a:p>
        </p:txBody>
      </p:sp>
      <p:grpSp>
        <p:nvGrpSpPr>
          <p:cNvPr id="373" name="Group 373"/>
          <p:cNvGrpSpPr/>
          <p:nvPr/>
        </p:nvGrpSpPr>
        <p:grpSpPr>
          <a:xfrm>
            <a:off x="504129" y="2719188"/>
            <a:ext cx="1137679" cy="1076293"/>
            <a:chOff x="-1" y="-1"/>
            <a:chExt cx="1137678" cy="1076292"/>
          </a:xfrm>
        </p:grpSpPr>
        <p:sp>
          <p:nvSpPr>
            <p:cNvPr id="371" name="Shape 371"/>
            <p:cNvSpPr/>
            <p:nvPr/>
          </p:nvSpPr>
          <p:spPr>
            <a:xfrm>
              <a:off x="-2" y="-2"/>
              <a:ext cx="1137679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-2" y="393733"/>
              <a:ext cx="1137679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app.js</a:t>
              </a:r>
            </a:p>
          </p:txBody>
        </p:sp>
      </p:grpSp>
      <p:sp>
        <p:nvSpPr>
          <p:cNvPr id="374" name="Shape 374"/>
          <p:cNvSpPr/>
          <p:nvPr/>
        </p:nvSpPr>
        <p:spPr>
          <a:xfrm flipV="1">
            <a:off x="1661011" y="2681477"/>
            <a:ext cx="1987311" cy="52590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77" name="Group 377"/>
          <p:cNvGrpSpPr/>
          <p:nvPr/>
        </p:nvGrpSpPr>
        <p:grpSpPr>
          <a:xfrm>
            <a:off x="3626788" y="2143348"/>
            <a:ext cx="1137678" cy="1076293"/>
            <a:chOff x="0" y="-1"/>
            <a:chExt cx="1137676" cy="1076292"/>
          </a:xfrm>
        </p:grpSpPr>
        <p:sp>
          <p:nvSpPr>
            <p:cNvPr id="375" name="Shape 37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-1" y="393733"/>
              <a:ext cx="1137678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index.js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4744103" y="2681493"/>
            <a:ext cx="2605386" cy="6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81" name="Group 381"/>
          <p:cNvGrpSpPr/>
          <p:nvPr/>
        </p:nvGrpSpPr>
        <p:grpSpPr>
          <a:xfrm>
            <a:off x="7329122" y="2143348"/>
            <a:ext cx="1137678" cy="1076293"/>
            <a:chOff x="0" y="-1"/>
            <a:chExt cx="1137676" cy="1076292"/>
          </a:xfrm>
        </p:grpSpPr>
        <p:sp>
          <p:nvSpPr>
            <p:cNvPr id="379" name="Shape 379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56673"/>
              <a:ext cx="1137678" cy="362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t>index.</a:t>
              </a:r>
              <a:r>
                <a:rPr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82" name="Shape 382"/>
          <p:cNvSpPr/>
          <p:nvPr/>
        </p:nvSpPr>
        <p:spPr>
          <a:xfrm>
            <a:off x="373420" y="2217759"/>
            <a:ext cx="1399091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app.use('/', routes);</a:t>
            </a:r>
          </a:p>
        </p:txBody>
      </p:sp>
      <p:sp>
        <p:nvSpPr>
          <p:cNvPr id="383" name="Shape 383"/>
          <p:cNvSpPr/>
          <p:nvPr/>
        </p:nvSpPr>
        <p:spPr>
          <a:xfrm>
            <a:off x="339023" y="1901775"/>
            <a:ext cx="2546779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var routes = require('./routes/index');</a:t>
            </a:r>
          </a:p>
        </p:txBody>
      </p:sp>
      <p:sp>
        <p:nvSpPr>
          <p:cNvPr id="384" name="Shape 384"/>
          <p:cNvSpPr/>
          <p:nvPr/>
        </p:nvSpPr>
        <p:spPr>
          <a:xfrm>
            <a:off x="3480544" y="1317078"/>
            <a:ext cx="3125434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grpSp>
        <p:nvGrpSpPr>
          <p:cNvPr id="387" name="Group 387"/>
          <p:cNvGrpSpPr/>
          <p:nvPr/>
        </p:nvGrpSpPr>
        <p:grpSpPr>
          <a:xfrm>
            <a:off x="3626788" y="3295007"/>
            <a:ext cx="1137678" cy="1076293"/>
            <a:chOff x="0" y="-1"/>
            <a:chExt cx="1137676" cy="1076292"/>
          </a:xfrm>
        </p:grpSpPr>
        <p:sp>
          <p:nvSpPr>
            <p:cNvPr id="385" name="Shape 38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-1" y="393733"/>
              <a:ext cx="1137678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users.js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7329122" y="3295007"/>
            <a:ext cx="1137678" cy="1076293"/>
            <a:chOff x="0" y="-1"/>
            <a:chExt cx="1137676" cy="1076292"/>
          </a:xfrm>
        </p:grpSpPr>
        <p:sp>
          <p:nvSpPr>
            <p:cNvPr id="388" name="Shape 388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-1" y="292133"/>
              <a:ext cx="1137678" cy="492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respond with a resource</a:t>
              </a:r>
            </a:p>
          </p:txBody>
        </p:sp>
      </p:grpSp>
      <p:sp>
        <p:nvSpPr>
          <p:cNvPr id="391" name="Shape 391"/>
          <p:cNvSpPr/>
          <p:nvPr/>
        </p:nvSpPr>
        <p:spPr>
          <a:xfrm>
            <a:off x="1662157" y="3257308"/>
            <a:ext cx="1986074" cy="743381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773402" y="3867150"/>
            <a:ext cx="2546785" cy="3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255659" y="4035392"/>
            <a:ext cx="2904226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var users = require('./routes/users');</a:t>
            </a:r>
          </a:p>
        </p:txBody>
      </p:sp>
      <p:sp>
        <p:nvSpPr>
          <p:cNvPr id="394" name="Shape 394"/>
          <p:cNvSpPr/>
          <p:nvPr/>
        </p:nvSpPr>
        <p:spPr>
          <a:xfrm>
            <a:off x="241472" y="4348634"/>
            <a:ext cx="199031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app.use('/users', users);</a:t>
            </a:r>
          </a:p>
        </p:txBody>
      </p:sp>
      <p:sp>
        <p:nvSpPr>
          <p:cNvPr id="395" name="Shape 395"/>
          <p:cNvSpPr/>
          <p:nvPr/>
        </p:nvSpPr>
        <p:spPr>
          <a:xfrm>
            <a:off x="3509454" y="4525607"/>
            <a:ext cx="3067615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res.send('respond with a resource');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396" name="Shape 396"/>
          <p:cNvSpPr/>
          <p:nvPr/>
        </p:nvSpPr>
        <p:spPr>
          <a:xfrm>
            <a:off x="448031" y="5245246"/>
            <a:ext cx="7927162" cy="63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在 app.js 中通過 require 加載了 index.js 然後通過 app.use('/', routes); 調用了 index.js 導出的函數</a:t>
            </a:r>
          </a:p>
        </p:txBody>
      </p:sp>
      <p:grpSp>
        <p:nvGrpSpPr>
          <p:cNvPr id="399" name="Group 399"/>
          <p:cNvGrpSpPr/>
          <p:nvPr/>
        </p:nvGrpSpPr>
        <p:grpSpPr>
          <a:xfrm>
            <a:off x="162109" y="1037984"/>
            <a:ext cx="3430591" cy="806055"/>
            <a:chOff x="0" y="0"/>
            <a:chExt cx="3430589" cy="806053"/>
          </a:xfrm>
        </p:grpSpPr>
        <p:sp>
          <p:nvSpPr>
            <p:cNvPr id="397" name="Shape 397"/>
            <p:cNvSpPr/>
            <p:nvPr/>
          </p:nvSpPr>
          <p:spPr>
            <a:xfrm>
              <a:off x="-1" y="-1"/>
              <a:ext cx="3430591" cy="80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0" y="0"/>
                  </a:moveTo>
                  <a:cubicBezTo>
                    <a:pt x="179" y="0"/>
                    <a:pt x="0" y="762"/>
                    <a:pt x="0" y="1702"/>
                  </a:cubicBezTo>
                  <a:lnTo>
                    <a:pt x="0" y="19898"/>
                  </a:lnTo>
                  <a:cubicBezTo>
                    <a:pt x="0" y="20838"/>
                    <a:pt x="179" y="21600"/>
                    <a:pt x="400" y="21600"/>
                  </a:cubicBezTo>
                  <a:lnTo>
                    <a:pt x="19381" y="21600"/>
                  </a:lnTo>
                  <a:cubicBezTo>
                    <a:pt x="19514" y="21600"/>
                    <a:pt x="19626" y="21311"/>
                    <a:pt x="19698" y="20887"/>
                  </a:cubicBezTo>
                  <a:lnTo>
                    <a:pt x="21600" y="18484"/>
                  </a:lnTo>
                  <a:lnTo>
                    <a:pt x="19781" y="16176"/>
                  </a:lnTo>
                  <a:lnTo>
                    <a:pt x="19781" y="1702"/>
                  </a:lnTo>
                  <a:cubicBezTo>
                    <a:pt x="19781" y="762"/>
                    <a:pt x="19602" y="0"/>
                    <a:pt x="19381" y="0"/>
                  </a:cubicBez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-1" y="96958"/>
              <a:ext cx="3430591" cy="612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render是express導引導視圖範本的方法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路由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pic>
        <p:nvPicPr>
          <p:cNvPr id="404" name="image17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76998" y="2046377"/>
            <a:ext cx="7869229" cy="2036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14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483398" y="4100002"/>
            <a:ext cx="7869229" cy="1872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790660" y="5209073"/>
            <a:ext cx="797336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37978" y="4233247"/>
            <a:ext cx="630154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296902" y="5525475"/>
            <a:ext cx="473972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路由規則</a:t>
            </a:r>
          </a:p>
        </p:txBody>
      </p:sp>
      <p:sp>
        <p:nvSpPr>
          <p:cNvPr id="411" name="Shape 411"/>
          <p:cNvSpPr/>
          <p:nvPr/>
        </p:nvSpPr>
        <p:spPr>
          <a:xfrm>
            <a:off x="622491" y="1386679"/>
            <a:ext cx="7899018" cy="1148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express 封裝了多種 http 請求方式，我們主要只使用 get 和 post 兩種，即 app.get() 和 app.post() 。</a:t>
            </a:r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185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app.get() </a:t>
            </a:r>
          </a:p>
          <a:p>
            <a: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/>
              </a:rPr>
              <a:t>https://www.google.com.tw/webhp?sourceid=chrome-instant&amp;ion=1&amp;espv=2&amp;ie=UTF-8#q=req.put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>
              <a:hlinkClick r:id="rId2"/>
            </a:endParaR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app.post() </a:t>
            </a:r>
          </a:p>
        </p:txBody>
      </p:sp>
      <p:pic>
        <p:nvPicPr>
          <p:cNvPr id="413" name="image18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36291" y="4141316"/>
            <a:ext cx="3826418" cy="1923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t>MongoDB簡介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xfrm>
            <a:off x="531812" y="1447152"/>
            <a:ext cx="7772401" cy="396369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defTabSz="713230">
              <a:lnSpc>
                <a:spcPct val="115000"/>
              </a:lnSpc>
              <a:spcBef>
                <a:spcPts val="12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安裝 mongoDB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去 mongoDB 官網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https://www.mongodb.com/download-center?jmp=nav#community</a:t>
            </a:r>
            <a:r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\data\db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訂閱</a:t>
            </a:r>
            <a:r>
              <a:rPr lang="zh-TW" altLang="en-US" dirty="0" smtClean="0"/>
              <a:t>及後台處理</a:t>
            </a:r>
            <a:r>
              <a:rPr dirty="0" err="1" smtClean="0"/>
              <a:t>流程</a:t>
            </a:r>
            <a:endParaRPr dirty="0"/>
          </a:p>
        </p:txBody>
      </p:sp>
      <p:pic>
        <p:nvPicPr>
          <p:cNvPr id="455" name="螢幕快照 2016-07-14 下午12.45.50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5464" y="1202334"/>
            <a:ext cx="8141297" cy="4819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啟動 mongoDB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mongod</a:t>
            </a:r>
          </a:p>
        </p:txBody>
      </p:sp>
      <p:pic>
        <p:nvPicPr>
          <p:cNvPr id="423" name="image19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22864" y="3075547"/>
            <a:ext cx="4626175" cy="348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mongoose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mongoose建立連線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把 mongoose 給 </a:t>
            </a:r>
            <a:r>
              <a:rPr dirty="0" err="1"/>
              <a:t>requrie</a:t>
            </a:r>
            <a:r>
              <a:rPr dirty="0"/>
              <a:t> </a:t>
            </a:r>
            <a:r>
              <a:rPr dirty="0" err="1"/>
              <a:t>進來，然後讓它跟</a:t>
            </a:r>
            <a:r>
              <a:rPr dirty="0"/>
              <a:t> MongoDB </a:t>
            </a:r>
            <a:r>
              <a:rPr dirty="0" err="1"/>
              <a:t>嘗試建立連線，連線的</a:t>
            </a:r>
            <a:r>
              <a:rPr dirty="0"/>
              <a:t> URL </a:t>
            </a:r>
            <a:r>
              <a:rPr dirty="0" err="1"/>
              <a:t>協議一定要用</a:t>
            </a:r>
            <a:r>
              <a:rPr dirty="0"/>
              <a:t> mongodb:// </a:t>
            </a:r>
            <a:r>
              <a:rPr dirty="0" err="1"/>
              <a:t>這個</a:t>
            </a:r>
            <a:r>
              <a:rPr dirty="0"/>
              <a:t>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mongoose.connect</a:t>
            </a:r>
            <a:r>
              <a:rPr dirty="0"/>
              <a:t>(‘</a:t>
            </a:r>
            <a:r>
              <a:rPr dirty="0" err="1"/>
              <a:t>mongodb</a:t>
            </a:r>
            <a:r>
              <a:rPr dirty="0"/>
              <a:t>://localhost/</a:t>
            </a:r>
            <a:r>
              <a:rPr dirty="0" err="1"/>
              <a:t>db</a:t>
            </a:r>
            <a:r>
              <a:rPr dirty="0"/>
              <a:t>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</a:t>
            </a:r>
            <a:r>
              <a:rPr dirty="0" err="1"/>
              <a:t>的兩個概念：Schema</a:t>
            </a:r>
            <a:r>
              <a:rPr dirty="0"/>
              <a:t>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MongoDB </a:t>
            </a:r>
            <a:r>
              <a:rPr dirty="0" err="1"/>
              <a:t>是以</a:t>
            </a:r>
            <a:r>
              <a:rPr dirty="0"/>
              <a:t> documents </a:t>
            </a:r>
            <a:r>
              <a:rPr dirty="0" err="1"/>
              <a:t>為基礎，在</a:t>
            </a:r>
            <a:r>
              <a:rPr dirty="0"/>
              <a:t> SQL </a:t>
            </a:r>
            <a:r>
              <a:rPr dirty="0" err="1"/>
              <a:t>資料庫稱為</a:t>
            </a:r>
            <a:r>
              <a:rPr dirty="0"/>
              <a:t> table </a:t>
            </a:r>
            <a:r>
              <a:rPr dirty="0" err="1"/>
              <a:t>的東西，在</a:t>
            </a:r>
            <a:r>
              <a:rPr dirty="0"/>
              <a:t> NoSQL </a:t>
            </a:r>
            <a:r>
              <a:rPr dirty="0" err="1"/>
              <a:t>裡稱為</a:t>
            </a:r>
            <a:r>
              <a:rPr dirty="0"/>
              <a:t> </a:t>
            </a:r>
            <a:r>
              <a:rPr dirty="0" err="1"/>
              <a:t>collection。當然，這又是一種名詞定義上的把戲，實質上大同小異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Schema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 Schema </a:t>
            </a:r>
            <a:r>
              <a:rPr dirty="0" err="1"/>
              <a:t>概念就是用</a:t>
            </a:r>
            <a:r>
              <a:rPr dirty="0"/>
              <a:t> schema-based </a:t>
            </a:r>
            <a:r>
              <a:rPr dirty="0" err="1"/>
              <a:t>的方式，定義一個</a:t>
            </a:r>
            <a:r>
              <a:rPr dirty="0"/>
              <a:t> collection </a:t>
            </a:r>
            <a:r>
              <a:rPr dirty="0" err="1"/>
              <a:t>的組成結構，用程式碼描述會這樣子寫</a:t>
            </a:r>
            <a:r>
              <a:rPr dirty="0"/>
              <a:t>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userSchema</a:t>
            </a:r>
            <a:r>
              <a:rPr dirty="0"/>
              <a:t> = new </a:t>
            </a:r>
            <a:r>
              <a:rPr dirty="0" err="1"/>
              <a:t>mongoose.Schema</a:t>
            </a:r>
            <a:r>
              <a:rPr dirty="0"/>
              <a:t>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6"/>
          <p:cNvGrpSpPr/>
          <p:nvPr/>
        </p:nvGrpSpPr>
        <p:grpSpPr>
          <a:xfrm>
            <a:off x="619273" y="-31180"/>
            <a:ext cx="7905457" cy="8399218"/>
            <a:chOff x="0" y="0"/>
            <a:chExt cx="7905455" cy="8399217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7905455" cy="69203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0"/>
              <a:ext cx="7905455" cy="8399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 smtClean="0"/>
                <a:t>var</a:t>
              </a:r>
              <a:r>
                <a:rPr dirty="0" smtClean="0"/>
                <a:t> </a:t>
              </a:r>
              <a:r>
                <a:rPr dirty="0" err="1"/>
                <a:t>ExampleSchema</a:t>
              </a:r>
              <a:r>
                <a:rPr dirty="0"/>
                <a:t>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name:String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binary:Buffer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living:Boolean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updated:Date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age:Number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mixed:Schema.Types.Mixed</a:t>
              </a:r>
              <a:r>
                <a:rPr dirty="0"/>
                <a:t>, //</a:t>
              </a:r>
              <a:r>
                <a:rPr dirty="0" err="1"/>
                <a:t>该混合类型等同于nested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</a:t>
              </a:r>
              <a:r>
                <a:rPr dirty="0" err="1"/>
                <a:t>id:Schema.Types.ObjectId</a:t>
              </a:r>
              <a:r>
                <a:rPr dirty="0"/>
                <a:t>,  //</a:t>
              </a:r>
              <a:r>
                <a:rPr dirty="0" err="1"/>
                <a:t>主键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</a:t>
              </a:r>
              <a:r>
                <a:rPr dirty="0" err="1"/>
                <a:t>fk:Schema.Types.ObjectId</a:t>
              </a:r>
              <a:r>
                <a:rPr dirty="0"/>
                <a:t>,  //</a:t>
              </a:r>
              <a:r>
                <a:rPr dirty="0" err="1"/>
                <a:t>外键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arrOfString</a:t>
              </a:r>
              <a:r>
                <a:rPr dirty="0"/>
                <a:t>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arrOfNumber</a:t>
              </a:r>
              <a:r>
                <a:rPr dirty="0"/>
                <a:t>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arrOfDate</a:t>
              </a:r>
              <a:r>
                <a:rPr dirty="0"/>
                <a:t>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arrOfBuffer</a:t>
              </a:r>
              <a:r>
                <a:rPr dirty="0"/>
                <a:t>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arrOfBoolean</a:t>
              </a:r>
              <a:r>
                <a:rPr dirty="0"/>
                <a:t>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arrOfMixed</a:t>
              </a:r>
              <a:r>
                <a:rPr dirty="0"/>
                <a:t>:[</a:t>
              </a:r>
              <a:r>
                <a:rPr dirty="0" err="1"/>
                <a:t>Schema.Types.Mixed</a:t>
              </a:r>
              <a:r>
                <a:rPr dirty="0"/>
                <a:t>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arrOfObjectId</a:t>
              </a:r>
              <a:r>
                <a:rPr dirty="0"/>
                <a:t>:[</a:t>
              </a:r>
              <a:r>
                <a:rPr dirty="0" err="1"/>
                <a:t>Schema.Types.ObjectId</a:t>
              </a:r>
              <a:r>
                <a:rPr dirty="0"/>
                <a:t>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  </a:t>
              </a:r>
              <a:r>
                <a:rPr dirty="0" err="1"/>
                <a:t>stuff:String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});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Model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而 mongoose 的 Model </a:t>
            </a:r>
            <a:r>
              <a:rPr dirty="0" err="1"/>
              <a:t>概念，則是對一個</a:t>
            </a:r>
            <a:r>
              <a:rPr dirty="0"/>
              <a:t> collection </a:t>
            </a:r>
            <a:r>
              <a:rPr dirty="0" err="1"/>
              <a:t>結構定義與操作方法的集合，也就是用</a:t>
            </a:r>
            <a:r>
              <a:rPr dirty="0"/>
              <a:t> Schema </a:t>
            </a:r>
            <a:r>
              <a:rPr dirty="0" err="1"/>
              <a:t>定義了一個</a:t>
            </a:r>
            <a:r>
              <a:rPr dirty="0"/>
              <a:t> collection </a:t>
            </a:r>
            <a:r>
              <a:rPr dirty="0" err="1"/>
              <a:t>的結構，加上其他對這個</a:t>
            </a:r>
            <a:r>
              <a:rPr dirty="0"/>
              <a:t> collection </a:t>
            </a:r>
            <a:r>
              <a:rPr dirty="0" err="1"/>
              <a:t>的驗證設定、操作方法等等，便構成了一個</a:t>
            </a:r>
            <a:r>
              <a:rPr dirty="0"/>
              <a:t>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最後將這個</a:t>
            </a:r>
            <a:r>
              <a:rPr dirty="0"/>
              <a:t> Schema </a:t>
            </a:r>
            <a:r>
              <a:rPr dirty="0" err="1"/>
              <a:t>定義到一個叫做</a:t>
            </a:r>
            <a:r>
              <a:rPr dirty="0"/>
              <a:t>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mongoose.model</a:t>
            </a:r>
            <a:r>
              <a:rPr dirty="0"/>
              <a:t>(‘User’, </a:t>
            </a:r>
            <a:r>
              <a:rPr dirty="0" err="1"/>
              <a:t>userSchema</a:t>
            </a:r>
            <a:r>
              <a:rPr dirty="0"/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操作Model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</a:t>
            </a:r>
            <a:r>
              <a:rPr b="1"/>
              <a:t>UserModel</a:t>
            </a:r>
            <a:r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userEntity = new </a:t>
            </a:r>
            <a:r>
              <a:rPr b="1"/>
              <a:t>UserModel</a:t>
            </a:r>
            <a:r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新增/查詢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531812" y="1571009"/>
            <a:ext cx="7772401" cy="3963694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sz="2500" b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49" name="Group 449"/>
          <p:cNvGrpSpPr/>
          <p:nvPr/>
        </p:nvGrpSpPr>
        <p:grpSpPr>
          <a:xfrm>
            <a:off x="514350" y="1296539"/>
            <a:ext cx="8115300" cy="5357074"/>
            <a:chOff x="0" y="0"/>
            <a:chExt cx="8115300" cy="5357073"/>
          </a:xfrm>
        </p:grpSpPr>
        <p:sp>
          <p:nvSpPr>
            <p:cNvPr id="447" name="Shape 447"/>
            <p:cNvSpPr/>
            <p:nvPr/>
          </p:nvSpPr>
          <p:spPr>
            <a:xfrm>
              <a:off x="0" y="-1"/>
              <a:ext cx="8115300" cy="53570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350971"/>
              <a:ext cx="8115300" cy="46551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UserModel.find({ name: “marry” }, callback);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t>Web可視化GUI 開發與操作</a:t>
            </a:r>
          </a:p>
        </p:txBody>
      </p:sp>
      <p:sp>
        <p:nvSpPr>
          <p:cNvPr id="452" name="Shape 452">
            <a:hlinkClick r:id="" action="ppaction://hlinkshowjump?jump=nextslide"/>
          </p:cNvPr>
          <p:cNvSpPr>
            <a:spLocks noGrp="1"/>
          </p:cNvSpPr>
          <p:nvPr>
            <p:ph type="body" idx="1"/>
          </p:nvPr>
        </p:nvSpPr>
        <p:spPr>
          <a:xfrm>
            <a:off x="569910" y="1255562"/>
            <a:ext cx="7772405" cy="471339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功能分析：簡單訂閱接收訊息後儲存到資料庫與資</a:t>
            </a:r>
            <a:r>
              <a:rPr dirty="0"/>
              <a:t/>
            </a:r>
            <a:br>
              <a:rPr dirty="0"/>
            </a:br>
            <a:r>
              <a:rPr dirty="0"/>
              <a:t>                     </a:t>
            </a:r>
            <a:r>
              <a:rPr dirty="0" err="1" smtClean="0"/>
              <a:t>料查詢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rId2" action="ppaction://hlinksldjump"/>
              </a:rPr>
              <a:t>頁面設計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rId3" action="ppaction://hlinksldjump"/>
              </a:rPr>
              <a:t>頁面佈局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rId4" action="ppaction://hlinksldjump"/>
              </a:rPr>
              <a:t>裝置模組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hlinkClick r:id="rId5" action="ppaction://hlinksldjump"/>
              </a:rPr>
              <a:t>頁面路由</a:t>
            </a:r>
            <a:r>
              <a:rPr lang="zh-TW" altLang="en-US" dirty="0" smtClean="0">
                <a:hlinkClick r:id="rId5" action="ppaction://hlinksldjump"/>
              </a:rPr>
              <a:t>規劃</a:t>
            </a:r>
            <a:endParaRPr lang="en-US" altLang="zh-TW" dirty="0" smtClean="0">
              <a:hlinkClick r:id="rId5" action="ppaction://hlinksldjump"/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>
              <a:hlinkClick r:id="rId5" action="ppaction://hlinksldjump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頁面設計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頁面設計</a:t>
            </a:r>
          </a:p>
        </p:txBody>
      </p:sp>
      <p:pic>
        <p:nvPicPr>
          <p:cNvPr id="459" name="image2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75183" y="3101193"/>
            <a:ext cx="7076482" cy="1341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22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71512" y="1723075"/>
            <a:ext cx="6864451" cy="1248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mage23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611881" y="4599275"/>
            <a:ext cx="7076481" cy="1249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dirty="0" smtClean="0"/>
              <a:t>Node.js</a:t>
            </a:r>
            <a:r>
              <a:rPr lang="zh-TW" altLang="en-US" b="0" dirty="0" smtClean="0"/>
              <a:t>是一個</a:t>
            </a:r>
            <a:r>
              <a:rPr lang="zh-TW" altLang="en-US" b="0" dirty="0" smtClean="0">
                <a:hlinkClick r:id="rId2" tooltip="開放原始碼"/>
              </a:rPr>
              <a:t>開放原始碼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3" tooltip="跨平台"/>
              </a:rPr>
              <a:t>跨平台</a:t>
            </a:r>
            <a:r>
              <a:rPr lang="zh-TW" altLang="en-US" b="0" dirty="0" smtClean="0"/>
              <a:t>的、可用於</a:t>
            </a:r>
            <a:r>
              <a:rPr lang="zh-TW" altLang="en-US" b="0" dirty="0" smtClean="0">
                <a:hlinkClick r:id="rId4" tooltip="伺服器端"/>
              </a:rPr>
              <a:t>伺服器端</a:t>
            </a:r>
            <a:r>
              <a:rPr lang="zh-TW" altLang="en-US" b="0" dirty="0" smtClean="0"/>
              <a:t>和網路應用的</a:t>
            </a:r>
            <a:r>
              <a:rPr lang="zh-TW" altLang="en-US" b="0" dirty="0" smtClean="0">
                <a:hlinkClick r:id="rId5" tooltip="執行環境"/>
              </a:rPr>
              <a:t>執行環境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應用</a:t>
            </a:r>
            <a:r>
              <a:rPr lang="en-US" altLang="zh-TW" b="0" dirty="0" smtClean="0">
                <a:hlinkClick r:id="rId6" tooltip="C++"/>
              </a:rPr>
              <a:t>C++</a:t>
            </a:r>
            <a:r>
              <a:rPr lang="zh-TW" altLang="en-US" b="0" dirty="0" smtClean="0"/>
              <a:t>語言寫成，在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執行時執行。它支援</a:t>
            </a:r>
            <a:r>
              <a:rPr lang="en-US" altLang="zh-TW" b="0" dirty="0" smtClean="0">
                <a:hlinkClick r:id="rId7" tooltip="OS X"/>
              </a:rPr>
              <a:t>OS X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8" tooltip="Microsoft Windows"/>
              </a:rPr>
              <a:t>Microsoft Windows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9" tooltip="Linux"/>
              </a:rPr>
              <a:t>Linux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10" tooltip="FreeBSD"/>
              </a:rPr>
              <a:t>FreeBSD</a:t>
            </a:r>
            <a:r>
              <a:rPr lang="zh-TW" altLang="en-US" b="0" dirty="0" smtClean="0"/>
              <a:t>、</a:t>
            </a:r>
            <a:r>
              <a:rPr lang="en-US" altLang="zh-TW" b="0" dirty="0" err="1" smtClean="0">
                <a:hlinkClick r:id="rId11" tooltip="NonStop（頁面不存在）"/>
              </a:rPr>
              <a:t>NonStop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12" tooltip="IBM AIX"/>
              </a:rPr>
              <a:t>IBM AIX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13" tooltip="IBM System z（頁面不存在）"/>
              </a:rPr>
              <a:t>IBM System z</a:t>
            </a:r>
            <a:r>
              <a:rPr lang="zh-TW" altLang="en-US" b="0" dirty="0" smtClean="0"/>
              <a:t>和</a:t>
            </a:r>
            <a:r>
              <a:rPr lang="en-US" altLang="zh-TW" b="0" dirty="0" smtClean="0">
                <a:hlinkClick r:id="rId14" tooltip="IBM i（頁面不存在）"/>
              </a:rPr>
              <a:t>IBM </a:t>
            </a:r>
            <a:r>
              <a:rPr lang="en-US" altLang="zh-TW" b="0" dirty="0" err="1" smtClean="0">
                <a:hlinkClick r:id="rId14" tooltip="IBM i（頁面不存在）"/>
              </a:rPr>
              <a:t>i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由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基金會擁有和維護</a:t>
            </a:r>
            <a:r>
              <a:rPr lang="en-US" altLang="zh-TW" b="0" baseline="30000" dirty="0" smtClean="0">
                <a:hlinkClick r:id="rId15"/>
              </a:rPr>
              <a:t>[3]</a:t>
            </a:r>
            <a:r>
              <a:rPr lang="zh-TW" altLang="en-US" b="0" dirty="0" smtClean="0"/>
              <a:t>，該基金會與</a:t>
            </a:r>
            <a:r>
              <a:rPr lang="en-US" altLang="zh-TW" b="0" dirty="0" smtClean="0">
                <a:hlinkClick r:id="rId16" tooltip="Linux基金會"/>
              </a:rPr>
              <a:t>Linux</a:t>
            </a:r>
            <a:r>
              <a:rPr lang="zh-TW" altLang="en-US" b="0" dirty="0" smtClean="0">
                <a:hlinkClick r:id="rId16" tooltip="Linux基金會"/>
              </a:rPr>
              <a:t>基金會</a:t>
            </a:r>
            <a:r>
              <a:rPr lang="zh-TW" altLang="en-US" b="0" dirty="0" smtClean="0"/>
              <a:t>有合作關係</a:t>
            </a:r>
            <a:r>
              <a:rPr lang="en-US" altLang="zh-TW" b="0" baseline="30000" dirty="0" smtClean="0">
                <a:hlinkClick r:id="rId17"/>
              </a:rPr>
              <a:t>[4]</a:t>
            </a:r>
            <a:r>
              <a:rPr lang="zh-TW" altLang="en-US" b="0" dirty="0" smtClean="0"/>
              <a:t>。</a:t>
            </a:r>
          </a:p>
          <a:p>
            <a:r>
              <a:rPr lang="en-US" altLang="zh-TW" b="0" dirty="0" smtClean="0"/>
              <a:t>Node.js</a:t>
            </a:r>
            <a:r>
              <a:rPr lang="zh-TW" altLang="en-US" b="0" dirty="0" smtClean="0"/>
              <a:t>提供</a:t>
            </a:r>
            <a:r>
              <a:rPr lang="zh-TW" altLang="en-US" b="0" dirty="0" smtClean="0">
                <a:hlinkClick r:id="rId18" tooltip="事件驅動"/>
              </a:rPr>
              <a:t>事件驅動</a:t>
            </a:r>
            <a:r>
              <a:rPr lang="zh-TW" altLang="en-US" b="0" dirty="0" smtClean="0"/>
              <a:t>和</a:t>
            </a:r>
            <a:r>
              <a:rPr lang="zh-TW" altLang="en-US" b="0" dirty="0" smtClean="0">
                <a:hlinkClick r:id="rId19" tooltip="非阻塞I/O（頁面不存在）"/>
              </a:rPr>
              <a:t>非阻塞</a:t>
            </a:r>
            <a:r>
              <a:rPr lang="en-US" altLang="zh-TW" b="0" dirty="0" smtClean="0">
                <a:hlinkClick r:id="rId19" tooltip="非阻塞I/O（頁面不存在）"/>
              </a:rPr>
              <a:t>I/O</a:t>
            </a:r>
            <a:r>
              <a:rPr lang="zh-TW" altLang="en-US" b="0" dirty="0" smtClean="0"/>
              <a:t> </a:t>
            </a:r>
            <a:r>
              <a:rPr lang="en-US" altLang="zh-TW" b="0" dirty="0" smtClean="0">
                <a:hlinkClick r:id="rId20" tooltip="API"/>
              </a:rPr>
              <a:t>API</a:t>
            </a:r>
            <a:r>
              <a:rPr lang="zh-TW" altLang="en-US" b="0" dirty="0" smtClean="0"/>
              <a:t>，可最佳化應用程式的吞吐量和規模。這些技術通常被用於</a:t>
            </a:r>
            <a:r>
              <a:rPr lang="zh-TW" altLang="en-US" b="0" u="sng" dirty="0" smtClean="0">
                <a:hlinkClick r:id="rId21" tooltip="實時"/>
              </a:rPr>
              <a:t>實時</a:t>
            </a:r>
            <a:r>
              <a:rPr lang="zh-TW" altLang="en-US" b="0" dirty="0" smtClean="0"/>
              <a:t>應用程式。</a:t>
            </a:r>
            <a:endParaRPr lang="en-US" altLang="zh-TW" b="0" dirty="0" smtClean="0"/>
          </a:p>
          <a:p>
            <a:endParaRPr lang="zh-TW" altLang="en-US" b="0" dirty="0" smtClean="0"/>
          </a:p>
          <a:p>
            <a:r>
              <a:rPr lang="en-US" altLang="zh-TW" b="0" dirty="0" smtClean="0"/>
              <a:t>You can get the latest Long Term Support (LTS) version of Node 6.x from:</a:t>
            </a:r>
          </a:p>
          <a:p>
            <a:r>
              <a:rPr lang="en-US" altLang="zh-TW" b="0" dirty="0" smtClean="0"/>
              <a:t>Max OS X Installer: </a:t>
            </a:r>
            <a:r>
              <a:rPr lang="en-US" altLang="zh-TW" b="0" dirty="0" smtClean="0">
                <a:hlinkClick r:id="rId22"/>
              </a:rPr>
              <a:t>Universal</a:t>
            </a:r>
            <a:endParaRPr lang="en-US" altLang="zh-TW" b="0" dirty="0" smtClean="0"/>
          </a:p>
          <a:p>
            <a:r>
              <a:rPr lang="en-US" altLang="zh-TW" b="0" dirty="0" smtClean="0"/>
              <a:t>Windows Installer: </a:t>
            </a:r>
            <a:r>
              <a:rPr lang="en-US" altLang="zh-TW" b="0" u="sng" dirty="0" smtClean="0">
                <a:hlinkClick r:id="rId23"/>
              </a:rPr>
              <a:t>32-bit</a:t>
            </a:r>
            <a:r>
              <a:rPr lang="en-US" altLang="zh-TW" b="0" dirty="0" smtClean="0"/>
              <a:t> or </a:t>
            </a:r>
            <a:r>
              <a:rPr lang="en-US" altLang="zh-TW" b="0" dirty="0" smtClean="0">
                <a:hlinkClick r:id="rId24"/>
              </a:rPr>
              <a:t>64-bit</a:t>
            </a:r>
            <a:endParaRPr lang="en-US" altLang="zh-TW" b="0" dirty="0" smtClean="0"/>
          </a:p>
          <a:p>
            <a:r>
              <a:rPr lang="en-US" altLang="zh-TW" b="0" dirty="0" smtClean="0"/>
              <a:t>Linux Binaries: </a:t>
            </a:r>
            <a:r>
              <a:rPr lang="en-US" altLang="zh-TW" b="0" dirty="0" smtClean="0">
                <a:hlinkClick r:id="rId25"/>
              </a:rPr>
              <a:t>32-bit</a:t>
            </a:r>
            <a:r>
              <a:rPr lang="en-US" altLang="zh-TW" b="0" dirty="0" smtClean="0"/>
              <a:t> or </a:t>
            </a:r>
            <a:r>
              <a:rPr lang="en-US" altLang="zh-TW" b="0" dirty="0" smtClean="0">
                <a:hlinkClick r:id="rId26"/>
              </a:rPr>
              <a:t>64-bit</a:t>
            </a:r>
            <a:endParaRPr lang="en-US" altLang="zh-TW" b="0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Nodejs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頁面佈局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70" name="Group 470"/>
          <p:cNvGrpSpPr/>
          <p:nvPr/>
        </p:nvGrpSpPr>
        <p:grpSpPr>
          <a:xfrm>
            <a:off x="445067" y="1128559"/>
            <a:ext cx="7971291" cy="5479175"/>
            <a:chOff x="0" y="0"/>
            <a:chExt cx="7971289" cy="5479174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971290" cy="54791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63264"/>
              <a:ext cx="7971290" cy="5352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這裡我們使用include進行頁面佈局。 include 的簡單使用如下：</a:t>
              </a:r>
              <a:r>
                <a:rPr b="1"/>
                <a:t>index.ejs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469" name="Group 469"/>
            <p:cNvGrpSpPr/>
            <p:nvPr/>
          </p:nvGrpSpPr>
          <p:grpSpPr>
            <a:xfrm>
              <a:off x="1129247" y="2099333"/>
              <a:ext cx="2611783" cy="594059"/>
              <a:chOff x="0" y="0"/>
              <a:chExt cx="2611782" cy="594058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-1" y="-1"/>
                <a:ext cx="2611784" cy="5940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-1" y="152619"/>
                <a:ext cx="2611784" cy="28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this is a.ejs</a:t>
                </a:r>
              </a:p>
            </p:txBody>
          </p:sp>
        </p:grpSp>
      </p:grpSp>
      <p:grpSp>
        <p:nvGrpSpPr>
          <p:cNvPr id="473" name="Group 473"/>
          <p:cNvGrpSpPr/>
          <p:nvPr/>
        </p:nvGrpSpPr>
        <p:grpSpPr>
          <a:xfrm>
            <a:off x="1530620" y="1858472"/>
            <a:ext cx="2636172" cy="1099770"/>
            <a:chOff x="0" y="0"/>
            <a:chExt cx="2636171" cy="1099768"/>
          </a:xfrm>
        </p:grpSpPr>
        <p:sp>
          <p:nvSpPr>
            <p:cNvPr id="471" name="Shape 471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-1" y="2851"/>
              <a:ext cx="2636173" cy="109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&lt;%- include </a:t>
              </a:r>
              <a:r>
                <a:rPr b="1"/>
                <a:t>a</a:t>
              </a:r>
              <a:r>
                <a:t> %&gt;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&lt;%- include </a:t>
              </a:r>
              <a:r>
                <a:rPr b="1"/>
                <a:t>b</a:t>
              </a:r>
              <a:r>
                <a:t> %&gt;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1521700" y="4127458"/>
            <a:ext cx="2654012" cy="603664"/>
            <a:chOff x="0" y="0"/>
            <a:chExt cx="2654010" cy="603663"/>
          </a:xfrm>
        </p:grpSpPr>
        <p:sp>
          <p:nvSpPr>
            <p:cNvPr id="474" name="Shape 474"/>
            <p:cNvSpPr/>
            <p:nvPr/>
          </p:nvSpPr>
          <p:spPr>
            <a:xfrm>
              <a:off x="-1" y="-1"/>
              <a:ext cx="2654012" cy="60366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157421"/>
              <a:ext cx="2654012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this is b.ejs</a:t>
              </a: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1530620" y="5171056"/>
            <a:ext cx="2636172" cy="1099769"/>
            <a:chOff x="0" y="0"/>
            <a:chExt cx="2636171" cy="1099768"/>
          </a:xfrm>
        </p:grpSpPr>
        <p:sp>
          <p:nvSpPr>
            <p:cNvPr id="477" name="Shape 477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-1" y="2851"/>
              <a:ext cx="2636173" cy="109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this is 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this is b.ejs</a:t>
              </a:r>
            </a:p>
          </p:txBody>
        </p:sp>
      </p:grpSp>
      <p:pic>
        <p:nvPicPr>
          <p:cNvPr id="480" name="image2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344566" y="1951734"/>
            <a:ext cx="2082801" cy="2207414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Shape 481"/>
          <p:cNvSpPr/>
          <p:nvPr/>
        </p:nvSpPr>
        <p:spPr>
          <a:xfrm>
            <a:off x="6350000" y="2458541"/>
            <a:ext cx="1270000" cy="454191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頁面路由規劃</a:t>
            </a:r>
          </a:p>
        </p:txBody>
      </p:sp>
      <p:sp>
        <p:nvSpPr>
          <p:cNvPr id="484" name="Shape 48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 ：首页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/update ：更新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/find ：查詢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裝置模組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xfrm>
            <a:off x="685798" y="1213227"/>
            <a:ext cx="7772404" cy="4713392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mongoose = require('mongoose');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Schema = mongoose.Schema;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mongoose.connect('mongodb://localhost/demo');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create a schema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deviceSchema = new Schema({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macAddr: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data: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recv_at: { type: Date},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created_at: { type: Date}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schema is useless so far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we need to create a model using it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 = mongoose.model('Device', deviceSchema);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//export module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module.exports = Device;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頁面路由 - index.js</a:t>
            </a: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module.exports</a:t>
            </a:r>
            <a:r>
              <a:rPr dirty="0"/>
              <a:t> = function(app)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  <a:r>
              <a:rPr dirty="0" err="1"/>
              <a:t>res.render</a:t>
            </a:r>
            <a:r>
              <a:rPr dirty="0"/>
              <a:t>('index', { title: '</a:t>
            </a:r>
            <a:r>
              <a:rPr dirty="0" err="1"/>
              <a:t>首頁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('/update',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</a:t>
            </a:r>
            <a:r>
              <a:t>update.ejs</a:t>
            </a:r>
            <a:r>
              <a:rPr dirty="0"/>
              <a:t>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/>
              <a:t>('post', { title: '</a:t>
            </a:r>
            <a:r>
              <a:rPr dirty="0" err="1"/>
              <a:t>更新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app.post</a:t>
            </a:r>
            <a:r>
              <a:rPr dirty="0"/>
              <a:t>('/post',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('/find',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</a:t>
            </a:r>
            <a:r>
              <a:rPr dirty="0" err="1"/>
              <a:t>post.ejs</a:t>
            </a:r>
            <a:r>
              <a:rPr dirty="0"/>
              <a:t>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/>
              <a:t>('find', { title: '</a:t>
            </a:r>
            <a:r>
              <a:rPr dirty="0" err="1"/>
              <a:t>查詢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app.post</a:t>
            </a:r>
            <a:r>
              <a:rPr dirty="0"/>
              <a:t>('/find',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Bootstrap template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err="1" smtClean="0">
                <a:sym typeface="Arial"/>
              </a:rPr>
              <a:t>AdminLTE</a:t>
            </a:r>
            <a:r>
              <a:rPr lang="en-US" altLang="zh-TW" sz="1800" dirty="0" smtClean="0">
                <a:sym typeface="Arial"/>
              </a:rPr>
              <a:t> 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2"/>
              </a:rPr>
              <a:t>https://</a:t>
            </a:r>
            <a:r>
              <a:rPr lang="en-US" altLang="zh-TW" sz="1800" b="0" dirty="0" smtClean="0">
                <a:sym typeface="Arial"/>
                <a:hlinkClick r:id="rId2"/>
              </a:rPr>
              <a:t>github.com/almasaeed2010/AdminLTE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Bootstrap-Admin-Theme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3"/>
              </a:rPr>
              <a:t>https://</a:t>
            </a:r>
            <a:r>
              <a:rPr lang="en-US" altLang="zh-TW" sz="1800" b="0" dirty="0" smtClean="0">
                <a:sym typeface="Arial"/>
                <a:hlinkClick r:id="rId3"/>
              </a:rPr>
              <a:t>github.com/VinceG/Bootstrap-Admin-Theme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Binary admin</a:t>
            </a: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4"/>
              </a:rPr>
              <a:t>http://binarycart.com</a:t>
            </a:r>
            <a:r>
              <a:rPr lang="en-US" altLang="zh-TW" sz="1800" b="0" dirty="0" smtClean="0">
                <a:sym typeface="Arial"/>
                <a:hlinkClick r:id="rId4"/>
              </a:rPr>
              <a:t>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Butterfly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5"/>
              </a:rPr>
              <a:t>https://bootstrapmade.com/butterfly-free-bootstrap-theme</a:t>
            </a:r>
            <a:r>
              <a:rPr lang="en-US" altLang="zh-TW" sz="1800" b="0" dirty="0" smtClean="0">
                <a:sym typeface="Arial"/>
                <a:hlinkClick r:id="rId5"/>
              </a:rPr>
              <a:t>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</a:t>
            </a:r>
            <a:r>
              <a:rPr lang="en-US" altLang="zh-TW" sz="1800" dirty="0" smtClean="0">
                <a:sym typeface="Arial"/>
              </a:rPr>
              <a:t>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6"/>
              </a:rPr>
              <a:t>https://startbootstrap.com/template-overviews/sb-admin</a:t>
            </a:r>
            <a:r>
              <a:rPr lang="en-US" altLang="zh-TW" sz="1800" b="0" dirty="0" smtClean="0">
                <a:sym typeface="Arial"/>
                <a:hlinkClick r:id="rId6"/>
              </a:rPr>
              <a:t>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</a:t>
            </a:r>
            <a:r>
              <a:rPr lang="en-US" altLang="zh-TW" sz="1800" dirty="0" smtClean="0">
                <a:sym typeface="Arial"/>
              </a:rPr>
              <a:t>Admin 2</a:t>
            </a: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olidFill>
                  <a:schemeClr val="accent6"/>
                </a:solidFill>
                <a:sym typeface="Arial"/>
                <a:hlinkClick r:id="rId7"/>
              </a:rPr>
              <a:t>http://startbootstrap.com/template-overviews/sb-admin-2</a:t>
            </a:r>
            <a:r>
              <a:rPr lang="en-US" altLang="zh-TW" sz="1800" b="0" dirty="0" smtClean="0">
                <a:solidFill>
                  <a:schemeClr val="accent6"/>
                </a:solidFill>
                <a:sym typeface="Arial"/>
                <a:hlinkClick r:id="rId7"/>
              </a:rPr>
              <a:t>/</a:t>
            </a:r>
            <a:endParaRPr lang="en-US" altLang="zh-TW" sz="1800" b="0" dirty="0" smtClean="0">
              <a:solidFill>
                <a:schemeClr val="accent6"/>
              </a:solidFill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RESTful</a:t>
            </a:r>
            <a:r>
              <a:rPr lang="en-US" altLang="zh-TW" b="0" dirty="0" smtClean="0"/>
              <a:t> API</a:t>
            </a:r>
            <a:r>
              <a:rPr lang="zh-TW" altLang="en-US" b="0" dirty="0" smtClean="0"/>
              <a:t>設計的第一步，是充份了解常用的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動詞。一些</a:t>
            </a:r>
            <a:r>
              <a:rPr lang="en-US" altLang="zh-TW" b="0" dirty="0" smtClean="0"/>
              <a:t>API</a:t>
            </a:r>
            <a:r>
              <a:rPr lang="zh-TW" altLang="en-US" b="0" dirty="0" smtClean="0"/>
              <a:t>設計的選擇容或見人見智，用錯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動詞就不好了。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GET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讀取資源 </a:t>
            </a:r>
            <a:r>
              <a:rPr lang="en-US" altLang="zh-TW" b="0" dirty="0" smtClean="0"/>
              <a:t>(safe &amp; 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PUT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替換資源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DELETE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刪除資源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POST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新增資源；也作為萬用動詞，處理其它要求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PATCH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更新資源部份內容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HEAD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類似</a:t>
            </a:r>
            <a:r>
              <a:rPr lang="en-US" altLang="zh-TW" b="0" dirty="0" smtClean="0"/>
              <a:t>GET</a:t>
            </a:r>
            <a:r>
              <a:rPr lang="zh-TW" altLang="en-US" b="0" dirty="0" smtClean="0"/>
              <a:t>，但只回傳</a:t>
            </a:r>
            <a:r>
              <a:rPr lang="en-US" altLang="zh-TW" b="0" dirty="0" smtClean="0"/>
              <a:t>HTTP header (safe &amp; idempotent)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其它還有一些較少用到的，可參考</a:t>
            </a:r>
            <a:r>
              <a:rPr lang="en-US" altLang="zh-TW" b="0" dirty="0" smtClean="0"/>
              <a:t>Wikipedia: </a:t>
            </a:r>
            <a:r>
              <a:rPr lang="en-US" altLang="zh-TW" b="0" dirty="0" smtClean="0">
                <a:hlinkClick r:id="rId2"/>
              </a:rPr>
              <a:t>Hypertext Transfer Protocol</a:t>
            </a:r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531812" y="1104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sz="5200" b="0" cap="none"/>
            </a:lvl1pPr>
          </a:lstStyle>
          <a:p>
            <a:r>
              <a:t>參考連結</a:t>
            </a:r>
          </a:p>
        </p:txBody>
      </p:sp>
      <p:sp>
        <p:nvSpPr>
          <p:cNvPr id="501" name="Shape 501"/>
          <p:cNvSpPr/>
          <p:nvPr/>
        </p:nvSpPr>
        <p:spPr>
          <a:xfrm>
            <a:off x="311699" y="2106659"/>
            <a:ext cx="8520602" cy="392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>
            <a:normAutofit lnSpcReduction="10000"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Mosquitto官網</a:t>
            </a:r>
            <a:r>
              <a:rPr dirty="0"/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/>
              </a:rPr>
              <a:t>http://itbilu.com/nodejs/npm/41wDnJoDg.html</a:t>
            </a:r>
            <a:endParaRPr dirty="0"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使用express與MongoDB的搭建多人博客</a:t>
            </a:r>
            <a:endParaRPr dirty="0"/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4"/>
              </a:rPr>
              <a:t>http://wiki.jikexueyuan.com/project/express-mongodb-setup-blog/simple-blog.html</a:t>
            </a:r>
            <a:endParaRPr dirty="0"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Mongoose學習參考文檔</a:t>
            </a:r>
            <a:endParaRPr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https://</a:t>
            </a:r>
            <a:r>
              <a:rPr dirty="0" smtClean="0"/>
              <a:t>cnodejs.org/topic/504b4924e2b84515770103dd</a:t>
            </a:r>
            <a:endParaRPr lang="en-US" dirty="0" smtClean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TW" altLang="en-US" sz="2700" dirty="0">
                <a:solidFill>
                  <a:schemeClr val="tx1"/>
                </a:solidFill>
                <a:sym typeface="Times New Roman"/>
              </a:rPr>
              <a:t>協力廠商中介</a:t>
            </a:r>
            <a:r>
              <a:rPr lang="zh-TW" altLang="en-US" sz="2700" dirty="0" smtClean="0">
                <a:solidFill>
                  <a:schemeClr val="tx1"/>
                </a:solidFill>
                <a:sym typeface="Times New Roman"/>
              </a:rPr>
              <a:t>軟體</a:t>
            </a:r>
            <a:endParaRPr lang="en-US" altLang="zh-TW" sz="2700" dirty="0" smtClean="0">
              <a:solidFill>
                <a:schemeClr val="tx1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TW" sz="2700" dirty="0">
                <a:solidFill>
                  <a:schemeClr val="accent6"/>
                </a:solidFill>
                <a:sym typeface="Times New Roman"/>
              </a:rPr>
              <a:t>http://expressjs.com/zh-tw/resources/middleware.html</a:t>
            </a:r>
            <a:endParaRPr lang="zh-TW" altLang="en-US" sz="2700" dirty="0">
              <a:solidFill>
                <a:schemeClr val="accent6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TW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TW" altLang="en-US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hlinkClick r:id="rId5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檢查nodejs版本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檢查npm版本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安裝</a:t>
            </a:r>
            <a:r>
              <a:rPr dirty="0"/>
              <a:t>(</a:t>
            </a:r>
            <a:r>
              <a:rPr dirty="0" err="1">
                <a:solidFill>
                  <a:srgbClr val="F93B42"/>
                </a:solidFill>
              </a:rPr>
              <a:t>全域</a:t>
            </a:r>
            <a:r>
              <a:rPr dirty="0"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rPr dirty="0" err="1"/>
              <a:t>模組</a:t>
            </a: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npm</a:t>
            </a:r>
            <a:r>
              <a:rPr dirty="0"/>
              <a:t> install </a:t>
            </a:r>
            <a:r>
              <a:rPr dirty="0" err="1"/>
              <a:t>mosca</a:t>
            </a:r>
            <a:r>
              <a:rPr dirty="0"/>
              <a:t> </a:t>
            </a:r>
            <a:r>
              <a:rPr dirty="0" err="1"/>
              <a:t>bunyan</a:t>
            </a:r>
            <a:r>
              <a:rPr dirty="0"/>
              <a:t> </a:t>
            </a:r>
            <a:r>
              <a:rPr dirty="0"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node.js安裝模組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1891611"/>
            <a:ext cx="3719541" cy="977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3747393"/>
            <a:ext cx="3719541" cy="9522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2"/>
              </a:rPr>
              <a:t>https://</a:t>
            </a:r>
            <a:r>
              <a:rPr dirty="0" smtClean="0">
                <a:hlinkClick r:id="rId2"/>
              </a:rPr>
              <a:t>github.com/hyper570908/</a:t>
            </a:r>
            <a:r>
              <a:rPr lang="en-US" dirty="0" smtClean="0"/>
              <a:t>tools</a:t>
            </a: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/>
              <a:t>在目錄下執行</a:t>
            </a:r>
            <a:r>
              <a:rPr dirty="0" smtClean="0"/>
              <a:t> </a:t>
            </a:r>
            <a:r>
              <a:rPr dirty="0" err="1" smtClean="0"/>
              <a:t>npm</a:t>
            </a:r>
            <a:r>
              <a:rPr dirty="0" smtClean="0"/>
              <a:t> install</a:t>
            </a: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專案下載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188" y="1898235"/>
            <a:ext cx="7265514" cy="342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開發工具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Visual Studio</a:t>
            </a:r>
            <a:br>
              <a:rPr lang="en-US" altLang="zh-TW" sz="2400" b="0" dirty="0" smtClean="0">
                <a:sym typeface="Arial"/>
              </a:rPr>
            </a:br>
            <a:r>
              <a:rPr lang="en-US" altLang="zh-TW" sz="2400" b="0" dirty="0" smtClean="0">
                <a:sym typeface="Arial"/>
                <a:hlinkClick r:id="rId2"/>
              </a:rPr>
              <a:t>https://code.visualstudio.com/download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Sublime Text 3</a:t>
            </a:r>
          </a:p>
          <a:p>
            <a:r>
              <a:rPr lang="en-US" altLang="zh-TW" sz="2400" b="0" dirty="0" smtClean="0">
                <a:hlinkClick r:id="rId3"/>
              </a:rPr>
              <a:t>OS X</a:t>
            </a:r>
            <a:r>
              <a:rPr lang="en-US" altLang="zh-TW" sz="2400" b="0" dirty="0" smtClean="0"/>
              <a:t> (10.7 or later is required)</a:t>
            </a:r>
          </a:p>
          <a:p>
            <a:r>
              <a:rPr lang="en-US" altLang="zh-TW" sz="2400" b="0" dirty="0" smtClean="0">
                <a:hlinkClick r:id="rId4"/>
              </a:rPr>
              <a:t>Windows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5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6"/>
              </a:rPr>
              <a:t>Windows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7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err="1" smtClean="0">
                <a:hlinkClick r:id="rId8"/>
              </a:rPr>
              <a:t>Ubuntu</a:t>
            </a:r>
            <a:r>
              <a:rPr lang="en-US" altLang="zh-TW" sz="2400" b="0" dirty="0" smtClean="0">
                <a:hlinkClick r:id="rId8"/>
              </a:rPr>
              <a:t>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err="1" smtClean="0">
                <a:hlinkClick r:id="rId9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r>
              <a:rPr lang="en-US" altLang="zh-TW" sz="2400" b="0" dirty="0" err="1" smtClean="0">
                <a:hlinkClick r:id="rId10"/>
              </a:rPr>
              <a:t>Ubuntu</a:t>
            </a:r>
            <a:r>
              <a:rPr lang="en-US" altLang="zh-TW" sz="2400" b="0" dirty="0" smtClean="0">
                <a:hlinkClick r:id="rId10"/>
              </a:rPr>
              <a:t> 32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err="1" smtClean="0">
                <a:hlinkClick r:id="rId11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開發工具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簡單模組定義</a:t>
            </a:r>
            <a:endParaRPr dirty="0"/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685798" y="1331959"/>
            <a:ext cx="7772404" cy="45732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 </a:t>
            </a:r>
            <a:r>
              <a:rPr dirty="0" err="1"/>
              <a:t>遵照CommonJS</a:t>
            </a:r>
            <a:r>
              <a:rPr dirty="0"/>
              <a:t> </a:t>
            </a:r>
            <a:r>
              <a:rPr dirty="0" err="1"/>
              <a:t>的慣例</a:t>
            </a:r>
            <a:r>
              <a:rPr dirty="0"/>
              <a:t>, 用 require </a:t>
            </a:r>
            <a:r>
              <a:rPr dirty="0" err="1"/>
              <a:t>以及</a:t>
            </a:r>
            <a:r>
              <a:rPr dirty="0"/>
              <a:t> exports </a:t>
            </a:r>
            <a:r>
              <a:rPr dirty="0" err="1"/>
              <a:t>來作檔案和模組之間的溝通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PI = </a:t>
            </a:r>
            <a:r>
              <a:rPr dirty="0" err="1"/>
              <a:t>Math.PI</a:t>
            </a:r>
            <a:r>
              <a:rPr dirty="0"/>
              <a:t>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exports.area</a:t>
            </a:r>
            <a:r>
              <a:rPr dirty="0"/>
              <a:t>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exports.circumference</a:t>
            </a:r>
            <a:r>
              <a:rPr dirty="0"/>
              <a:t>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  <a:endParaRPr sz="1300"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將這個文件存為circle.js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並新建一個test.js文件，並寫入以下代碼</a:t>
            </a: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 'The area of a circle of radius 4 is ' + </a:t>
            </a:r>
            <a:r>
              <a:rPr dirty="0" err="1"/>
              <a:t>circle.area</a:t>
            </a:r>
            <a:r>
              <a:rPr dirty="0"/>
              <a:t>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 smtClean="0"/>
              <a:t>簡單模組使用</a:t>
            </a:r>
            <a:endParaRPr dirty="0"/>
          </a:p>
        </p:txBody>
      </p:sp>
      <p:pic>
        <p:nvPicPr>
          <p:cNvPr id="267" name="image7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65595" y="4085695"/>
            <a:ext cx="8012809" cy="1310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1897</Words>
  <Application>Microsoft Office PowerPoint</Application>
  <PresentationFormat>如螢幕大小 (4:3)</PresentationFormat>
  <Paragraphs>377</Paragraphs>
  <Slides>46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47" baseType="lpstr">
      <vt:lpstr>Gemteks</vt:lpstr>
      <vt:lpstr>GIoT end-to-end</vt:lpstr>
      <vt:lpstr>Item</vt:lpstr>
      <vt:lpstr>訂閱及後台處理流程</vt:lpstr>
      <vt:lpstr>投影片 4</vt:lpstr>
      <vt:lpstr>投影片 5</vt:lpstr>
      <vt:lpstr>投影片 6</vt:lpstr>
      <vt:lpstr>投影片 7</vt:lpstr>
      <vt:lpstr>簡單模組定義</vt:lpstr>
      <vt:lpstr>投影片 9</vt:lpstr>
      <vt:lpstr>MQTT是什麼？</vt:lpstr>
      <vt:lpstr>投影片 11</vt:lpstr>
      <vt:lpstr>投影片 12</vt:lpstr>
      <vt:lpstr>投影片 13</vt:lpstr>
      <vt:lpstr>應用系統與DB的建立</vt:lpstr>
      <vt:lpstr>應用系統-Express</vt:lpstr>
      <vt:lpstr>新建一個專案 : demo</vt:lpstr>
      <vt:lpstr>啟用 web server</vt:lpstr>
      <vt:lpstr>專案結構</vt:lpstr>
      <vt:lpstr>app.js入口檔案</vt:lpstr>
      <vt:lpstr>app.js入口檔案</vt:lpstr>
      <vt:lpstr>bin/www 文件</vt:lpstr>
      <vt:lpstr>範本引擎</vt:lpstr>
      <vt:lpstr>EJS </vt:lpstr>
      <vt:lpstr>package.json</vt:lpstr>
      <vt:lpstr>路由</vt:lpstr>
      <vt:lpstr>路由</vt:lpstr>
      <vt:lpstr>路由規則</vt:lpstr>
      <vt:lpstr>MongoDB簡介</vt:lpstr>
      <vt:lpstr>安裝 mongoDB</vt:lpstr>
      <vt:lpstr>啟動 mongoDB</vt:lpstr>
      <vt:lpstr>mongoose</vt:lpstr>
      <vt:lpstr>mongoose建立連線</vt:lpstr>
      <vt:lpstr>Schema</vt:lpstr>
      <vt:lpstr>投影片 34</vt:lpstr>
      <vt:lpstr>Model</vt:lpstr>
      <vt:lpstr>操作Model</vt:lpstr>
      <vt:lpstr>新增/查詢</vt:lpstr>
      <vt:lpstr>Web可視化GUI 開發與操作</vt:lpstr>
      <vt:lpstr>頁面設計</vt:lpstr>
      <vt:lpstr>頁面佈局</vt:lpstr>
      <vt:lpstr>頁面路由規劃</vt:lpstr>
      <vt:lpstr>裝置模組</vt:lpstr>
      <vt:lpstr>頁面路由 - index.js</vt:lpstr>
      <vt:lpstr>Bootstrap template</vt:lpstr>
      <vt:lpstr>RESTful API</vt:lpstr>
      <vt:lpstr>參考連結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GIoT end-to-end</dc:title>
  <dc:creator>960193</dc:creator>
  <cp:lastModifiedBy>960193</cp:lastModifiedBy>
  <cp:revision>48</cp:revision>
  <dcterms:modified xsi:type="dcterms:W3CDTF">2017-11-17T02:58:43Z</dcterms:modified>
</cp:coreProperties>
</file>