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6"/>
  </p:notesMasterIdLst>
  <p:sldIdLst>
    <p:sldId id="256" r:id="rId2"/>
    <p:sldId id="257" r:id="rId3"/>
    <p:sldId id="264" r:id="rId4"/>
    <p:sldId id="317" r:id="rId5"/>
    <p:sldId id="276" r:id="rId6"/>
    <p:sldId id="312" r:id="rId7"/>
    <p:sldId id="310" r:id="rId8"/>
    <p:sldId id="260" r:id="rId9"/>
    <p:sldId id="315" r:id="rId10"/>
    <p:sldId id="313" r:id="rId11"/>
    <p:sldId id="314" r:id="rId12"/>
    <p:sldId id="347" r:id="rId13"/>
    <p:sldId id="309" r:id="rId14"/>
    <p:sldId id="311" r:id="rId15"/>
    <p:sldId id="344" r:id="rId16"/>
    <p:sldId id="343" r:id="rId17"/>
    <p:sldId id="345" r:id="rId18"/>
    <p:sldId id="342" r:id="rId19"/>
    <p:sldId id="346" r:id="rId20"/>
    <p:sldId id="274" r:id="rId21"/>
    <p:sldId id="316" r:id="rId22"/>
    <p:sldId id="277" r:id="rId23"/>
    <p:sldId id="278" r:id="rId24"/>
    <p:sldId id="282" r:id="rId25"/>
    <p:sldId id="306" r:id="rId26"/>
    <p:sldId id="307" r:id="rId27"/>
    <p:sldId id="280" r:id="rId28"/>
    <p:sldId id="281" r:id="rId29"/>
    <p:sldId id="283" r:id="rId30"/>
    <p:sldId id="323" r:id="rId31"/>
    <p:sldId id="284" r:id="rId32"/>
    <p:sldId id="285" r:id="rId33"/>
    <p:sldId id="339" r:id="rId34"/>
    <p:sldId id="340" r:id="rId35"/>
    <p:sldId id="286" r:id="rId36"/>
    <p:sldId id="287" r:id="rId37"/>
    <p:sldId id="321" r:id="rId38"/>
    <p:sldId id="289" r:id="rId39"/>
    <p:sldId id="288" r:id="rId40"/>
    <p:sldId id="348" r:id="rId41"/>
    <p:sldId id="322" r:id="rId42"/>
    <p:sldId id="320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8" r:id="rId51"/>
    <p:sldId id="299" r:id="rId52"/>
    <p:sldId id="300" r:id="rId53"/>
    <p:sldId id="341" r:id="rId54"/>
    <p:sldId id="303" r:id="rId55"/>
    <p:sldId id="319" r:id="rId56"/>
    <p:sldId id="324" r:id="rId57"/>
    <p:sldId id="328" r:id="rId58"/>
    <p:sldId id="338" r:id="rId59"/>
    <p:sldId id="327" r:id="rId60"/>
    <p:sldId id="304" r:id="rId61"/>
    <p:sldId id="337" r:id="rId62"/>
    <p:sldId id="335" r:id="rId63"/>
    <p:sldId id="326" r:id="rId64"/>
    <p:sldId id="305" r:id="rId65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BF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BDB"/>
          </a:solidFill>
        </a:fill>
      </a:tcStyle>
    </a:wholeTbl>
    <a:band2H>
      <a:tcTxStyle/>
      <a:tcStyle>
        <a:tcBdr/>
        <a:fill>
          <a:solidFill>
            <a:srgbClr val="EEEEE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E6"/>
          </a:solidFill>
        </a:fill>
      </a:tcStyle>
    </a:wholeTbl>
    <a:band2H>
      <a:tcTxStyle/>
      <a:tcStyle>
        <a:tcBdr/>
        <a:fill>
          <a:solidFill>
            <a:srgbClr val="E7E7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62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36" name="Shape 23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1.png" descr="D:\power_point_test\bg_020314.gif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800"/>
            </a:lvl1pPr>
            <a:lvl2pPr marL="714375" indent="-257175" algn="ctr">
              <a:buClrTx/>
              <a:buFontTx/>
              <a:defRPr sz="1800"/>
            </a:lvl2pPr>
            <a:lvl3pPr marL="1171575" indent="-257175" algn="ctr">
              <a:buClrTx/>
              <a:buFontTx/>
              <a:defRPr sz="1800"/>
            </a:lvl3pPr>
            <a:lvl4pPr marL="1665514" indent="-293914" algn="ctr">
              <a:buClrTx/>
              <a:buFontTx/>
              <a:defRPr sz="1800"/>
            </a:lvl4pPr>
            <a:lvl5pPr marL="2171700" indent="-342900" algn="ctr">
              <a:buClrTx/>
              <a:buFontTx/>
              <a:defRPr sz="1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4358974" y="6248400"/>
            <a:ext cx="273652" cy="264251"/>
          </a:xfrm>
          <a:prstGeom prst="rect">
            <a:avLst/>
          </a:prstGeom>
        </p:spPr>
        <p:txBody>
          <a:bodyPr/>
          <a:lstStyle>
            <a:lvl1pPr algn="ctr">
              <a:defRPr sz="1200" i="1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xfrm>
            <a:off x="6515100" y="304800"/>
            <a:ext cx="1943100" cy="5486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106" name="Shape 106"/>
          <p:cNvSpPr>
            <a:spLocks noGrp="1"/>
          </p:cNvSpPr>
          <p:nvPr>
            <p:ph type="body" idx="1"/>
          </p:nvPr>
        </p:nvSpPr>
        <p:spPr>
          <a:xfrm>
            <a:off x="685800" y="304800"/>
            <a:ext cx="5676900" cy="5486400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07" name="Shape 10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15" name="Shape 115"/>
          <p:cNvSpPr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700"/>
              </a:spcBef>
              <a:buClrTx/>
              <a:buSzTx/>
              <a:buFontTx/>
              <a:buNone/>
              <a:defRPr sz="3200"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  <a:lvl2pPr marL="0" indent="0" algn="ctr">
              <a:spcBef>
                <a:spcPts val="700"/>
              </a:spcBef>
              <a:buClrTx/>
              <a:buSzTx/>
              <a:buFontTx/>
              <a:buNone/>
              <a:defRPr sz="3200"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2pPr>
            <a:lvl3pPr marL="0" indent="0" algn="ctr">
              <a:spcBef>
                <a:spcPts val="700"/>
              </a:spcBef>
              <a:buClrTx/>
              <a:buSzTx/>
              <a:buFontTx/>
              <a:buNone/>
              <a:defRPr sz="3200"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3pPr>
            <a:lvl4pPr marL="0" indent="0" algn="ctr">
              <a:spcBef>
                <a:spcPts val="700"/>
              </a:spcBef>
              <a:buClrTx/>
              <a:buSzTx/>
              <a:buFontTx/>
              <a:buNone/>
              <a:defRPr sz="3200"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4pPr>
            <a:lvl5pPr marL="0" indent="0" algn="ctr">
              <a:spcBef>
                <a:spcPts val="700"/>
              </a:spcBef>
              <a:buClrTx/>
              <a:buSzTx/>
              <a:buFontTx/>
              <a:buNone/>
              <a:defRPr sz="3200"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16" name="Shape 116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ClrTx/>
              <a:buFont typeface="Arial"/>
              <a:buChar char="•"/>
              <a:defRPr sz="3200" b="0">
                <a:latin typeface="+mj-lt"/>
                <a:ea typeface="+mj-ea"/>
                <a:cs typeface="+mj-cs"/>
                <a:sym typeface="Calibri"/>
              </a:defRPr>
            </a:lvl1pPr>
            <a:lvl2pPr marL="783771" indent="-326571">
              <a:spcBef>
                <a:spcPts val="700"/>
              </a:spcBef>
              <a:buClrTx/>
              <a:buFont typeface="Arial"/>
              <a:buChar char="–"/>
              <a:defRPr sz="3200" b="0">
                <a:latin typeface="+mj-lt"/>
                <a:ea typeface="+mj-ea"/>
                <a:cs typeface="+mj-cs"/>
                <a:sym typeface="Calibri"/>
              </a:defRPr>
            </a:lvl2pPr>
            <a:lvl3pPr marL="1219200" indent="-30480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3pPr>
            <a:lvl4pPr marL="17373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4pPr>
            <a:lvl5pPr marL="21945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91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  <a:lvl2pPr marL="0" indent="0">
              <a:buClrTx/>
              <a:buSzTx/>
              <a:buFontTx/>
              <a:buNone/>
              <a:defRPr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2pPr>
            <a:lvl3pPr marL="0" indent="0">
              <a:buClrTx/>
              <a:buSzTx/>
              <a:buFontTx/>
              <a:buNone/>
              <a:defRPr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3pPr>
            <a:lvl4pPr marL="0" indent="0">
              <a:buClrTx/>
              <a:buSzTx/>
              <a:buFontTx/>
              <a:buNone/>
              <a:defRPr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4pPr>
            <a:lvl5pPr marL="0" indent="0">
              <a:buClrTx/>
              <a:buSzTx/>
              <a:buFontTx/>
              <a:buNone/>
              <a:defRPr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4" name="Shape 134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42" name="Shape 14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buClrTx/>
              <a:buFont typeface="Arial"/>
              <a:buChar char="•"/>
              <a:defRPr sz="2800" b="0">
                <a:latin typeface="+mj-lt"/>
                <a:ea typeface="+mj-ea"/>
                <a:cs typeface="+mj-cs"/>
                <a:sym typeface="Calibri"/>
              </a:defRPr>
            </a:lvl1pPr>
            <a:lvl2pPr marL="790575" indent="-333375">
              <a:spcBef>
                <a:spcPts val="600"/>
              </a:spcBef>
              <a:buClrTx/>
              <a:buFont typeface="Arial"/>
              <a:buChar char="–"/>
              <a:defRPr sz="2800" b="0">
                <a:latin typeface="+mj-lt"/>
                <a:ea typeface="+mj-ea"/>
                <a:cs typeface="+mj-cs"/>
                <a:sym typeface="Calibri"/>
              </a:defRPr>
            </a:lvl2pPr>
            <a:lvl3pPr marL="1234438" indent="-320038">
              <a:spcBef>
                <a:spcPts val="600"/>
              </a:spcBef>
              <a:buClrTx/>
              <a:buFont typeface="Arial"/>
              <a:defRPr sz="2800" b="0">
                <a:latin typeface="+mj-lt"/>
                <a:ea typeface="+mj-ea"/>
                <a:cs typeface="+mj-cs"/>
                <a:sym typeface="Calibri"/>
              </a:defRPr>
            </a:lvl3pPr>
            <a:lvl4pPr marL="1727200" indent="-355600">
              <a:spcBef>
                <a:spcPts val="600"/>
              </a:spcBef>
              <a:buClrTx/>
              <a:buFont typeface="Arial"/>
              <a:defRPr sz="2800" b="0">
                <a:latin typeface="+mj-lt"/>
                <a:ea typeface="+mj-ea"/>
                <a:cs typeface="+mj-cs"/>
                <a:sym typeface="Calibri"/>
              </a:defRPr>
            </a:lvl4pPr>
            <a:lvl5pPr marL="2184400" indent="-355600">
              <a:spcBef>
                <a:spcPts val="600"/>
              </a:spcBef>
              <a:buClrTx/>
              <a:buFont typeface="Arial"/>
              <a:defRPr sz="2800" b="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51" name="Shape 151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ClrTx/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1pPr>
            <a:lvl2pPr marL="0" indent="0">
              <a:spcBef>
                <a:spcPts val="500"/>
              </a:spcBef>
              <a:buClrTx/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2pPr>
            <a:lvl3pPr marL="0" indent="0">
              <a:spcBef>
                <a:spcPts val="500"/>
              </a:spcBef>
              <a:buClrTx/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3pPr>
            <a:lvl4pPr marL="0" indent="0">
              <a:spcBef>
                <a:spcPts val="500"/>
              </a:spcBef>
              <a:buClrTx/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4pPr>
            <a:lvl5pPr marL="0" indent="0">
              <a:spcBef>
                <a:spcPts val="500"/>
              </a:spcBef>
              <a:buClrTx/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52" name="Shape 152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6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61" name="Shape 161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76" name="Shape 176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ClrTx/>
              <a:buFont typeface="Arial"/>
              <a:buChar char="•"/>
              <a:defRPr sz="3200" b="0">
                <a:latin typeface="+mj-lt"/>
                <a:ea typeface="+mj-ea"/>
                <a:cs typeface="+mj-cs"/>
                <a:sym typeface="Calibri"/>
              </a:defRPr>
            </a:lvl1pPr>
            <a:lvl2pPr marL="783771" indent="-326571">
              <a:spcBef>
                <a:spcPts val="700"/>
              </a:spcBef>
              <a:buClrTx/>
              <a:buFont typeface="Arial"/>
              <a:buChar char="–"/>
              <a:defRPr sz="3200" b="0">
                <a:latin typeface="+mj-lt"/>
                <a:ea typeface="+mj-ea"/>
                <a:cs typeface="+mj-cs"/>
                <a:sym typeface="Calibri"/>
              </a:defRPr>
            </a:lvl2pPr>
            <a:lvl3pPr marL="1219200" indent="-30480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3pPr>
            <a:lvl4pPr marL="17373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4pPr>
            <a:lvl5pPr marL="21945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77" name="Shape 177"/>
          <p:cNvSpPr>
            <a:spLocks noGrp="1"/>
          </p:cNvSpPr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86" name="Shape 186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4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187" name="Shape 187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4" cy="80486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400" b="0">
                <a:latin typeface="+mj-lt"/>
                <a:ea typeface="+mj-ea"/>
                <a:cs typeface="+mj-cs"/>
                <a:sym typeface="Calibri"/>
              </a:defRPr>
            </a:lvl1pPr>
            <a:lvl2pPr marL="0" indent="0">
              <a:spcBef>
                <a:spcPts val="300"/>
              </a:spcBef>
              <a:buClrTx/>
              <a:buSzTx/>
              <a:buFontTx/>
              <a:buNone/>
              <a:defRPr sz="1400" b="0">
                <a:latin typeface="+mj-lt"/>
                <a:ea typeface="+mj-ea"/>
                <a:cs typeface="+mj-cs"/>
                <a:sym typeface="Calibri"/>
              </a:defRPr>
            </a:lvl2pPr>
            <a:lvl3pPr marL="0" indent="0">
              <a:spcBef>
                <a:spcPts val="300"/>
              </a:spcBef>
              <a:buClrTx/>
              <a:buSzTx/>
              <a:buFontTx/>
              <a:buNone/>
              <a:defRPr sz="1400" b="0">
                <a:latin typeface="+mj-lt"/>
                <a:ea typeface="+mj-ea"/>
                <a:cs typeface="+mj-cs"/>
                <a:sym typeface="Calibri"/>
              </a:defRPr>
            </a:lvl3pPr>
            <a:lvl4pPr marL="0" indent="0">
              <a:spcBef>
                <a:spcPts val="300"/>
              </a:spcBef>
              <a:buClrTx/>
              <a:buSzTx/>
              <a:buFontTx/>
              <a:buNone/>
              <a:defRPr sz="1400" b="0">
                <a:latin typeface="+mj-lt"/>
                <a:ea typeface="+mj-ea"/>
                <a:cs typeface="+mj-cs"/>
                <a:sym typeface="Calibri"/>
              </a:defRPr>
            </a:lvl4pPr>
            <a:lvl5pPr marL="0" indent="0">
              <a:spcBef>
                <a:spcPts val="300"/>
              </a:spcBef>
              <a:buClrTx/>
              <a:buSzTx/>
              <a:buFontTx/>
              <a:buNone/>
              <a:defRPr sz="1400" b="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88" name="Shape 188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96" name="Shape 19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ClrTx/>
              <a:buFont typeface="Arial"/>
              <a:buChar char="•"/>
              <a:defRPr sz="3200" b="0">
                <a:latin typeface="+mj-lt"/>
                <a:ea typeface="+mj-ea"/>
                <a:cs typeface="+mj-cs"/>
                <a:sym typeface="Calibri"/>
              </a:defRPr>
            </a:lvl1pPr>
            <a:lvl2pPr marL="783771" indent="-326571">
              <a:spcBef>
                <a:spcPts val="700"/>
              </a:spcBef>
              <a:buClrTx/>
              <a:buFont typeface="Arial"/>
              <a:buChar char="–"/>
              <a:defRPr sz="3200" b="0">
                <a:latin typeface="+mj-lt"/>
                <a:ea typeface="+mj-ea"/>
                <a:cs typeface="+mj-cs"/>
                <a:sym typeface="Calibri"/>
              </a:defRPr>
            </a:lvl2pPr>
            <a:lvl3pPr marL="1219200" indent="-30480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3pPr>
            <a:lvl4pPr marL="17373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4pPr>
            <a:lvl5pPr marL="21945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97" name="Shape 197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205" name="Shape 205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ClrTx/>
              <a:buFont typeface="Arial"/>
              <a:buChar char="•"/>
              <a:defRPr sz="3200" b="0">
                <a:latin typeface="+mj-lt"/>
                <a:ea typeface="+mj-ea"/>
                <a:cs typeface="+mj-cs"/>
                <a:sym typeface="Calibri"/>
              </a:defRPr>
            </a:lvl1pPr>
            <a:lvl2pPr marL="783771" indent="-326571">
              <a:spcBef>
                <a:spcPts val="700"/>
              </a:spcBef>
              <a:buClrTx/>
              <a:buFont typeface="Arial"/>
              <a:buChar char="–"/>
              <a:defRPr sz="3200" b="0">
                <a:latin typeface="+mj-lt"/>
                <a:ea typeface="+mj-ea"/>
                <a:cs typeface="+mj-cs"/>
                <a:sym typeface="Calibri"/>
              </a:defRPr>
            </a:lvl2pPr>
            <a:lvl3pPr marL="1219200" indent="-30480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3pPr>
            <a:lvl4pPr marL="17373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4pPr>
            <a:lvl5pPr marL="21945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06" name="Shape 206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image1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0" y="857250"/>
            <a:ext cx="9144000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Shape 214"/>
          <p:cNvSpPr/>
          <p:nvPr/>
        </p:nvSpPr>
        <p:spPr>
          <a:xfrm>
            <a:off x="3810000" y="5543550"/>
            <a:ext cx="1524000" cy="311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1219200">
              <a:defRPr sz="16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/>
              <a:t>Confidential </a:t>
            </a:r>
          </a:p>
        </p:txBody>
      </p:sp>
      <p:sp>
        <p:nvSpPr>
          <p:cNvPr id="215" name="Shape 215"/>
          <p:cNvSpPr/>
          <p:nvPr/>
        </p:nvSpPr>
        <p:spPr>
          <a:xfrm>
            <a:off x="685800" y="5486400"/>
            <a:ext cx="281940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1219200"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Copyright © 2014 Gemtek Technology Co., Ltd.</a:t>
            </a:r>
          </a:p>
          <a:p>
            <a:pPr defTabSz="1219200"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All Rights Reserved. </a:t>
            </a:r>
          </a:p>
        </p:txBody>
      </p:sp>
      <p:pic>
        <p:nvPicPr>
          <p:cNvPr id="216" name="image1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0" y="857250"/>
            <a:ext cx="9144000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Shape 217"/>
          <p:cNvSpPr>
            <a:spLocks noGrp="1"/>
          </p:cNvSpPr>
          <p:nvPr>
            <p:ph type="title"/>
          </p:nvPr>
        </p:nvSpPr>
        <p:spPr>
          <a:xfrm>
            <a:off x="685800" y="2455067"/>
            <a:ext cx="7772400" cy="1102502"/>
          </a:xfrm>
          <a:prstGeom prst="rect">
            <a:avLst/>
          </a:prstGeom>
        </p:spPr>
        <p:txBody>
          <a:bodyPr lIns="91421" tIns="91421" rIns="91421" bIns="91421"/>
          <a:lstStyle>
            <a:lvl1pPr defTabSz="1219200">
              <a:defRPr sz="1800">
                <a:solidFill>
                  <a:srgbClr val="000000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218" name="Shape 218"/>
          <p:cNvSpPr>
            <a:spLocks noGrp="1"/>
          </p:cNvSpPr>
          <p:nvPr>
            <p:ph type="body" sz="quarter" idx="1"/>
          </p:nvPr>
        </p:nvSpPr>
        <p:spPr>
          <a:xfrm>
            <a:off x="1371600" y="3771900"/>
            <a:ext cx="6400799" cy="1314600"/>
          </a:xfrm>
          <a:prstGeom prst="rect">
            <a:avLst/>
          </a:prstGeom>
        </p:spPr>
        <p:txBody>
          <a:bodyPr lIns="91421" tIns="91421" rIns="91421" bIns="91421"/>
          <a:lstStyle>
            <a:lvl1pPr marL="0" indent="0" algn="ctr" defTabSz="1219200">
              <a:buClrTx/>
              <a:buSzTx/>
              <a:buFontTx/>
              <a:buNone/>
              <a:defRPr sz="1800" b="0">
                <a:latin typeface="Arial"/>
                <a:ea typeface="Arial"/>
                <a:cs typeface="Arial"/>
                <a:sym typeface="Arial"/>
              </a:defRPr>
            </a:lvl1pPr>
            <a:lvl2pPr marL="788307" indent="-204107" algn="ctr" defTabSz="1219200">
              <a:buClrTx/>
              <a:buFontTx/>
              <a:defRPr sz="1800" b="0">
                <a:latin typeface="Arial"/>
                <a:ea typeface="Arial"/>
                <a:cs typeface="Arial"/>
                <a:sym typeface="Arial"/>
              </a:defRPr>
            </a:lvl2pPr>
            <a:lvl3pPr marL="1179284" indent="-163284" algn="ctr" defTabSz="1219200">
              <a:buClrTx/>
              <a:buFontTx/>
              <a:defRPr sz="1800" b="0">
                <a:latin typeface="Arial"/>
                <a:ea typeface="Arial"/>
                <a:cs typeface="Arial"/>
                <a:sym typeface="Arial"/>
              </a:defRPr>
            </a:lvl3pPr>
            <a:lvl4pPr marL="1640114" indent="-179614" algn="ctr" defTabSz="1219200">
              <a:buClrTx/>
              <a:buFontTx/>
              <a:defRPr sz="1800" b="0">
                <a:latin typeface="Arial"/>
                <a:ea typeface="Arial"/>
                <a:cs typeface="Arial"/>
                <a:sym typeface="Arial"/>
              </a:defRPr>
            </a:lvl4pPr>
            <a:lvl5pPr marL="2100939" indent="-195939" algn="ctr" defTabSz="1219200">
              <a:buClrTx/>
              <a:buFontTx/>
              <a:defRPr sz="1800" b="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19" name="Shape 219"/>
          <p:cNvSpPr>
            <a:spLocks noGrp="1"/>
          </p:cNvSpPr>
          <p:nvPr>
            <p:ph type="sldNum" sz="quarter" idx="2"/>
          </p:nvPr>
        </p:nvSpPr>
        <p:spPr>
          <a:xfrm>
            <a:off x="5175939" y="5543550"/>
            <a:ext cx="386662" cy="375227"/>
          </a:xfrm>
          <a:prstGeom prst="rect">
            <a:avLst/>
          </a:prstGeom>
        </p:spPr>
        <p:txBody>
          <a:bodyPr/>
          <a:lstStyle>
            <a:lvl1pPr defTabSz="1219200">
              <a:defRPr sz="2000"/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image1.png" descr="D:\power_point_test\bg_020314.gif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Shape 227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228" name="Shape 228"/>
          <p:cNvSpPr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800"/>
            </a:lvl1pPr>
            <a:lvl2pPr marL="714375" indent="-257175" algn="ctr">
              <a:buClrTx/>
              <a:buFontTx/>
              <a:defRPr sz="1800"/>
            </a:lvl2pPr>
            <a:lvl3pPr marL="1171575" indent="-257175" algn="ctr">
              <a:buClrTx/>
              <a:buFontTx/>
              <a:defRPr sz="1800"/>
            </a:lvl3pPr>
            <a:lvl4pPr marL="1665514" indent="-293914" algn="ctr">
              <a:buClrTx/>
              <a:buFontTx/>
              <a:defRPr sz="1800"/>
            </a:lvl4pPr>
            <a:lvl5pPr marL="2171700" indent="-342900" algn="ctr">
              <a:buClrTx/>
              <a:buFontTx/>
              <a:defRPr sz="1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9" name="Shape 229"/>
          <p:cNvSpPr>
            <a:spLocks noGrp="1"/>
          </p:cNvSpPr>
          <p:nvPr>
            <p:ph type="sldNum" sz="quarter" idx="2"/>
          </p:nvPr>
        </p:nvSpPr>
        <p:spPr>
          <a:xfrm>
            <a:off x="4358974" y="6248400"/>
            <a:ext cx="273652" cy="264251"/>
          </a:xfrm>
          <a:prstGeom prst="rect">
            <a:avLst/>
          </a:prstGeom>
        </p:spPr>
        <p:txBody>
          <a:bodyPr/>
          <a:lstStyle>
            <a:lvl1pPr algn="ctr">
              <a:defRPr sz="1200" i="1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91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43" name="Shape 43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3434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2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ClrTx/>
              <a:buSzTx/>
              <a:buFontTx/>
              <a:buNone/>
              <a:defRPr sz="24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6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6" cy="851696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大標題文字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>
              <a:spcBef>
                <a:spcPts val="600"/>
              </a:spcBef>
              <a:defRPr sz="2800"/>
            </a:lvl2pPr>
            <a:lvl3pPr marL="1181100" indent="-266700">
              <a:spcBef>
                <a:spcPts val="600"/>
              </a:spcBef>
              <a:defRPr sz="2800"/>
            </a:lvl3pPr>
            <a:lvl4pPr marL="1691638" indent="-320038">
              <a:spcBef>
                <a:spcPts val="600"/>
              </a:spcBef>
              <a:defRPr sz="2800"/>
            </a:lvl4pPr>
            <a:lvl5pPr marL="2148838" indent="-320038">
              <a:spcBef>
                <a:spcPts val="600"/>
              </a:spcBef>
              <a:defRPr sz="2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sz="half" idx="13"/>
          </p:nvPr>
        </p:nvSpPr>
        <p:spPr>
          <a:xfrm>
            <a:off x="457198" y="1124741"/>
            <a:ext cx="3008317" cy="50014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大標題文字</a:t>
            </a:r>
          </a:p>
        </p:txBody>
      </p:sp>
      <p:sp>
        <p:nvSpPr>
          <p:cNvPr id="87" name="Shape 87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4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88" name="Shape 88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4" cy="80486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ClrTx/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ClrTx/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ClrTx/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ClrTx/>
              <a:buSzTx/>
              <a:buFontTx/>
              <a:buNone/>
              <a:defRPr sz="14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9" name="Shape 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 descr="D:\power_point_test\bg_020314.gif"/>
          <p:cNvPicPr>
            <a:picLocks noChangeAspect="1"/>
          </p:cNvPicPr>
          <p:nvPr/>
        </p:nvPicPr>
        <p:blipFill>
          <a:blip r:embed="rId26" cstate="print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>
            <a:off x="3810000" y="6248400"/>
            <a:ext cx="15240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200" i="1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rPr dirty="0"/>
              <a:t>Confidential </a:t>
            </a:r>
          </a:p>
        </p:txBody>
      </p:sp>
      <p:sp>
        <p:nvSpPr>
          <p:cNvPr id="4" name="Shape 4"/>
          <p:cNvSpPr/>
          <p:nvPr/>
        </p:nvSpPr>
        <p:spPr>
          <a:xfrm>
            <a:off x="685800" y="6172200"/>
            <a:ext cx="2819400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0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Copyright © 2002 Gemtek Technology Co., Ltd.</a:t>
            </a:r>
          </a:p>
          <a:p>
            <a:pPr>
              <a:defRPr sz="10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All Rights Reserved.  2015/1/10</a:t>
            </a:r>
          </a:p>
        </p:txBody>
      </p:sp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685800" y="1447800"/>
            <a:ext cx="7772400" cy="434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xfrm>
            <a:off x="8661444" y="609600"/>
            <a:ext cx="330157" cy="31338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r"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■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742950" marR="0" indent="-28575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❖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200150" marR="0" indent="-28575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698169" marR="0" indent="-32656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22098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26670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31242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35814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40386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de-red/node-red.git" TargetMode="External"/><Relationship Id="rId2" Type="http://schemas.openxmlformats.org/officeDocument/2006/relationships/hyperlink" Target="http://nodered.org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slide" Target="slide35.xml"/><Relationship Id="rId4" Type="http://schemas.openxmlformats.org/officeDocument/2006/relationships/slide" Target="slide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slide" Target="slide2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" Target="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download-center?jmp=nav#community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51.xml"/><Relationship Id="rId2" Type="http://schemas.openxmlformats.org/officeDocument/2006/relationships/slide" Target="slide50.xml"/><Relationship Id="rId1" Type="http://schemas.openxmlformats.org/officeDocument/2006/relationships/slideLayout" Target="../slideLayouts/slideLayout3.xml"/><Relationship Id="rId5" Type="http://schemas.openxmlformats.org/officeDocument/2006/relationships/slide" Target="slide55.xml"/><Relationship Id="rId4" Type="http://schemas.openxmlformats.org/officeDocument/2006/relationships/slide" Target="slide5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Glossary/CSS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nceG/Bootstrap-Admin-Theme" TargetMode="External"/><Relationship Id="rId7" Type="http://schemas.openxmlformats.org/officeDocument/2006/relationships/hyperlink" Target="http://startbootstrap.com/template-overviews/sb-admin-2/" TargetMode="External"/><Relationship Id="rId2" Type="http://schemas.openxmlformats.org/officeDocument/2006/relationships/hyperlink" Target="https://github.com/almasaeed2010/AdminLTE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tartbootstrap.com/template-overviews/sb-admin/" TargetMode="External"/><Relationship Id="rId5" Type="http://schemas.openxmlformats.org/officeDocument/2006/relationships/hyperlink" Target="https://bootstrapmade.com/butterfly-free-bootstrap-theme/" TargetMode="External"/><Relationship Id="rId4" Type="http://schemas.openxmlformats.org/officeDocument/2006/relationships/hyperlink" Target="http://binarycart.com/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iki/Linux%E5%9F%BA%E9%87%91%E6%9C%83" TargetMode="External"/><Relationship Id="rId13" Type="http://schemas.openxmlformats.org/officeDocument/2006/relationships/hyperlink" Target="https://zh.wikipedia.org/w/index.php?title=%E9%9D%9E%E9%98%BB%E5%A1%9E&amp;action=edit&amp;redlink=1" TargetMode="External"/><Relationship Id="rId3" Type="http://schemas.openxmlformats.org/officeDocument/2006/relationships/hyperlink" Target="https://zh.wikipedia.org/wiki/JavaScript" TargetMode="External"/><Relationship Id="rId7" Type="http://schemas.openxmlformats.org/officeDocument/2006/relationships/hyperlink" Target="https://zh.wikipedia.org/wiki/Node.js#cite_note-3" TargetMode="External"/><Relationship Id="rId12" Type="http://schemas.openxmlformats.org/officeDocument/2006/relationships/hyperlink" Target="https://zh.wikipedia.org/wiki/%E4%BA%8B%E4%BB%B6%E9%A9%85%E5%8B%95" TargetMode="External"/><Relationship Id="rId2" Type="http://schemas.openxmlformats.org/officeDocument/2006/relationships/hyperlink" Target="https://zh.wikipedia.org/wiki/%E4%BC%BA%E6%9C%8D%E5%99%A8" TargetMode="External"/><Relationship Id="rId16" Type="http://schemas.openxmlformats.org/officeDocument/2006/relationships/hyperlink" Target="https://zh.wikipedia.org/wiki/IIS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zh.wikipedia.org/wiki/%E6%89%A7%E8%A1%8C%E7%8E%AF%E5%A2%83" TargetMode="External"/><Relationship Id="rId11" Type="http://schemas.openxmlformats.org/officeDocument/2006/relationships/hyperlink" Target="https://zh.wikipedia.org/wiki/V8_(JavaScript%E5%BC%95%E6%93%8E)" TargetMode="External"/><Relationship Id="rId5" Type="http://schemas.openxmlformats.org/officeDocument/2006/relationships/hyperlink" Target="https://zh.wikipedia.org/wiki/%E8%B7%A8%E5%B9%B3%E5%8F%B0" TargetMode="External"/><Relationship Id="rId15" Type="http://schemas.openxmlformats.org/officeDocument/2006/relationships/hyperlink" Target="https://zh.wikipedia.org/wiki/Apache_HTTP_Server" TargetMode="External"/><Relationship Id="rId10" Type="http://schemas.openxmlformats.org/officeDocument/2006/relationships/hyperlink" Target="https://zh.wikipedia.org/wiki/Google" TargetMode="External"/><Relationship Id="rId4" Type="http://schemas.openxmlformats.org/officeDocument/2006/relationships/hyperlink" Target="https://zh.wikipedia.org/wiki/%E9%96%8B%E6%94%BE%E5%8E%9F%E5%A7%8B%E7%A2%BC" TargetMode="External"/><Relationship Id="rId9" Type="http://schemas.openxmlformats.org/officeDocument/2006/relationships/hyperlink" Target="https://zh.wikipedia.org/wiki/Node.js#cite_note-4" TargetMode="External"/><Relationship Id="rId14" Type="http://schemas.openxmlformats.org/officeDocument/2006/relationships/hyperlink" Target="https://zh.wikipedia.org/w/index.php?title=%E9%9D%9E%E5%90%8C%E6%AD%A5%E8%BC%B8%E5%85%A5%E8%BC%B8%E5%87%BA&amp;action=edit&amp;redlink=1" TargetMode="Externa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Hypertext_Transfer_Protocol#Request_methods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mosquitto.org/download/" TargetMode="External"/><Relationship Id="rId7" Type="http://schemas.openxmlformats.org/officeDocument/2006/relationships/hyperlink" Target="https://cnodejs.org/topic/504b4924e2b84515770103dd" TargetMode="External"/><Relationship Id="rId2" Type="http://schemas.openxmlformats.org/officeDocument/2006/relationships/hyperlink" Target="http://www.runoob.com/mongodb/mongodb-tutorial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expressjs.com/zh-tw/resources/middleware.html" TargetMode="External"/><Relationship Id="rId5" Type="http://schemas.openxmlformats.org/officeDocument/2006/relationships/hyperlink" Target="http://wiki.jikexueyuan.com/project/express-mongodb-setup-blog/simple-blog.html" TargetMode="External"/><Relationship Id="rId4" Type="http://schemas.openxmlformats.org/officeDocument/2006/relationships/hyperlink" Target="http://itbilu.com/nodejs/npm/41wDnJoDg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download.sublimetext.com/sublime-text_build-3126_amd64.deb" TargetMode="External"/><Relationship Id="rId3" Type="http://schemas.openxmlformats.org/officeDocument/2006/relationships/hyperlink" Target="https://download.sublimetext.com/Sublime%20Text%20Build%203126.dmg" TargetMode="External"/><Relationship Id="rId7" Type="http://schemas.openxmlformats.org/officeDocument/2006/relationships/hyperlink" Target="https://download.sublimetext.com/Sublime%20Text%20Build%203126%20x64.zip" TargetMode="External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wnload.sublimetext.com/Sublime%20Text%20Build%203126%20x64%20Setup.exe" TargetMode="External"/><Relationship Id="rId11" Type="http://schemas.openxmlformats.org/officeDocument/2006/relationships/hyperlink" Target="https://download.sublimetext.com/sublime_text_3_build_3126_x32.tar.bz2" TargetMode="External"/><Relationship Id="rId5" Type="http://schemas.openxmlformats.org/officeDocument/2006/relationships/hyperlink" Target="https://download.sublimetext.com/Sublime%20Text%20Build%203126.zip" TargetMode="External"/><Relationship Id="rId10" Type="http://schemas.openxmlformats.org/officeDocument/2006/relationships/hyperlink" Target="https://download.sublimetext.com/sublime-text_build-3126_i386.deb" TargetMode="External"/><Relationship Id="rId4" Type="http://schemas.openxmlformats.org/officeDocument/2006/relationships/hyperlink" Target="https://download.sublimetext.com/Sublime%20Text%20Build%203126%20Setup.exe" TargetMode="External"/><Relationship Id="rId9" Type="http://schemas.openxmlformats.org/officeDocument/2006/relationships/hyperlink" Target="https://download.sublimetext.com/sublime_text_3_build_3126_x64.tar.bz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/>
          </p:cNvSpPr>
          <p:nvPr>
            <p:ph type="title"/>
          </p:nvPr>
        </p:nvSpPr>
        <p:spPr>
          <a:xfrm>
            <a:off x="685800" y="21177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5200" b="0"/>
            </a:lvl1pPr>
          </a:lstStyle>
          <a:p>
            <a:r>
              <a:rPr dirty="0"/>
              <a:t>GIoT end-to-end</a:t>
            </a:r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28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Application System + web </a:t>
            </a:r>
            <a:r>
              <a:rPr dirty="0" smtClean="0"/>
              <a:t>servic</a:t>
            </a:r>
            <a:r>
              <a:rPr lang="en-US" dirty="0" smtClean="0"/>
              <a:t>e</a:t>
            </a:r>
            <a:endParaRPr dirty="0"/>
          </a:p>
        </p:txBody>
      </p:sp>
      <p:sp>
        <p:nvSpPr>
          <p:cNvPr id="240" name="Shape 240"/>
          <p:cNvSpPr/>
          <p:nvPr/>
        </p:nvSpPr>
        <p:spPr>
          <a:xfrm>
            <a:off x="7084227" y="5304511"/>
            <a:ext cx="1381143" cy="353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7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Author:Jason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/>
          </p:cNvSpPr>
          <p:nvPr>
            <p:ph type="title"/>
          </p:nvPr>
        </p:nvSpPr>
        <p:spPr>
          <a:xfrm>
            <a:off x="531812" y="889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 smtClean="0"/>
              <a:t>簡單模組定義</a:t>
            </a:r>
            <a:endParaRPr dirty="0"/>
          </a:p>
        </p:txBody>
      </p:sp>
      <p:sp>
        <p:nvSpPr>
          <p:cNvPr id="263" name="Shape 263"/>
          <p:cNvSpPr>
            <a:spLocks noGrp="1"/>
          </p:cNvSpPr>
          <p:nvPr>
            <p:ph type="body" idx="1"/>
          </p:nvPr>
        </p:nvSpPr>
        <p:spPr>
          <a:xfrm>
            <a:off x="685798" y="1331959"/>
            <a:ext cx="7772404" cy="457329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node.js 遵照CommonJS 的慣例, 用 require 以及 exports 來作檔案和模組之間的溝通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var PI = Math.PI;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exports.area = function (r) {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return PI * r * r;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};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exports.circumference = function (r) {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return 2 * PI * r;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};</a:t>
            </a:r>
            <a:endParaRPr sz="1300" dirty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將這個文件存為circle.js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/>
          </p:cNvSpPr>
          <p:nvPr>
            <p:ph type="body" idx="1"/>
          </p:nvPr>
        </p:nvSpPr>
        <p:spPr>
          <a:xfrm>
            <a:off x="531812" y="1424433"/>
            <a:ext cx="7772401" cy="4645920"/>
          </a:xfrm>
          <a:prstGeom prst="rect">
            <a:avLst/>
          </a:prstGeom>
        </p:spPr>
        <p:txBody>
          <a:bodyPr anchor="t"/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1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lnSpc>
                <a:spcPct val="115000"/>
              </a:lnSpc>
              <a:spcBef>
                <a:spcPts val="16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並新建一個test.js文件，並寫入以下代碼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18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lnSpc>
                <a:spcPct val="115000"/>
              </a:lnSpc>
              <a:spcBef>
                <a:spcPts val="1600"/>
              </a:spcBef>
              <a:defRPr sz="18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var circle = require('./circle.js');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18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console.log( 'The area of a circle of radius 4 is ' + circle.area(4));</a:t>
            </a:r>
          </a:p>
        </p:txBody>
      </p:sp>
      <p:sp>
        <p:nvSpPr>
          <p:cNvPr id="266" name="Shape 266"/>
          <p:cNvSpPr/>
          <p:nvPr/>
        </p:nvSpPr>
        <p:spPr>
          <a:xfrm>
            <a:off x="531812" y="240409"/>
            <a:ext cx="7772401" cy="596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Autofit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 smtClean="0"/>
              <a:t>簡單模組使用</a:t>
            </a:r>
            <a:endParaRPr dirty="0"/>
          </a:p>
        </p:txBody>
      </p:sp>
      <p:pic>
        <p:nvPicPr>
          <p:cNvPr id="267" name="image7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565595" y="4085695"/>
            <a:ext cx="8012809" cy="13109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>
            <a:spLocks noGrp="1"/>
          </p:cNvSpPr>
          <p:nvPr>
            <p:ph type="title"/>
          </p:nvPr>
        </p:nvSpPr>
        <p:spPr>
          <a:xfrm>
            <a:off x="685798" y="0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lang="zh-TW" altLang="en-US" dirty="0" smtClean="0"/>
              <a:t>自定義模組功能說明</a:t>
            </a:r>
            <a:endParaRPr dirty="0"/>
          </a:p>
        </p:txBody>
      </p:sp>
      <p:sp>
        <p:nvSpPr>
          <p:cNvPr id="498" name="Shape 498"/>
          <p:cNvSpPr>
            <a:spLocks noGrp="1"/>
          </p:cNvSpPr>
          <p:nvPr>
            <p:ph type="body" idx="1"/>
          </p:nvPr>
        </p:nvSpPr>
        <p:spPr>
          <a:xfrm>
            <a:off x="685798" y="1255562"/>
            <a:ext cx="7772404" cy="4713390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r>
              <a:rPr lang="en-US" altLang="zh-TW" dirty="0" smtClean="0"/>
              <a:t>models / event.js </a:t>
            </a:r>
            <a:r>
              <a:rPr lang="zh-TW" altLang="en-US" dirty="0" smtClean="0"/>
              <a:t>資料庫</a:t>
            </a:r>
            <a:r>
              <a:rPr lang="en-US" altLang="zh-TW" dirty="0" smtClean="0"/>
              <a:t>(event)</a:t>
            </a:r>
            <a:r>
              <a:rPr lang="zh-TW" altLang="en-US" dirty="0" smtClean="0"/>
              <a:t>操作工具模組</a:t>
            </a:r>
            <a:endParaRPr lang="en-US" altLang="zh-TW" dirty="0" smtClean="0"/>
          </a:p>
          <a:p>
            <a:r>
              <a:rPr lang="zh-TW" altLang="en-US" b="0" dirty="0" smtClean="0"/>
              <a:t>常用功能</a:t>
            </a:r>
            <a:endParaRPr lang="en-US" altLang="zh-TW" b="0" dirty="0" smtClean="0"/>
          </a:p>
          <a:p>
            <a:r>
              <a:rPr lang="en-US" altLang="zh-TW" b="0" dirty="0" err="1" smtClean="0"/>
              <a:t>saveEventMsg</a:t>
            </a:r>
            <a:r>
              <a:rPr lang="zh-TW" altLang="en-US" b="0" dirty="0" smtClean="0"/>
              <a:t>        </a:t>
            </a:r>
            <a:r>
              <a:rPr lang="en-US" altLang="zh-TW" b="0" dirty="0" smtClean="0"/>
              <a:t>:</a:t>
            </a:r>
            <a:r>
              <a:rPr lang="zh-TW" altLang="en-US" b="0" dirty="0" smtClean="0"/>
              <a:t>  將解析完成資料存到資料庫中</a:t>
            </a:r>
            <a:endParaRPr lang="en-US" altLang="zh-TW" b="0" dirty="0" smtClean="0"/>
          </a:p>
          <a:p>
            <a:r>
              <a:rPr lang="en-US" altLang="zh-TW" b="0" dirty="0" err="1" smtClean="0"/>
              <a:t>findByMac</a:t>
            </a:r>
            <a:r>
              <a:rPr lang="zh-TW" altLang="en-US" b="0" dirty="0" smtClean="0"/>
              <a:t>             </a:t>
            </a:r>
            <a:r>
              <a:rPr lang="en-US" altLang="zh-TW" b="0" dirty="0" smtClean="0"/>
              <a:t>:</a:t>
            </a:r>
            <a:r>
              <a:rPr lang="zh-TW" altLang="en-US" b="0" dirty="0" smtClean="0"/>
              <a:t>  透過 關鍵字</a:t>
            </a:r>
            <a:r>
              <a:rPr lang="en-US" altLang="zh-TW" b="0" dirty="0" err="1" smtClean="0"/>
              <a:t>macAddr</a:t>
            </a:r>
            <a:r>
              <a:rPr lang="zh-TW" altLang="en-US" b="0" dirty="0" smtClean="0"/>
              <a:t>查詢所有資料</a:t>
            </a:r>
            <a:endParaRPr lang="en-US" altLang="zh-TW" b="0" dirty="0" smtClean="0"/>
          </a:p>
          <a:p>
            <a:r>
              <a:rPr lang="en-US" altLang="zh-TW" b="0" dirty="0" err="1" smtClean="0"/>
              <a:t>findEventsByDate</a:t>
            </a:r>
            <a:r>
              <a:rPr lang="en-US" altLang="zh-TW" b="0" dirty="0" smtClean="0"/>
              <a:t>  :</a:t>
            </a:r>
            <a:r>
              <a:rPr lang="zh-TW" altLang="en-US" b="0" dirty="0" smtClean="0"/>
              <a:t>  透過 關鍵字 </a:t>
            </a:r>
            <a:r>
              <a:rPr lang="en-US" altLang="zh-TW" b="0" dirty="0" smtClean="0"/>
              <a:t>date, </a:t>
            </a:r>
            <a:r>
              <a:rPr lang="en-US" altLang="zh-TW" b="0" dirty="0" err="1" smtClean="0"/>
              <a:t>mac</a:t>
            </a:r>
            <a:r>
              <a:rPr lang="en-US" altLang="zh-TW" b="0" dirty="0" smtClean="0"/>
              <a:t>, date option</a:t>
            </a:r>
            <a:r>
              <a:rPr lang="zh-TW" altLang="en-US" b="0" dirty="0" smtClean="0"/>
              <a:t>查詢指定範圍內</a:t>
            </a:r>
            <a:r>
              <a:rPr lang="en-US" altLang="zh-TW" b="0" dirty="0" smtClean="0"/>
              <a:t/>
            </a:r>
            <a:br>
              <a:rPr lang="en-US" altLang="zh-TW" b="0" dirty="0" smtClean="0"/>
            </a:br>
            <a:r>
              <a:rPr lang="zh-TW" altLang="en-US" b="0" dirty="0" smtClean="0"/>
              <a:t>                                  上報資料</a:t>
            </a:r>
            <a:endParaRPr lang="en-US" altLang="zh-TW" b="0" dirty="0" smtClean="0"/>
          </a:p>
          <a:p>
            <a:r>
              <a:rPr lang="en-US" altLang="zh-TW" dirty="0" smtClean="0"/>
              <a:t>models/util.js </a:t>
            </a:r>
            <a:r>
              <a:rPr lang="zh-TW" altLang="en-US" dirty="0" smtClean="0"/>
              <a:t>自訂義輔助工具集合</a:t>
            </a:r>
            <a:endParaRPr lang="en-US" altLang="zh-TW" dirty="0" smtClean="0"/>
          </a:p>
          <a:p>
            <a:r>
              <a:rPr lang="en-US" altLang="zh-TW" b="0" dirty="0" smtClean="0"/>
              <a:t>init</a:t>
            </a:r>
            <a:r>
              <a:rPr lang="zh-TW" altLang="en-US" b="0" dirty="0" smtClean="0"/>
              <a:t>                           </a:t>
            </a:r>
            <a:r>
              <a:rPr lang="en-US" altLang="zh-TW" b="0" dirty="0" smtClean="0"/>
              <a:t>:</a:t>
            </a:r>
            <a:r>
              <a:rPr lang="zh-TW" altLang="en-US" b="0" dirty="0" smtClean="0"/>
              <a:t>  會先從</a:t>
            </a:r>
            <a:r>
              <a:rPr lang="en-US" altLang="zh-TW" b="0" dirty="0" smtClean="0"/>
              <a:t>map </a:t>
            </a:r>
            <a:r>
              <a:rPr lang="zh-TW" altLang="en-US" b="0" dirty="0" smtClean="0"/>
              <a:t>資料庫取得 </a:t>
            </a:r>
            <a:r>
              <a:rPr lang="en-US" altLang="zh-TW" b="0" dirty="0" smtClean="0"/>
              <a:t>map</a:t>
            </a:r>
            <a:r>
              <a:rPr lang="zh-TW" altLang="en-US" b="0" dirty="0" smtClean="0"/>
              <a:t>資料</a:t>
            </a:r>
            <a:endParaRPr lang="en-US" altLang="zh-TW" b="0" dirty="0" smtClean="0"/>
          </a:p>
          <a:p>
            <a:r>
              <a:rPr lang="en-US" altLang="zh-TW" b="0" dirty="0" err="1" smtClean="0">
                <a:solidFill>
                  <a:srgbClr val="FF0000"/>
                </a:solidFill>
              </a:rPr>
              <a:t>createMap</a:t>
            </a:r>
            <a:r>
              <a:rPr lang="zh-TW" altLang="en-US" b="0" dirty="0" smtClean="0">
                <a:solidFill>
                  <a:srgbClr val="FF0000"/>
                </a:solidFill>
              </a:rPr>
              <a:t>  </a:t>
            </a:r>
            <a:r>
              <a:rPr lang="zh-TW" altLang="en-US" b="0" dirty="0" smtClean="0"/>
              <a:t>              </a:t>
            </a:r>
            <a:r>
              <a:rPr lang="en-US" altLang="zh-TW" b="0" dirty="0" smtClean="0"/>
              <a:t>:</a:t>
            </a:r>
            <a:r>
              <a:rPr lang="zh-TW" altLang="en-US" b="0" dirty="0" smtClean="0"/>
              <a:t>  將定義的解析對照表存入資料庫</a:t>
            </a:r>
            <a:r>
              <a:rPr lang="en-US" altLang="zh-TW" b="0" dirty="0" smtClean="0"/>
              <a:t>,</a:t>
            </a:r>
            <a:r>
              <a:rPr lang="zh-TW" altLang="en-US" b="0" dirty="0" smtClean="0"/>
              <a:t>並</a:t>
            </a:r>
            <a:r>
              <a:rPr lang="zh-TW" altLang="en-US" b="0" dirty="0" smtClean="0">
                <a:solidFill>
                  <a:srgbClr val="FF0000"/>
                </a:solidFill>
              </a:rPr>
              <a:t>呼叫</a:t>
            </a:r>
            <a:r>
              <a:rPr lang="en-US" altLang="zh-TW" b="0" dirty="0" smtClean="0">
                <a:solidFill>
                  <a:srgbClr val="FF0000"/>
                </a:solidFill>
              </a:rPr>
              <a:t>init</a:t>
            </a:r>
          </a:p>
          <a:p>
            <a:r>
              <a:rPr lang="en-US" altLang="zh-TW" b="0" dirty="0" err="1" smtClean="0"/>
              <a:t>saveSetting</a:t>
            </a:r>
            <a:r>
              <a:rPr lang="en-US" altLang="zh-TW" b="0" dirty="0" smtClean="0"/>
              <a:t>              :  </a:t>
            </a:r>
            <a:r>
              <a:rPr lang="zh-TW" altLang="en-US" b="0" dirty="0" smtClean="0"/>
              <a:t>儲存設定值</a:t>
            </a:r>
            <a:r>
              <a:rPr lang="en-US" altLang="zh-TW" b="0" dirty="0" smtClean="0"/>
              <a:t/>
            </a:r>
            <a:br>
              <a:rPr lang="en-US" altLang="zh-TW" b="0" dirty="0" smtClean="0"/>
            </a:br>
            <a:r>
              <a:rPr lang="en-US" altLang="zh-TW" b="0" dirty="0" err="1" smtClean="0"/>
              <a:t>getSetting</a:t>
            </a:r>
            <a:r>
              <a:rPr lang="zh-TW" altLang="en-US" b="0" dirty="0" smtClean="0"/>
              <a:t>                </a:t>
            </a:r>
            <a:r>
              <a:rPr lang="en-US" altLang="zh-TW" b="0" dirty="0" smtClean="0"/>
              <a:t>:</a:t>
            </a:r>
            <a:r>
              <a:rPr lang="zh-TW" altLang="en-US" b="0" dirty="0" smtClean="0"/>
              <a:t>  取得目前設定值</a:t>
            </a:r>
            <a:endParaRPr lang="en-US" altLang="zh-TW" b="0" dirty="0" smtClean="0"/>
          </a:p>
          <a:p>
            <a:r>
              <a:rPr lang="en-US" altLang="zh-TW" b="0" dirty="0" err="1" smtClean="0"/>
              <a:t>parseMsgd</a:t>
            </a:r>
            <a:r>
              <a:rPr lang="zh-TW" altLang="en-US" b="0" dirty="0" smtClean="0"/>
              <a:t>               </a:t>
            </a:r>
            <a:r>
              <a:rPr lang="en-US" altLang="zh-TW" b="0" dirty="0" smtClean="0"/>
              <a:t>:</a:t>
            </a:r>
            <a:r>
              <a:rPr lang="zh-TW" altLang="en-US" b="0" dirty="0" smtClean="0"/>
              <a:t>  將訂閱到的資料透過 </a:t>
            </a:r>
            <a:r>
              <a:rPr lang="en-US" altLang="zh-TW" b="0" dirty="0" smtClean="0"/>
              <a:t>map</a:t>
            </a:r>
            <a:r>
              <a:rPr lang="zh-TW" altLang="en-US" b="0" dirty="0" smtClean="0"/>
              <a:t>定義的資料解析</a:t>
            </a:r>
            <a:endParaRPr lang="en-US" altLang="zh-TW" b="0" dirty="0" smtClean="0"/>
          </a:p>
          <a:p>
            <a:r>
              <a:rPr lang="en-US" altLang="zh-TW" b="0" dirty="0" err="1" smtClean="0"/>
              <a:t>sendLineMessage</a:t>
            </a:r>
            <a:r>
              <a:rPr lang="zh-TW" altLang="en-US" b="0" dirty="0" smtClean="0"/>
              <a:t>    </a:t>
            </a:r>
            <a:r>
              <a:rPr lang="en-US" altLang="zh-TW" b="0" dirty="0" smtClean="0"/>
              <a:t>:</a:t>
            </a:r>
            <a:r>
              <a:rPr lang="zh-TW" altLang="en-US" b="0" dirty="0" smtClean="0"/>
              <a:t>  將要發送的通知透過</a:t>
            </a:r>
            <a:r>
              <a:rPr lang="en-US" altLang="zh-TW" b="0" dirty="0" err="1" smtClean="0"/>
              <a:t>linebot</a:t>
            </a:r>
            <a:r>
              <a:rPr lang="zh-TW" altLang="en-US" b="0" dirty="0" smtClean="0"/>
              <a:t>發送</a:t>
            </a:r>
            <a:endParaRPr lang="en-US" altLang="zh-TW" b="0" dirty="0" smtClean="0"/>
          </a:p>
          <a:p>
            <a:r>
              <a:rPr lang="en-US" altLang="zh-TW" b="0" dirty="0" err="1" smtClean="0"/>
              <a:t>getTabledata</a:t>
            </a:r>
            <a:r>
              <a:rPr lang="en-US" altLang="zh-TW" b="0" dirty="0" smtClean="0"/>
              <a:t>            :  </a:t>
            </a:r>
            <a:r>
              <a:rPr lang="zh-TW" altLang="en-US" b="0" dirty="0" smtClean="0"/>
              <a:t>將查詢到的</a:t>
            </a:r>
            <a:r>
              <a:rPr lang="en-US" altLang="zh-TW" b="0" dirty="0" smtClean="0"/>
              <a:t>event</a:t>
            </a:r>
            <a:r>
              <a:rPr lang="zh-TW" altLang="en-US" b="0" dirty="0" smtClean="0"/>
              <a:t> 陣列轉成</a:t>
            </a:r>
            <a:r>
              <a:rPr lang="en-US" altLang="zh-TW" b="0" dirty="0" smtClean="0"/>
              <a:t>data table</a:t>
            </a:r>
            <a:r>
              <a:rPr lang="zh-TW" altLang="en-US" b="0" dirty="0" smtClean="0"/>
              <a:t>顯示用的陣列</a:t>
            </a:r>
            <a:endParaRPr lang="en-US" altLang="zh-TW" b="0" dirty="0" smtClean="0"/>
          </a:p>
          <a:p>
            <a:endParaRPr lang="en-US" altLang="zh-TW" b="0" dirty="0" smtClean="0"/>
          </a:p>
          <a:p>
            <a:endParaRPr lang="en-US" altLang="zh-TW" b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body" idx="1"/>
          </p:nvPr>
        </p:nvSpPr>
        <p:spPr>
          <a:xfrm>
            <a:off x="531812" y="1424433"/>
            <a:ext cx="7772401" cy="4645920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dirty="0" smtClean="0">
                <a:hlinkClick r:id="rId2"/>
              </a:rPr>
              <a:t>Node-Red</a:t>
            </a:r>
            <a:r>
              <a:rPr lang="zh-TW" altLang="en-US" dirty="0" smtClean="0">
                <a:hlinkClick r:id="rId2"/>
              </a:rPr>
              <a:t>網站</a:t>
            </a:r>
            <a:endParaRPr lang="en-US" altLang="zh-TW" dirty="0" smtClean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400" b="0" dirty="0" smtClean="0">
                <a:sym typeface="Arial"/>
              </a:rPr>
              <a:t>Node-RED </a:t>
            </a:r>
            <a:r>
              <a:rPr lang="zh-TW" altLang="en-US" sz="2400" b="0" dirty="0" smtClean="0">
                <a:sym typeface="Arial"/>
              </a:rPr>
              <a:t>是 </a:t>
            </a:r>
            <a:r>
              <a:rPr lang="en-US" altLang="zh-TW" sz="2400" b="0" dirty="0" smtClean="0">
                <a:sym typeface="Arial"/>
              </a:rPr>
              <a:t>IBM </a:t>
            </a:r>
            <a:r>
              <a:rPr lang="zh-TW" altLang="en-US" sz="2400" b="0" dirty="0" smtClean="0">
                <a:sym typeface="Arial"/>
              </a:rPr>
              <a:t>以 </a:t>
            </a:r>
            <a:r>
              <a:rPr lang="en-US" altLang="zh-TW" sz="2400" b="0" dirty="0" smtClean="0">
                <a:sym typeface="Arial"/>
              </a:rPr>
              <a:t>Node.js </a:t>
            </a:r>
            <a:r>
              <a:rPr lang="zh-TW" altLang="en-US" sz="2400" b="0" dirty="0" smtClean="0">
                <a:sym typeface="Arial"/>
              </a:rPr>
              <a:t>為基礎而開發出來的視覺化 </a:t>
            </a:r>
            <a:r>
              <a:rPr lang="en-US" altLang="zh-TW" sz="2400" b="0" dirty="0" smtClean="0">
                <a:sym typeface="Arial"/>
              </a:rPr>
              <a:t>IOT </a:t>
            </a:r>
            <a:r>
              <a:rPr lang="zh-TW" altLang="en-US" sz="2400" b="0" dirty="0" smtClean="0">
                <a:sym typeface="Arial"/>
              </a:rPr>
              <a:t>開發工具</a:t>
            </a:r>
            <a:r>
              <a:rPr lang="en-US" altLang="zh-TW" sz="2400" b="0" dirty="0" smtClean="0">
                <a:sym typeface="Arial"/>
              </a:rPr>
              <a:t>.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2400" b="0" dirty="0" smtClean="0">
                <a:sym typeface="Arial"/>
              </a:rPr>
              <a:t>使用方式有四種</a:t>
            </a:r>
            <a:endParaRPr lang="en-US" altLang="zh-TW" sz="2400" b="0" dirty="0" smtClean="0">
              <a:sym typeface="Arial"/>
            </a:endParaRPr>
          </a:p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dirty="0" smtClean="0"/>
              <a:t>登入</a:t>
            </a:r>
            <a:r>
              <a:rPr lang="en-US" altLang="zh-TW" dirty="0" smtClean="0"/>
              <a:t>IBM Bluemix</a:t>
            </a:r>
            <a:r>
              <a:rPr lang="zh-TW" altLang="en-US" dirty="0" smtClean="0"/>
              <a:t>啟用</a:t>
            </a:r>
            <a:r>
              <a:rPr lang="en-US" altLang="zh-TW" dirty="0" smtClean="0"/>
              <a:t>Node-Red</a:t>
            </a:r>
            <a:r>
              <a:rPr lang="zh-TW" altLang="en-US" dirty="0" smtClean="0"/>
              <a:t>服務</a:t>
            </a:r>
            <a:endParaRPr lang="en-US" altLang="zh-TW" dirty="0" smtClean="0"/>
          </a:p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dirty="0" smtClean="0"/>
              <a:t>本地用安裝 </a:t>
            </a:r>
            <a:r>
              <a:rPr lang="en-US" altLang="zh-TW" sz="2400" dirty="0" smtClean="0">
                <a:sym typeface="Arial"/>
              </a:rPr>
              <a:t>npm install </a:t>
            </a:r>
            <a:r>
              <a:rPr lang="en-US" altLang="zh-TW" sz="2400" dirty="0" smtClean="0">
                <a:solidFill>
                  <a:srgbClr val="FF0000"/>
                </a:solidFill>
                <a:sym typeface="Arial"/>
              </a:rPr>
              <a:t>-g </a:t>
            </a:r>
            <a:r>
              <a:rPr lang="en-US" altLang="zh-TW" sz="2400" dirty="0" smtClean="0">
                <a:sym typeface="Arial"/>
              </a:rPr>
              <a:t>node-red</a:t>
            </a:r>
          </a:p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2400" dirty="0" smtClean="0">
                <a:sym typeface="Arial"/>
              </a:rPr>
              <a:t>以</a:t>
            </a:r>
            <a:r>
              <a:rPr lang="en-US" altLang="zh-TW" sz="2400" dirty="0" smtClean="0">
                <a:sym typeface="Arial"/>
              </a:rPr>
              <a:t>Git</a:t>
            </a:r>
            <a:r>
              <a:rPr lang="zh-TW" altLang="en-US" sz="2400" dirty="0" smtClean="0">
                <a:sym typeface="Arial"/>
              </a:rPr>
              <a:t>下載專案</a:t>
            </a:r>
            <a:r>
              <a:rPr lang="en-US" altLang="zh-TW" sz="2400" dirty="0" smtClean="0">
                <a:sym typeface="Arial"/>
              </a:rPr>
              <a:t/>
            </a:r>
            <a:br>
              <a:rPr lang="en-US" altLang="zh-TW" sz="2400" dirty="0" smtClean="0">
                <a:sym typeface="Arial"/>
              </a:rPr>
            </a:br>
            <a:r>
              <a:rPr lang="en-US" altLang="zh-TW" sz="2400" dirty="0" smtClean="0">
                <a:sym typeface="Arial"/>
              </a:rPr>
              <a:t>git clone </a:t>
            </a:r>
            <a:r>
              <a:rPr lang="en-US" altLang="zh-TW" sz="2400" dirty="0" smtClean="0">
                <a:sym typeface="Arial"/>
                <a:hlinkClick r:id="rId3"/>
              </a:rPr>
              <a:t>https://github.com/node-red/node-red.git</a:t>
            </a:r>
            <a:endParaRPr lang="en-US" altLang="zh-TW" sz="2400" dirty="0" smtClean="0">
              <a:sym typeface="Arial"/>
            </a:endParaRPr>
          </a:p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2400" dirty="0" smtClean="0">
                <a:sym typeface="Arial"/>
              </a:rPr>
              <a:t>綁定到</a:t>
            </a:r>
            <a:r>
              <a:rPr lang="en-US" altLang="zh-TW" sz="2400" dirty="0" smtClean="0">
                <a:sym typeface="Arial"/>
              </a:rPr>
              <a:t>express</a:t>
            </a:r>
            <a:r>
              <a:rPr lang="zh-TW" altLang="en-US" sz="2400" dirty="0" smtClean="0">
                <a:sym typeface="Arial"/>
              </a:rPr>
              <a:t>專案中</a:t>
            </a:r>
            <a:endParaRPr lang="zh-TW" altLang="en-US" dirty="0"/>
          </a:p>
        </p:txBody>
      </p:sp>
      <p:sp>
        <p:nvSpPr>
          <p:cNvPr id="250" name="Shape 250"/>
          <p:cNvSpPr/>
          <p:nvPr/>
        </p:nvSpPr>
        <p:spPr>
          <a:xfrm>
            <a:off x="531812" y="215699"/>
            <a:ext cx="7772401" cy="64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 lnSpcReduction="1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TW" dirty="0" smtClean="0"/>
              <a:t>Node-Red</a:t>
            </a:r>
            <a:r>
              <a:rPr lang="zh-TW" altLang="en-US" dirty="0" smtClean="0"/>
              <a:t>安裝及應用</a:t>
            </a:r>
            <a:endParaRPr dirty="0"/>
          </a:p>
        </p:txBody>
      </p:sp>
      <p:sp>
        <p:nvSpPr>
          <p:cNvPr id="4" name="矩形 3"/>
          <p:cNvSpPr/>
          <p:nvPr/>
        </p:nvSpPr>
        <p:spPr>
          <a:xfrm>
            <a:off x="2475111" y="3244334"/>
            <a:ext cx="4193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ym typeface="Arial"/>
                <a:hlinkClick r:id="rId3"/>
              </a:rPr>
              <a:t>https://github.com/node-red/node-red.git</a:t>
            </a:r>
            <a:endParaRPr lang="zh-TW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body" idx="1"/>
          </p:nvPr>
        </p:nvSpPr>
        <p:spPr>
          <a:xfrm>
            <a:off x="531812" y="984738"/>
            <a:ext cx="7772401" cy="508561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400" b="0" dirty="0" smtClean="0">
                <a:sym typeface="Arial"/>
              </a:rPr>
              <a:t>Node-RED </a:t>
            </a:r>
            <a:r>
              <a:rPr lang="zh-TW" altLang="en-US" sz="2400" b="0" dirty="0" smtClean="0">
                <a:sym typeface="Arial"/>
              </a:rPr>
              <a:t>是 </a:t>
            </a:r>
            <a:r>
              <a:rPr lang="en-US" altLang="zh-TW" sz="2400" b="0" dirty="0" smtClean="0">
                <a:sym typeface="Arial"/>
              </a:rPr>
              <a:t>IBM </a:t>
            </a:r>
            <a:r>
              <a:rPr lang="zh-TW" altLang="en-US" sz="2400" b="0" dirty="0" smtClean="0">
                <a:sym typeface="Arial"/>
              </a:rPr>
              <a:t>以 </a:t>
            </a:r>
            <a:r>
              <a:rPr lang="en-US" altLang="zh-TW" sz="2400" b="0" dirty="0" smtClean="0">
                <a:sym typeface="Arial"/>
              </a:rPr>
              <a:t>Node.js </a:t>
            </a:r>
            <a:r>
              <a:rPr lang="zh-TW" altLang="en-US" sz="2400" b="0" dirty="0" smtClean="0">
                <a:sym typeface="Arial"/>
              </a:rPr>
              <a:t>為基礎而開發出來的視覺化 </a:t>
            </a:r>
            <a:r>
              <a:rPr lang="en-US" altLang="zh-TW" sz="2400" b="0" dirty="0" smtClean="0">
                <a:sym typeface="Arial"/>
              </a:rPr>
              <a:t>IOT </a:t>
            </a:r>
            <a:r>
              <a:rPr lang="zh-TW" altLang="en-US" sz="2400" b="0" dirty="0" smtClean="0">
                <a:sym typeface="Arial"/>
              </a:rPr>
              <a:t>開發工具</a:t>
            </a:r>
            <a:r>
              <a:rPr lang="en-US" altLang="zh-TW" sz="2400" b="0" dirty="0" smtClean="0">
                <a:sym typeface="Arial"/>
              </a:rPr>
              <a:t>.</a:t>
            </a:r>
          </a:p>
        </p:txBody>
      </p:sp>
      <p:sp>
        <p:nvSpPr>
          <p:cNvPr id="250" name="Shape 250"/>
          <p:cNvSpPr/>
          <p:nvPr/>
        </p:nvSpPr>
        <p:spPr>
          <a:xfrm>
            <a:off x="531812" y="215699"/>
            <a:ext cx="7772401" cy="64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 lnSpcReduction="1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TW" dirty="0" smtClean="0"/>
              <a:t>Node-Red</a:t>
            </a:r>
            <a:endParaRPr dirty="0"/>
          </a:p>
        </p:txBody>
      </p:sp>
      <p:pic>
        <p:nvPicPr>
          <p:cNvPr id="1026" name="Picture 2" descr="C:\Users\960193\Desktop\node-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367" y="1992923"/>
            <a:ext cx="8264953" cy="4865077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body" idx="1"/>
          </p:nvPr>
        </p:nvSpPr>
        <p:spPr>
          <a:xfrm>
            <a:off x="531812" y="984738"/>
            <a:ext cx="7772401" cy="508561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2400" b="0" dirty="0" smtClean="0">
                <a:sym typeface="Arial"/>
              </a:rPr>
              <a:t>在 </a:t>
            </a:r>
            <a:r>
              <a:rPr lang="en-US" altLang="zh-TW" sz="2400" b="0" dirty="0" smtClean="0">
                <a:sym typeface="Arial"/>
              </a:rPr>
              <a:t>/public/flow</a:t>
            </a:r>
            <a:r>
              <a:rPr lang="zh-TW" altLang="en-US" sz="2400" b="0" dirty="0" smtClean="0">
                <a:sym typeface="Arial"/>
              </a:rPr>
              <a:t>資料夾下有三個 程式 </a:t>
            </a:r>
            <a:r>
              <a:rPr lang="en-US" altLang="zh-TW" sz="2400" b="0" dirty="0" smtClean="0">
                <a:sym typeface="Arial"/>
              </a:rPr>
              <a:t>flow</a:t>
            </a:r>
            <a:r>
              <a:rPr lang="zh-TW" altLang="en-US" sz="2400" b="0" dirty="0" smtClean="0">
                <a:sym typeface="Arial"/>
              </a:rPr>
              <a:t>備份</a:t>
            </a:r>
            <a:endParaRPr lang="en-US" altLang="zh-TW" sz="2400" b="0" dirty="0" smtClean="0">
              <a:sym typeface="Arial"/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2400" b="0" dirty="0" smtClean="0">
              <a:sym typeface="Arial"/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2400" b="0" dirty="0" smtClean="0">
              <a:sym typeface="Arial"/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2400" b="0" dirty="0" smtClean="0">
              <a:sym typeface="Arial"/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2400" b="0" dirty="0" smtClean="0">
                <a:sym typeface="Arial"/>
              </a:rPr>
              <a:t>按</a:t>
            </a:r>
            <a:r>
              <a:rPr lang="en-US" altLang="zh-TW" sz="2400" b="0" dirty="0" smtClean="0">
                <a:sym typeface="Arial"/>
              </a:rPr>
              <a:t>+</a:t>
            </a:r>
            <a:r>
              <a:rPr lang="zh-TW" altLang="en-US" sz="2400" b="0" dirty="0" smtClean="0">
                <a:sym typeface="Arial"/>
              </a:rPr>
              <a:t>新增</a:t>
            </a:r>
            <a:r>
              <a:rPr lang="en-US" altLang="zh-TW" sz="2400" b="0" dirty="0" smtClean="0">
                <a:sym typeface="Arial"/>
              </a:rPr>
              <a:t>flow</a:t>
            </a:r>
            <a:r>
              <a:rPr lang="zh-TW" altLang="en-US" sz="2400" b="0" dirty="0" smtClean="0">
                <a:sym typeface="Arial"/>
              </a:rPr>
              <a:t>頁面後</a:t>
            </a:r>
            <a:r>
              <a:rPr lang="en-US" altLang="zh-TW" sz="2400" b="0" dirty="0" smtClean="0">
                <a:sym typeface="Arial"/>
              </a:rPr>
              <a:t>,import flow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2400" b="0" dirty="0" smtClean="0">
              <a:sym typeface="Arial"/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2400" b="0" dirty="0" smtClean="0">
              <a:sym typeface="Arial"/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531812" y="215699"/>
            <a:ext cx="7772401" cy="64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 lnSpcReduction="1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TW" dirty="0" smtClean="0"/>
              <a:t>Import flow</a:t>
            </a:r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9478" y="1589642"/>
            <a:ext cx="2948609" cy="1650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589" y="3782381"/>
            <a:ext cx="8284887" cy="2611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body" idx="1"/>
          </p:nvPr>
        </p:nvSpPr>
        <p:spPr>
          <a:xfrm>
            <a:off x="531812" y="984738"/>
            <a:ext cx="7772401" cy="508561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2400" b="0" dirty="0" smtClean="0">
              <a:sym typeface="Arial"/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531812" y="215699"/>
            <a:ext cx="7772401" cy="64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 lnSpcReduction="1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TW" dirty="0" smtClean="0"/>
              <a:t>Import map flow</a:t>
            </a:r>
            <a:endParaRPr dirty="0"/>
          </a:p>
        </p:txBody>
      </p:sp>
      <p:pic>
        <p:nvPicPr>
          <p:cNvPr id="6" name="圖片 5" descr="2019-04-09_10362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791" y="1060174"/>
            <a:ext cx="8600661" cy="5797826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body" idx="1"/>
          </p:nvPr>
        </p:nvSpPr>
        <p:spPr>
          <a:xfrm>
            <a:off x="531812" y="984738"/>
            <a:ext cx="7772401" cy="508561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400" b="0" dirty="0" smtClean="0">
                <a:sym typeface="Arial"/>
              </a:rPr>
              <a:t>map</a:t>
            </a:r>
            <a:r>
              <a:rPr lang="zh-TW" altLang="en-US" sz="2400" b="0" dirty="0" smtClean="0">
                <a:sym typeface="Arial"/>
              </a:rPr>
              <a:t>用來做作資料解析對應</a:t>
            </a:r>
            <a:endParaRPr lang="en-US" altLang="zh-TW" sz="2400" b="0" dirty="0" smtClean="0">
              <a:sym typeface="Arial"/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600" b="0" dirty="0" smtClean="0">
                <a:sym typeface="Arial"/>
              </a:rPr>
              <a:t>{"</a:t>
            </a:r>
            <a:r>
              <a:rPr lang="en-US" altLang="zh-TW" sz="1600" b="0" dirty="0" err="1" smtClean="0">
                <a:sym typeface="Arial"/>
              </a:rPr>
              <a:t>deviceType</a:t>
            </a:r>
            <a:r>
              <a:rPr lang="en-US" altLang="zh-TW" sz="1600" b="0" dirty="0" smtClean="0">
                <a:sym typeface="Arial"/>
              </a:rPr>
              <a:t>": "10",  "</a:t>
            </a:r>
            <a:r>
              <a:rPr lang="en-US" altLang="zh-TW" sz="1600" b="0" dirty="0" err="1" smtClean="0">
                <a:sym typeface="Arial"/>
              </a:rPr>
              <a:t>typeName</a:t>
            </a:r>
            <a:r>
              <a:rPr lang="en-US" altLang="zh-TW" sz="1600" b="0" dirty="0" smtClean="0">
                <a:sym typeface="Arial"/>
              </a:rPr>
              <a:t>": "</a:t>
            </a:r>
            <a:r>
              <a:rPr lang="zh-TW" altLang="en-US" sz="1600" b="0" dirty="0" smtClean="0">
                <a:sym typeface="Arial"/>
              </a:rPr>
              <a:t>溫濕度感測</a:t>
            </a:r>
            <a:r>
              <a:rPr lang="en-US" altLang="zh-TW" sz="1600" b="0" dirty="0" smtClean="0">
                <a:sym typeface="Arial"/>
              </a:rPr>
              <a:t>",  "</a:t>
            </a:r>
            <a:r>
              <a:rPr lang="en-US" altLang="zh-TW" sz="1600" b="0" dirty="0" err="1" smtClean="0">
                <a:sym typeface="Arial"/>
              </a:rPr>
              <a:t>fieldName</a:t>
            </a:r>
            <a:r>
              <a:rPr lang="en-US" altLang="zh-TW" sz="1600" b="0" dirty="0" smtClean="0">
                <a:sym typeface="Arial"/>
              </a:rPr>
              <a:t>": {    "temperature": "</a:t>
            </a:r>
            <a:r>
              <a:rPr lang="zh-TW" altLang="en-US" sz="1600" b="0" dirty="0" smtClean="0">
                <a:sym typeface="Arial"/>
              </a:rPr>
              <a:t>溫度</a:t>
            </a:r>
            <a:r>
              <a:rPr lang="en-US" altLang="zh-TW" sz="1600" b="0" dirty="0" smtClean="0">
                <a:sym typeface="Arial"/>
              </a:rPr>
              <a:t>",    "humidity": "</a:t>
            </a:r>
            <a:r>
              <a:rPr lang="zh-TW" altLang="en-US" sz="1600" b="0" dirty="0" smtClean="0">
                <a:sym typeface="Arial"/>
              </a:rPr>
              <a:t>濕度</a:t>
            </a:r>
            <a:r>
              <a:rPr lang="en-US" altLang="zh-TW" sz="1600" b="0" dirty="0" smtClean="0">
                <a:sym typeface="Arial"/>
              </a:rPr>
              <a:t>"  },  "map": {    "temperature": [      2,      6,      "data/100"    ],    "humidity": [      6,      10,      "data/100"    ]  }</a:t>
            </a:r>
          </a:p>
        </p:txBody>
      </p:sp>
      <p:sp>
        <p:nvSpPr>
          <p:cNvPr id="250" name="Shape 250"/>
          <p:cNvSpPr/>
          <p:nvPr/>
        </p:nvSpPr>
        <p:spPr>
          <a:xfrm>
            <a:off x="531812" y="215699"/>
            <a:ext cx="7772401" cy="64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 lnSpcReduction="1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TW" dirty="0" smtClean="0"/>
              <a:t>map flow</a:t>
            </a:r>
            <a:r>
              <a:rPr lang="zh-TW" altLang="en-US" dirty="0" smtClean="0"/>
              <a:t> 功能</a:t>
            </a:r>
            <a:endParaRPr dirty="0"/>
          </a:p>
        </p:txBody>
      </p:sp>
      <p:pic>
        <p:nvPicPr>
          <p:cNvPr id="5" name="圖片 4" descr="2019-04-09_10562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9709" y="2774880"/>
            <a:ext cx="7432942" cy="2565746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body" idx="1"/>
          </p:nvPr>
        </p:nvSpPr>
        <p:spPr>
          <a:xfrm>
            <a:off x="531812" y="984738"/>
            <a:ext cx="7772401" cy="508561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b="0" dirty="0" smtClean="0">
                <a:sym typeface="Arial"/>
              </a:rPr>
              <a:t>AT+DTX=10,0A09D919BD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b="0" dirty="0" err="1" smtClean="0">
                <a:sym typeface="Arial"/>
              </a:rPr>
              <a:t>Arduino</a:t>
            </a:r>
            <a:r>
              <a:rPr lang="zh-TW" altLang="en-US" sz="1800" b="0" dirty="0" smtClean="0">
                <a:sym typeface="Arial"/>
              </a:rPr>
              <a:t>透過</a:t>
            </a:r>
            <a:r>
              <a:rPr lang="en-US" altLang="zh-TW" sz="1800" b="0" dirty="0" smtClean="0">
                <a:sym typeface="Arial"/>
              </a:rPr>
              <a:t>AT_COMMAND  : AT+DTX</a:t>
            </a:r>
            <a:r>
              <a:rPr lang="zh-TW" altLang="en-US" sz="1800" b="0" dirty="0" smtClean="0">
                <a:sym typeface="Arial"/>
              </a:rPr>
              <a:t>發送資料</a:t>
            </a:r>
            <a:endParaRPr lang="en-US" altLang="zh-TW" sz="1800" b="0" dirty="0" smtClean="0">
              <a:sym typeface="Arial"/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1800" b="0" dirty="0" smtClean="0">
                <a:sym typeface="Arial"/>
              </a:rPr>
              <a:t>前面</a:t>
            </a:r>
            <a:r>
              <a:rPr lang="en-US" altLang="zh-TW" sz="1800" b="0" dirty="0" smtClean="0">
                <a:sym typeface="Arial"/>
              </a:rPr>
              <a:t>:</a:t>
            </a:r>
            <a:r>
              <a:rPr lang="zh-TW" altLang="en-US" sz="1800" b="0" dirty="0" smtClean="0">
                <a:sym typeface="Arial"/>
              </a:rPr>
              <a:t> </a:t>
            </a:r>
            <a:r>
              <a:rPr lang="en-US" altLang="zh-TW" sz="1800" b="0" dirty="0" smtClean="0">
                <a:sym typeface="Arial"/>
              </a:rPr>
              <a:t>byte</a:t>
            </a:r>
            <a:r>
              <a:rPr lang="zh-TW" altLang="en-US" sz="1800" b="0" dirty="0" smtClean="0">
                <a:sym typeface="Arial"/>
              </a:rPr>
              <a:t>長度</a:t>
            </a:r>
            <a:endParaRPr lang="en-US" altLang="zh-TW" sz="1800" b="0" dirty="0" smtClean="0">
              <a:sym typeface="Arial"/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1800" b="0" dirty="0" smtClean="0">
                <a:sym typeface="Arial"/>
              </a:rPr>
              <a:t>後面</a:t>
            </a:r>
            <a:r>
              <a:rPr lang="en-US" altLang="zh-TW" sz="1800" b="0" dirty="0" smtClean="0">
                <a:sym typeface="Arial"/>
              </a:rPr>
              <a:t>:</a:t>
            </a:r>
            <a:r>
              <a:rPr lang="zh-TW" altLang="en-US" sz="1800" b="0" dirty="0" smtClean="0">
                <a:sym typeface="Arial"/>
              </a:rPr>
              <a:t>資料內容</a:t>
            </a:r>
            <a:endParaRPr lang="en-US" altLang="zh-TW" sz="1800" b="0" dirty="0" smtClean="0">
              <a:sym typeface="Arial"/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1800" b="0" dirty="0" smtClean="0">
                <a:sym typeface="Arial"/>
              </a:rPr>
              <a:t>範例</a:t>
            </a:r>
            <a:r>
              <a:rPr lang="en-US" altLang="zh-TW" sz="1800" b="0" dirty="0" smtClean="0">
                <a:sym typeface="Arial"/>
              </a:rPr>
              <a:t>: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b="0" dirty="0" smtClean="0">
                <a:solidFill>
                  <a:schemeClr val="accent2"/>
                </a:solidFill>
                <a:sym typeface="Arial"/>
              </a:rPr>
              <a:t>0A</a:t>
            </a:r>
            <a:r>
              <a:rPr lang="zh-TW" altLang="en-US" sz="1800" b="0" dirty="0" smtClean="0">
                <a:solidFill>
                  <a:schemeClr val="accent2"/>
                </a:solidFill>
                <a:sym typeface="Arial"/>
              </a:rPr>
              <a:t> </a:t>
            </a:r>
            <a:r>
              <a:rPr lang="en-US" altLang="zh-TW" sz="1800" b="0" dirty="0" smtClean="0">
                <a:solidFill>
                  <a:schemeClr val="accent2"/>
                </a:solidFill>
                <a:sym typeface="Arial"/>
              </a:rPr>
              <a:t>09D9</a:t>
            </a:r>
            <a:r>
              <a:rPr lang="zh-TW" altLang="en-US" sz="1800" b="0" dirty="0" smtClean="0">
                <a:solidFill>
                  <a:schemeClr val="accent2"/>
                </a:solidFill>
                <a:sym typeface="Arial"/>
              </a:rPr>
              <a:t> </a:t>
            </a:r>
            <a:r>
              <a:rPr lang="en-US" altLang="zh-TW" sz="1800" b="0" dirty="0" smtClean="0">
                <a:solidFill>
                  <a:schemeClr val="accent2"/>
                </a:solidFill>
                <a:sym typeface="Arial"/>
              </a:rPr>
              <a:t>19BD</a:t>
            </a:r>
            <a:r>
              <a:rPr lang="zh-TW" altLang="en-US" sz="1800" b="0" dirty="0" smtClean="0">
                <a:sym typeface="Arial"/>
              </a:rPr>
              <a:t>由三個資料組成</a:t>
            </a:r>
            <a:endParaRPr lang="en-US" altLang="zh-TW" sz="1800" b="0" dirty="0" smtClean="0">
              <a:sym typeface="Arial"/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b="0" dirty="0" smtClean="0">
                <a:sym typeface="Arial"/>
              </a:rPr>
              <a:t>0A : </a:t>
            </a:r>
            <a:r>
              <a:rPr lang="zh-TW" altLang="en-US" sz="1800" b="0" dirty="0" smtClean="0">
                <a:sym typeface="Arial"/>
              </a:rPr>
              <a:t>裝置類型  </a:t>
            </a:r>
            <a:r>
              <a:rPr lang="en-US" altLang="zh-TW" sz="1800" b="0" dirty="0" smtClean="0">
                <a:sym typeface="Arial"/>
              </a:rPr>
              <a:t>10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b="0" dirty="0" smtClean="0">
                <a:sym typeface="Arial"/>
              </a:rPr>
              <a:t>09D9 =&gt; (2521/100)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b="0" dirty="0" smtClean="0">
                <a:sym typeface="Arial"/>
              </a:rPr>
              <a:t>         =&gt; 25.21 </a:t>
            </a:r>
            <a:r>
              <a:rPr lang="zh-TW" altLang="en-US" sz="1800" b="0" dirty="0" smtClean="0">
                <a:sym typeface="Arial"/>
              </a:rPr>
              <a:t>度</a:t>
            </a:r>
            <a:r>
              <a:rPr lang="en-US" altLang="zh-TW" sz="1800" b="0" dirty="0" smtClean="0">
                <a:sym typeface="Arial"/>
              </a:rPr>
              <a:t> (</a:t>
            </a:r>
            <a:r>
              <a:rPr lang="zh-TW" altLang="en-US" sz="1800" b="0" dirty="0" smtClean="0">
                <a:sym typeface="Arial"/>
              </a:rPr>
              <a:t>溫度</a:t>
            </a:r>
            <a:r>
              <a:rPr lang="en-US" altLang="zh-TW" sz="1800" b="0" dirty="0" smtClean="0">
                <a:sym typeface="Arial"/>
              </a:rPr>
              <a:t>)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b="0" dirty="0" smtClean="0">
                <a:sym typeface="Arial"/>
              </a:rPr>
              <a:t>19BD</a:t>
            </a:r>
            <a:r>
              <a:rPr lang="zh-TW" altLang="en-US" sz="1800" b="0" dirty="0" smtClean="0">
                <a:sym typeface="Arial"/>
              </a:rPr>
              <a:t> </a:t>
            </a:r>
            <a:r>
              <a:rPr lang="en-US" altLang="zh-TW" sz="1800" b="0" dirty="0" smtClean="0">
                <a:sym typeface="Arial"/>
              </a:rPr>
              <a:t>=&gt;</a:t>
            </a:r>
            <a:r>
              <a:rPr lang="zh-TW" altLang="en-US" sz="1800" b="0" dirty="0" smtClean="0">
                <a:sym typeface="Arial"/>
              </a:rPr>
              <a:t> ˊ</a:t>
            </a:r>
            <a:r>
              <a:rPr lang="en-US" altLang="zh-TW" sz="1800" b="0" dirty="0" smtClean="0">
                <a:sym typeface="Arial"/>
              </a:rPr>
              <a:t>(</a:t>
            </a:r>
            <a:r>
              <a:rPr lang="zh-TW" altLang="en-US" sz="1800" b="0" dirty="0" smtClean="0">
                <a:sym typeface="Arial"/>
              </a:rPr>
              <a:t>ˊ</a:t>
            </a:r>
            <a:r>
              <a:rPr lang="en-US" altLang="zh-TW" sz="1800" b="0" dirty="0" smtClean="0">
                <a:sym typeface="Arial"/>
              </a:rPr>
              <a:t>6589 / 100)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b="0" dirty="0" smtClean="0">
                <a:sym typeface="Arial"/>
              </a:rPr>
              <a:t>          </a:t>
            </a:r>
            <a:r>
              <a:rPr lang="zh-TW" altLang="en-US" sz="1800" b="0" dirty="0" smtClean="0">
                <a:sym typeface="Arial"/>
              </a:rPr>
              <a:t> </a:t>
            </a:r>
            <a:r>
              <a:rPr lang="en-US" altLang="zh-TW" sz="1800" b="0" dirty="0" smtClean="0">
                <a:sym typeface="Arial"/>
              </a:rPr>
              <a:t>=&gt; 65.89 %</a:t>
            </a:r>
            <a:r>
              <a:rPr lang="zh-TW" altLang="en-US" sz="1800" b="0" dirty="0" smtClean="0">
                <a:sym typeface="Arial"/>
              </a:rPr>
              <a:t> </a:t>
            </a:r>
            <a:r>
              <a:rPr lang="en-US" altLang="zh-TW" sz="1800" b="0" dirty="0" smtClean="0">
                <a:sym typeface="Arial"/>
              </a:rPr>
              <a:t>(</a:t>
            </a:r>
            <a:r>
              <a:rPr lang="zh-TW" altLang="en-US" sz="1800" b="0" dirty="0" smtClean="0">
                <a:sym typeface="Arial"/>
              </a:rPr>
              <a:t>濕度</a:t>
            </a:r>
            <a:r>
              <a:rPr lang="en-US" altLang="zh-TW" sz="1800" b="0" dirty="0" smtClean="0">
                <a:sym typeface="Arial"/>
              </a:rPr>
              <a:t>)</a:t>
            </a:r>
          </a:p>
        </p:txBody>
      </p:sp>
      <p:sp>
        <p:nvSpPr>
          <p:cNvPr id="250" name="Shape 250"/>
          <p:cNvSpPr/>
          <p:nvPr/>
        </p:nvSpPr>
        <p:spPr>
          <a:xfrm>
            <a:off x="531812" y="215699"/>
            <a:ext cx="7772401" cy="64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 lnSpcReduction="1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zh-TW" altLang="en-US" dirty="0" smtClean="0"/>
              <a:t>數據解析</a:t>
            </a:r>
            <a:endParaRPr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26873" y="1886778"/>
            <a:ext cx="397192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94570" y="4272169"/>
            <a:ext cx="401002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body" idx="1"/>
          </p:nvPr>
        </p:nvSpPr>
        <p:spPr>
          <a:xfrm>
            <a:off x="531812" y="984738"/>
            <a:ext cx="7772401" cy="508561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b="0" dirty="0" smtClean="0">
              <a:sym typeface="Arial"/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b="0" dirty="0" smtClean="0">
              <a:sym typeface="Arial"/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b="0" dirty="0" smtClean="0">
              <a:sym typeface="Arial"/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b="0" dirty="0" smtClean="0">
              <a:sym typeface="Arial"/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b="0" dirty="0" smtClean="0">
              <a:sym typeface="Arial"/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1800" b="0" dirty="0" smtClean="0">
                <a:sym typeface="Arial"/>
              </a:rPr>
              <a:t>因為</a:t>
            </a:r>
            <a:r>
              <a:rPr lang="en-US" altLang="zh-TW" sz="1800" b="0" dirty="0" smtClean="0">
                <a:sym typeface="Arial"/>
              </a:rPr>
              <a:t>GIOT server</a:t>
            </a:r>
            <a:r>
              <a:rPr lang="zh-TW" altLang="en-US" sz="1800" b="0" dirty="0" smtClean="0">
                <a:sym typeface="Arial"/>
              </a:rPr>
              <a:t>會檢查</a:t>
            </a:r>
            <a:r>
              <a:rPr lang="en-US" altLang="zh-TW" sz="1800" b="0" dirty="0" smtClean="0">
                <a:sym typeface="Arial"/>
              </a:rPr>
              <a:t>client ID,</a:t>
            </a:r>
            <a:r>
              <a:rPr lang="zh-TW" altLang="en-US" sz="1800" b="0" dirty="0" smtClean="0">
                <a:sym typeface="Arial"/>
              </a:rPr>
              <a:t>相同</a:t>
            </a:r>
            <a:r>
              <a:rPr lang="en-US" altLang="zh-TW" sz="1800" b="0" dirty="0" err="1" smtClean="0">
                <a:sym typeface="Arial"/>
              </a:rPr>
              <a:t>clientID</a:t>
            </a:r>
            <a:r>
              <a:rPr lang="zh-TW" altLang="en-US" sz="1800" b="0" dirty="0" smtClean="0">
                <a:sym typeface="Arial"/>
              </a:rPr>
              <a:t>會無法訂閱</a:t>
            </a:r>
            <a:endParaRPr lang="en-US" altLang="zh-TW" sz="1800" b="0" dirty="0" smtClean="0">
              <a:sym typeface="Arial"/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531812" y="215699"/>
            <a:ext cx="7772401" cy="64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 lnSpcReduction="1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TW" dirty="0" smtClean="0"/>
              <a:t>MQTT</a:t>
            </a:r>
            <a:r>
              <a:rPr lang="zh-TW" altLang="en-US" dirty="0" smtClean="0"/>
              <a:t>設定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700" y="1250468"/>
            <a:ext cx="76295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5287" y="3869635"/>
            <a:ext cx="4200939" cy="264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86300" y="3912083"/>
            <a:ext cx="4457700" cy="2780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/>
          </p:cNvSpPr>
          <p:nvPr>
            <p:ph type="body" idx="1"/>
          </p:nvPr>
        </p:nvSpPr>
        <p:spPr>
          <a:xfrm>
            <a:off x="685800" y="1447800"/>
            <a:ext cx="7772400" cy="43434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Font typeface="Arial"/>
              <a:buChar char="●"/>
              <a:defRPr sz="30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dirty="0" smtClean="0"/>
              <a:t>MQTT &amp;</a:t>
            </a:r>
            <a:r>
              <a:rPr lang="en-US" altLang="zh-TW" dirty="0" err="1" smtClean="0"/>
              <a:t>Nodejs</a:t>
            </a:r>
            <a:r>
              <a:rPr lang="zh-TW" altLang="en-US" dirty="0" smtClean="0"/>
              <a:t>模組應用及</a:t>
            </a:r>
            <a:r>
              <a:rPr dirty="0" err="1" smtClean="0"/>
              <a:t>介紹</a:t>
            </a:r>
            <a:endParaRPr lang="en-US" altLang="zh-TW" dirty="0" smtClean="0"/>
          </a:p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Font typeface="Arial"/>
              <a:buChar char="●"/>
              <a:defRPr sz="30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dirty="0" smtClean="0"/>
          </a:p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Font typeface="Arial"/>
              <a:buChar char="●"/>
              <a:defRPr sz="30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dirty="0" smtClean="0"/>
              <a:t>Node-Red</a:t>
            </a:r>
            <a:r>
              <a:rPr lang="zh-TW" altLang="en-US" dirty="0" smtClean="0"/>
              <a:t>應用</a:t>
            </a:r>
            <a:r>
              <a:rPr dirty="0"/>
              <a:t/>
            </a:r>
            <a:br>
              <a:rPr dirty="0"/>
            </a:br>
            <a:endParaRPr dirty="0"/>
          </a:p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Font typeface="Arial"/>
              <a:buChar char="●"/>
              <a:defRPr sz="30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 smtClean="0"/>
              <a:t>應用系統Web</a:t>
            </a:r>
            <a:r>
              <a:rPr dirty="0" err="1"/>
              <a:t>可視化GUI</a:t>
            </a:r>
            <a:r>
              <a:rPr dirty="0"/>
              <a:t> </a:t>
            </a:r>
            <a:r>
              <a:rPr dirty="0" err="1" smtClean="0"/>
              <a:t>開發與操作</a:t>
            </a:r>
            <a:endParaRPr lang="en-US" dirty="0" smtClean="0"/>
          </a:p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Font typeface="Arial"/>
              <a:buChar char="●"/>
              <a:defRPr sz="30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dirty="0" smtClean="0"/>
          </a:p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Font typeface="Arial"/>
              <a:buChar char="●"/>
              <a:defRPr sz="30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dirty="0" smtClean="0"/>
              <a:t>網頁通訊協議 </a:t>
            </a:r>
            <a:r>
              <a:rPr lang="en-US" altLang="zh-TW" dirty="0" smtClean="0"/>
              <a:t>- </a:t>
            </a:r>
            <a:r>
              <a:rPr lang="en-US" altLang="zh-TW" dirty="0" err="1" smtClean="0"/>
              <a:t>Websocket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Font typeface="Arial"/>
              <a:buChar char="●"/>
              <a:defRPr sz="30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dirty="0" err="1" smtClean="0"/>
              <a:t>Linebot</a:t>
            </a:r>
            <a:r>
              <a:rPr lang="zh-TW" altLang="en-US" dirty="0" smtClean="0"/>
              <a:t>通知應用</a:t>
            </a:r>
            <a:endParaRPr lang="en-US" altLang="zh-TW" dirty="0" smtClean="0"/>
          </a:p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None/>
              <a:defRPr sz="30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dirty="0" smtClean="0"/>
          </a:p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Font typeface="Arial"/>
              <a:buChar char="●"/>
              <a:defRPr sz="30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dirty="0" smtClean="0"/>
              <a:t>自動控制</a:t>
            </a:r>
            <a:endParaRPr dirty="0"/>
          </a:p>
        </p:txBody>
      </p:sp>
      <p:sp>
        <p:nvSpPr>
          <p:cNvPr id="243" name="Shape 243"/>
          <p:cNvSpPr>
            <a:spLocks noGrp="1"/>
          </p:cNvSpPr>
          <p:nvPr>
            <p:ph type="title"/>
          </p:nvPr>
        </p:nvSpPr>
        <p:spPr>
          <a:xfrm>
            <a:off x="685798" y="0"/>
            <a:ext cx="7772404" cy="899915"/>
          </a:xfrm>
          <a:prstGeom prst="rect">
            <a:avLst/>
          </a:prstGeom>
        </p:spPr>
        <p:txBody>
          <a:bodyPr anchor="t"/>
          <a:lstStyle>
            <a:lvl1pPr>
              <a:defRPr sz="5200" b="1"/>
            </a:lvl1pPr>
          </a:lstStyle>
          <a:p>
            <a:r>
              <a:rPr dirty="0"/>
              <a:t>Item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/>
          </p:cNvSpPr>
          <p:nvPr>
            <p:ph type="title"/>
          </p:nvPr>
        </p:nvSpPr>
        <p:spPr>
          <a:xfrm>
            <a:off x="685798" y="88899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dirty="0" err="1" smtClean="0"/>
              <a:t>應用系統</a:t>
            </a:r>
            <a:endParaRPr dirty="0"/>
          </a:p>
        </p:txBody>
      </p:sp>
      <p:sp>
        <p:nvSpPr>
          <p:cNvPr id="332" name="Shape 332"/>
          <p:cNvSpPr>
            <a:spLocks noGrp="1"/>
          </p:cNvSpPr>
          <p:nvPr>
            <p:ph type="body" idx="1"/>
          </p:nvPr>
        </p:nvSpPr>
        <p:spPr>
          <a:xfrm>
            <a:off x="531812" y="2106659"/>
            <a:ext cx="7772401" cy="3963696"/>
          </a:xfrm>
          <a:prstGeom prst="rect">
            <a:avLst/>
          </a:prstGeom>
        </p:spPr>
        <p:txBody>
          <a:bodyPr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pic>
        <p:nvPicPr>
          <p:cNvPr id="333" name="image13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58886" y="1033503"/>
            <a:ext cx="8518253" cy="5030112"/>
          </a:xfrm>
          <a:prstGeom prst="rect">
            <a:avLst/>
          </a:prstGeom>
          <a:ln w="12700">
            <a:miter lim="400000"/>
          </a:ln>
        </p:spPr>
      </p:pic>
      <p:sp>
        <p:nvSpPr>
          <p:cNvPr id="334" name="Shape 334"/>
          <p:cNvSpPr/>
          <p:nvPr/>
        </p:nvSpPr>
        <p:spPr>
          <a:xfrm>
            <a:off x="574349" y="1382761"/>
            <a:ext cx="2759726" cy="89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 defTabSz="877822">
              <a:defRPr sz="5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開發框架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/>
          </p:cNvSpPr>
          <p:nvPr>
            <p:ph type="title"/>
          </p:nvPr>
        </p:nvSpPr>
        <p:spPr>
          <a:xfrm>
            <a:off x="685798" y="139700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sz="5000"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應用系統-Express</a:t>
            </a:r>
          </a:p>
        </p:txBody>
      </p:sp>
      <p:sp>
        <p:nvSpPr>
          <p:cNvPr id="337" name="Shape 337"/>
          <p:cNvSpPr>
            <a:spLocks noGrp="1"/>
          </p:cNvSpPr>
          <p:nvPr>
            <p:ph type="body" idx="1"/>
          </p:nvPr>
        </p:nvSpPr>
        <p:spPr>
          <a:xfrm>
            <a:off x="531812" y="1217659"/>
            <a:ext cx="7772401" cy="4852695"/>
          </a:xfrm>
          <a:prstGeom prst="rect">
            <a:avLst/>
          </a:prstGeom>
        </p:spPr>
        <p:txBody>
          <a:bodyPr anchor="t">
            <a:normAutofit fontScale="85000" lnSpcReduction="10000"/>
          </a:bodyPr>
          <a:lstStyle/>
          <a:p>
            <a:pPr defTabSz="557783">
              <a:lnSpc>
                <a:spcPct val="115000"/>
              </a:lnSpc>
              <a:spcBef>
                <a:spcPts val="9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2600" dirty="0" smtClean="0"/>
              <a:t>Express</a:t>
            </a:r>
            <a:r>
              <a:rPr sz="2600" b="0" dirty="0" smtClean="0"/>
              <a:t> </a:t>
            </a:r>
            <a:r>
              <a:rPr sz="2600" b="0" dirty="0"/>
              <a:t>是 Node.js 上最流行的 Web 開發框架，正如他的名字一樣，使用它我們可以快速的開發一個 Web 應用。我們用 express 來搭建我們的應用系統，打開命令行，輸入：</a:t>
            </a:r>
          </a:p>
          <a:p>
            <a:pPr defTabSz="557783">
              <a:lnSpc>
                <a:spcPct val="115000"/>
              </a:lnSpc>
              <a:spcBef>
                <a:spcPts val="9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b="0" dirty="0" smtClean="0"/>
          </a:p>
          <a:p>
            <a:pPr defTabSz="557783">
              <a:lnSpc>
                <a:spcPct val="115000"/>
              </a:lnSpc>
              <a:spcBef>
                <a:spcPts val="9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smtClean="0"/>
              <a:t>$ </a:t>
            </a:r>
            <a:r>
              <a:rPr dirty="0"/>
              <a:t>npm install -g express-generator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33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2600" dirty="0"/>
              <a:t>安裝 express </a:t>
            </a:r>
            <a:r>
              <a:rPr sz="2600" dirty="0" err="1"/>
              <a:t>命令行工具，</a:t>
            </a:r>
            <a:r>
              <a:rPr sz="2600" dirty="0" err="1" smtClean="0"/>
              <a:t>使用它我們可以初始化一個</a:t>
            </a:r>
            <a:r>
              <a:rPr lang="zh-TW" altLang="en-US" sz="2600" dirty="0" smtClean="0"/>
              <a:t>專案</a:t>
            </a:r>
            <a:r>
              <a:rPr sz="2600" dirty="0" smtClean="0"/>
              <a:t> </a:t>
            </a:r>
            <a:endParaRPr lang="en-US" sz="2600" dirty="0" smtClean="0"/>
          </a:p>
          <a:p>
            <a:pPr>
              <a:lnSpc>
                <a:spcPct val="115000"/>
              </a:lnSpc>
              <a:spcBef>
                <a:spcPts val="1600"/>
              </a:spcBef>
              <a:defRPr sz="33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2600" dirty="0" smtClean="0"/>
              <a:t>express </a:t>
            </a:r>
            <a:r>
              <a:rPr sz="2600" dirty="0" err="1" smtClean="0"/>
              <a:t>項目</a:t>
            </a:r>
            <a:r>
              <a:rPr lang="zh-TW" altLang="en-US" sz="2600" dirty="0" smtClean="0"/>
              <a:t>在命令行中输入：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33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600" dirty="0" smtClean="0"/>
              <a:t>$ express -e demo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33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600" dirty="0" smtClean="0"/>
              <a:t>$ </a:t>
            </a:r>
            <a:r>
              <a:rPr lang="en-US" altLang="zh-TW" sz="2600" dirty="0" err="1" smtClean="0"/>
              <a:t>cd</a:t>
            </a:r>
            <a:r>
              <a:rPr lang="en-US" altLang="zh-TW" sz="2600" dirty="0" smtClean="0"/>
              <a:t> demo &amp;&amp; </a:t>
            </a:r>
            <a:r>
              <a:rPr lang="en-US" altLang="zh-TW" sz="2600" dirty="0" err="1" smtClean="0"/>
              <a:t>npm</a:t>
            </a:r>
            <a:r>
              <a:rPr lang="en-US" altLang="zh-TW" sz="2600" dirty="0" smtClean="0"/>
              <a:t> install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33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2600" dirty="0" smtClean="0"/>
              <a:t>初始化一個 </a:t>
            </a:r>
            <a:r>
              <a:rPr lang="en-US" altLang="zh-TW" sz="2600" dirty="0" smtClean="0"/>
              <a:t>express </a:t>
            </a:r>
            <a:r>
              <a:rPr lang="zh-TW" altLang="en-US" sz="2600" dirty="0" smtClean="0"/>
              <a:t>項目並安裝所需模組</a:t>
            </a:r>
          </a:p>
          <a:p>
            <a:pPr defTabSz="557783">
              <a:lnSpc>
                <a:spcPct val="115000"/>
              </a:lnSpc>
              <a:spcBef>
                <a:spcPts val="9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/>
          </p:cNvSpPr>
          <p:nvPr>
            <p:ph type="title"/>
          </p:nvPr>
        </p:nvSpPr>
        <p:spPr>
          <a:xfrm>
            <a:off x="685798" y="114300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啟用 web server</a:t>
            </a:r>
          </a:p>
        </p:txBody>
      </p:sp>
      <p:sp>
        <p:nvSpPr>
          <p:cNvPr id="343" name="Shape 343"/>
          <p:cNvSpPr>
            <a:spLocks noGrp="1"/>
          </p:cNvSpPr>
          <p:nvPr>
            <p:ph type="body" idx="1"/>
          </p:nvPr>
        </p:nvSpPr>
        <p:spPr>
          <a:xfrm>
            <a:off x="531812" y="1374724"/>
            <a:ext cx="7772401" cy="4695631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15000"/>
              </a:lnSpc>
              <a:spcBef>
                <a:spcPts val="1600"/>
              </a:spcBef>
              <a:defRPr sz="33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$ node ./bin/www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在瀏覽器裡訪問 localhost:3000，如下圖所示：</a:t>
            </a:r>
          </a:p>
        </p:txBody>
      </p:sp>
      <p:pic>
        <p:nvPicPr>
          <p:cNvPr id="344" name="image14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508296" y="2722329"/>
            <a:ext cx="8406808" cy="20004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/>
          </p:cNvSpPr>
          <p:nvPr>
            <p:ph type="body" idx="1"/>
          </p:nvPr>
        </p:nvSpPr>
        <p:spPr>
          <a:xfrm>
            <a:off x="531812" y="1341138"/>
            <a:ext cx="7772401" cy="4729216"/>
          </a:xfrm>
          <a:prstGeom prst="rect">
            <a:avLst/>
          </a:prstGeom>
        </p:spPr>
        <p:txBody>
          <a:bodyPr anchor="t"/>
          <a:lstStyle>
            <a:lvl1pPr defTabSz="786383">
              <a:lnSpc>
                <a:spcPct val="115000"/>
              </a:lnSpc>
              <a:spcBef>
                <a:spcPts val="13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 err="1"/>
              <a:t>我們回頭看看生成的工程目錄裡面都有什麼，打開我們的</a:t>
            </a:r>
            <a:r>
              <a:rPr dirty="0"/>
              <a:t> </a:t>
            </a:r>
            <a:r>
              <a:rPr lang="zh-TW" altLang="en-US" dirty="0" smtClean="0"/>
              <a:t>專案</a:t>
            </a:r>
            <a:r>
              <a:rPr dirty="0" smtClean="0"/>
              <a:t> </a:t>
            </a:r>
            <a:r>
              <a:rPr dirty="0"/>
              <a:t>文件夾，裡面如圖所示：</a:t>
            </a:r>
          </a:p>
        </p:txBody>
      </p:sp>
      <p:pic>
        <p:nvPicPr>
          <p:cNvPr id="347" name="image15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415491" y="3604245"/>
            <a:ext cx="2667619" cy="1706317"/>
          </a:xfrm>
          <a:prstGeom prst="rect">
            <a:avLst/>
          </a:prstGeom>
          <a:ln w="12700">
            <a:miter lim="400000"/>
          </a:ln>
        </p:spPr>
      </p:pic>
      <p:sp>
        <p:nvSpPr>
          <p:cNvPr id="348" name="Shape 348"/>
          <p:cNvSpPr/>
          <p:nvPr/>
        </p:nvSpPr>
        <p:spPr>
          <a:xfrm>
            <a:off x="2862471" y="2157519"/>
            <a:ext cx="6000090" cy="40301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 lnSpcReduction="10000"/>
          </a:bodyPr>
          <a:lstStyle/>
          <a:p>
            <a:pPr defTabSz="562355">
              <a:lnSpc>
                <a:spcPct val="115000"/>
              </a:lnSpc>
              <a:spcBef>
                <a:spcPts val="900"/>
              </a:spcBef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app.js</a:t>
            </a:r>
            <a:r>
              <a:rPr u="none" dirty="0">
                <a:solidFill>
                  <a:srgbClr val="585858"/>
                </a:solidFill>
                <a:uFillTx/>
              </a:rPr>
              <a:t>：啟動文件，或者說入口文件</a:t>
            </a:r>
            <a:br>
              <a:rPr u="none" dirty="0">
                <a:solidFill>
                  <a:srgbClr val="585858"/>
                </a:solidFill>
                <a:uFillTx/>
              </a:rPr>
            </a:br>
            <a:r>
              <a:rPr dirty="0"/>
              <a:t>package.json</a:t>
            </a:r>
            <a:r>
              <a:rPr u="none" dirty="0">
                <a:solidFill>
                  <a:srgbClr val="585858"/>
                </a:solidFill>
                <a:uFillTx/>
              </a:rPr>
              <a:t>：存儲著專案的信息及模組依賴，當在dependencies 中添加依賴的模組時，運行npm install，npm 會檢查當前目錄下的package.json，並自動安裝所有指定的模組</a:t>
            </a:r>
            <a:br>
              <a:rPr u="none" dirty="0">
                <a:solidFill>
                  <a:srgbClr val="585858"/>
                </a:solidFill>
                <a:uFillTx/>
              </a:rPr>
            </a:br>
            <a:r>
              <a:rPr u="none" dirty="0">
                <a:solidFill>
                  <a:srgbClr val="585858"/>
                </a:solidFill>
                <a:uFillTx/>
              </a:rPr>
              <a:t>node_modules：存放package.json 中安裝的模組，當你在package.json 添加依賴的模組並安裝後，存放在這個文件夾下</a:t>
            </a:r>
            <a:endParaRPr dirty="0">
              <a:solidFill>
                <a:srgbClr val="585858"/>
              </a:solidFill>
            </a:endParaRPr>
          </a:p>
          <a:p>
            <a:pPr defTabSz="562355">
              <a:lnSpc>
                <a:spcPct val="115000"/>
              </a:lnSpc>
              <a:spcBef>
                <a:spcPts val="9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public：存放image、css、js 等文件</a:t>
            </a:r>
            <a:br>
              <a:rPr dirty="0"/>
            </a:br>
            <a:r>
              <a:rPr dirty="0"/>
              <a:t>routes：存放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路由</a:t>
            </a:r>
            <a:r>
              <a:rPr dirty="0"/>
              <a:t>文件</a:t>
            </a:r>
          </a:p>
          <a:p>
            <a:pPr defTabSz="562355">
              <a:lnSpc>
                <a:spcPct val="115000"/>
              </a:lnSpc>
              <a:spcBef>
                <a:spcPts val="9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views：</a:t>
            </a:r>
            <a:r>
              <a:rPr dirty="0" smtClean="0"/>
              <a:t>存放視圖文件或者說</a:t>
            </a:r>
            <a:r>
              <a:rPr lang="zh-TW" altLang="en-US" dirty="0"/>
              <a:t>範</a:t>
            </a:r>
            <a:r>
              <a:rPr lang="zh-TW" altLang="en-US" dirty="0" smtClean="0"/>
              <a:t>本</a:t>
            </a:r>
            <a:r>
              <a:rPr dirty="0" err="1" smtClean="0"/>
              <a:t>文件</a:t>
            </a:r>
            <a:endParaRPr lang="en-US" dirty="0" smtClean="0"/>
          </a:p>
          <a:p>
            <a:pPr defTabSz="562355">
              <a:lnSpc>
                <a:spcPct val="115000"/>
              </a:lnSpc>
              <a:spcBef>
                <a:spcPts val="9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dirty="0" smtClean="0"/>
              <a:t>models: </a:t>
            </a:r>
            <a:r>
              <a:rPr lang="zh-TW" altLang="en-US" dirty="0" smtClean="0"/>
              <a:t>存放自訂義模組</a:t>
            </a:r>
            <a:endParaRPr dirty="0"/>
          </a:p>
        </p:txBody>
      </p:sp>
      <p:sp>
        <p:nvSpPr>
          <p:cNvPr id="349" name="Shape 349"/>
          <p:cNvSpPr>
            <a:spLocks noGrp="1"/>
          </p:cNvSpPr>
          <p:nvPr>
            <p:ph type="title"/>
          </p:nvPr>
        </p:nvSpPr>
        <p:spPr>
          <a:xfrm>
            <a:off x="531812" y="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850391">
              <a:lnSpc>
                <a:spcPct val="115000"/>
              </a:lnSpc>
              <a:spcBef>
                <a:spcPts val="14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專案結構</a:t>
            </a:r>
          </a:p>
        </p:txBody>
      </p:sp>
      <p:sp>
        <p:nvSpPr>
          <p:cNvPr id="350" name="Shape 350">
            <a:hlinkClick r:id="rId5" action="ppaction://hlinksldjump"/>
          </p:cNvPr>
          <p:cNvSpPr/>
          <p:nvPr/>
        </p:nvSpPr>
        <p:spPr>
          <a:xfrm>
            <a:off x="5108142" y="6170629"/>
            <a:ext cx="1983045" cy="446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877822">
              <a:defRPr sz="2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MongoDB簡介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3215" y="2027581"/>
            <a:ext cx="2495550" cy="4545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/>
          </p:cNvSpPr>
          <p:nvPr>
            <p:ph type="title"/>
          </p:nvPr>
        </p:nvSpPr>
        <p:spPr>
          <a:xfrm>
            <a:off x="685798" y="-50800"/>
            <a:ext cx="7772404" cy="899915"/>
          </a:xfrm>
          <a:prstGeom prst="rect">
            <a:avLst/>
          </a:prstGeom>
        </p:spPr>
        <p:txBody>
          <a:bodyPr anchor="ctr"/>
          <a:lstStyle>
            <a:lvl1pPr defTabSz="850391">
              <a:lnSpc>
                <a:spcPct val="115000"/>
              </a:lnSpc>
              <a:spcBef>
                <a:spcPts val="14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package.json</a:t>
            </a:r>
          </a:p>
        </p:txBody>
      </p:sp>
      <p:sp>
        <p:nvSpPr>
          <p:cNvPr id="365" name="Shape 365"/>
          <p:cNvSpPr/>
          <p:nvPr/>
        </p:nvSpPr>
        <p:spPr>
          <a:xfrm>
            <a:off x="636398" y="1411069"/>
            <a:ext cx="7182061" cy="4539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{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"name": </a:t>
            </a:r>
            <a:r>
              <a:rPr dirty="0" smtClean="0"/>
              <a:t>"</a:t>
            </a:r>
            <a:r>
              <a:rPr lang="en-US" dirty="0" err="1" smtClean="0"/>
              <a:t>nodeD</a:t>
            </a:r>
            <a:r>
              <a:rPr dirty="0" err="1" smtClean="0"/>
              <a:t>emo</a:t>
            </a:r>
            <a:r>
              <a:rPr dirty="0"/>
              <a:t>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"version": "</a:t>
            </a:r>
            <a:r>
              <a:rPr dirty="0" smtClean="0"/>
              <a:t>0.0.</a:t>
            </a:r>
            <a:r>
              <a:rPr lang="en-US" dirty="0" smtClean="0"/>
              <a:t>5</a:t>
            </a:r>
            <a:r>
              <a:rPr dirty="0" smtClean="0"/>
              <a:t>",</a:t>
            </a:r>
            <a:endParaRPr dirty="0"/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"private": true,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"scripts": {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"start": "node </a:t>
            </a:r>
            <a:r>
              <a:rPr lang="en-US" dirty="0" smtClean="0"/>
              <a:t> app.js</a:t>
            </a:r>
            <a:r>
              <a:rPr dirty="0" smtClean="0"/>
              <a:t>"</a:t>
            </a:r>
            <a:endParaRPr dirty="0"/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},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"dependencies": {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"body-parser": "~1.13.2",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"cookie-parser": "~1.3.5",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"debug": "~2.2.0",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"ejs": "~2.3.3",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"express": "~4.13.1",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"morgan": "~1.6.1",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"serve-favicon": "~2.3.0"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}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}</a:t>
            </a:r>
          </a:p>
        </p:txBody>
      </p:sp>
      <p:sp>
        <p:nvSpPr>
          <p:cNvPr id="366" name="Shape 366">
            <a:hlinkClick r:id="rId2" action="ppaction://hlinksldjump"/>
          </p:cNvPr>
          <p:cNvSpPr/>
          <p:nvPr/>
        </p:nvSpPr>
        <p:spPr>
          <a:xfrm>
            <a:off x="4975459" y="6195440"/>
            <a:ext cx="2418912" cy="451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850391">
              <a:lnSpc>
                <a:spcPct val="115000"/>
              </a:lnSpc>
              <a:spcBef>
                <a:spcPts val="1400"/>
              </a:spcBef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返回專案結構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>
            <a:spLocks noGrp="1"/>
          </p:cNvSpPr>
          <p:nvPr>
            <p:ph type="title"/>
          </p:nvPr>
        </p:nvSpPr>
        <p:spPr>
          <a:xfrm>
            <a:off x="531812" y="-26555"/>
            <a:ext cx="7772401" cy="899915"/>
          </a:xfrm>
          <a:prstGeom prst="rect">
            <a:avLst/>
          </a:prstGeom>
        </p:spPr>
        <p:txBody>
          <a:bodyPr anchor="ctr"/>
          <a:lstStyle>
            <a:lvl1pPr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app.js入口檔案</a:t>
            </a:r>
          </a:p>
        </p:txBody>
      </p:sp>
      <p:sp>
        <p:nvSpPr>
          <p:cNvPr id="353" name="Shape 353"/>
          <p:cNvSpPr>
            <a:spLocks noGrp="1"/>
          </p:cNvSpPr>
          <p:nvPr>
            <p:ph type="body" idx="1"/>
          </p:nvPr>
        </p:nvSpPr>
        <p:spPr>
          <a:xfrm>
            <a:off x="684211" y="1677724"/>
            <a:ext cx="7772401" cy="486539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/>
              <a:t>var app = express</a:t>
            </a:r>
            <a:r>
              <a:rPr sz="2400" dirty="0" smtClean="0"/>
              <a:t>()：</a:t>
            </a:r>
            <a:r>
              <a:rPr lang="zh-TW" altLang="en-US" sz="2400" dirty="0" smtClean="0"/>
              <a:t>建立一個</a:t>
            </a:r>
            <a:r>
              <a:rPr sz="2400" dirty="0" smtClean="0"/>
              <a:t>express</a:t>
            </a:r>
            <a:r>
              <a:rPr sz="2400" dirty="0"/>
              <a:t>實例app。 </a:t>
            </a:r>
          </a:p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/>
              <a:t>app.set('views', path.join(dirname, 'views’))：設置 views 文件夾為存放視圖文件的目錄, 即存放</a:t>
            </a:r>
            <a:r>
              <a:rPr sz="2400" b="1" dirty="0">
                <a:solidFill>
                  <a:schemeClr val="accent6">
                    <a:lumOff val="-9019"/>
                  </a:schemeClr>
                </a:solidFill>
              </a:rPr>
              <a:t>範本</a:t>
            </a:r>
            <a:r>
              <a:rPr sz="2400" dirty="0"/>
              <a:t>文件的地方,dirname 为全局變數,存儲當前正在執行的腳本所在的目錄。 </a:t>
            </a:r>
          </a:p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/>
              <a:t>app.set('view engine', 'ejs’)：設置</a:t>
            </a:r>
            <a:r>
              <a:rPr sz="24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" action="ppaction://hlinkshowjump?jump=nextslide"/>
              </a:rPr>
              <a:t>視圖範本引擎</a:t>
            </a:r>
            <a:r>
              <a:rPr sz="2400" dirty="0"/>
              <a:t>為 ejs。 </a:t>
            </a:r>
          </a:p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/>
              <a:t>app.use(favicon(dirname + ‘/public/favicon.ico’))：設置/public/favicon.ico為favicon圖標。</a:t>
            </a:r>
          </a:p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/>
              <a:t>app.use(logger('dev’))：加載日誌中間件</a:t>
            </a:r>
            <a:r>
              <a:rPr sz="2400" dirty="0" smtClean="0"/>
              <a:t>。</a:t>
            </a:r>
            <a:endParaRPr sz="2400" dirty="0"/>
          </a:p>
        </p:txBody>
      </p:sp>
      <p:sp>
        <p:nvSpPr>
          <p:cNvPr id="354" name="Shape 354">
            <a:hlinkClick r:id="rId2" action="ppaction://hlinksldjump"/>
          </p:cNvPr>
          <p:cNvSpPr/>
          <p:nvPr/>
        </p:nvSpPr>
        <p:spPr>
          <a:xfrm>
            <a:off x="4759559" y="6167963"/>
            <a:ext cx="2418912" cy="451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850391">
              <a:lnSpc>
                <a:spcPct val="115000"/>
              </a:lnSpc>
              <a:spcBef>
                <a:spcPts val="1400"/>
              </a:spcBef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返回專案結構</a:t>
            </a:r>
          </a:p>
        </p:txBody>
      </p:sp>
    </p:spTree>
    <p:extLst>
      <p:ext uri="{BB962C8B-B14F-4D97-AF65-F5344CB8AC3E}">
        <p14:creationId xmlns:p14="http://schemas.microsoft.com/office/powerpoint/2010/main" val="13540354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>
            <a:spLocks noGrp="1"/>
          </p:cNvSpPr>
          <p:nvPr>
            <p:ph type="title"/>
          </p:nvPr>
        </p:nvSpPr>
        <p:spPr>
          <a:xfrm>
            <a:off x="531812" y="-26555"/>
            <a:ext cx="7772401" cy="899915"/>
          </a:xfrm>
          <a:prstGeom prst="rect">
            <a:avLst/>
          </a:prstGeom>
        </p:spPr>
        <p:txBody>
          <a:bodyPr anchor="ctr"/>
          <a:lstStyle>
            <a:lvl1pPr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app.js入口檔案</a:t>
            </a:r>
          </a:p>
        </p:txBody>
      </p:sp>
      <p:sp>
        <p:nvSpPr>
          <p:cNvPr id="353" name="Shape 353"/>
          <p:cNvSpPr>
            <a:spLocks noGrp="1"/>
          </p:cNvSpPr>
          <p:nvPr>
            <p:ph type="body" idx="1"/>
          </p:nvPr>
        </p:nvSpPr>
        <p:spPr>
          <a:xfrm>
            <a:off x="693249" y="1676400"/>
            <a:ext cx="7772401" cy="4256036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 smtClean="0"/>
              <a:t>app.use(bodyParser.json())：加載解析JSON的中間件。 </a:t>
            </a:r>
          </a:p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 smtClean="0"/>
              <a:t>app.use(bodyParser.urlencoded({ extended: false }))：加載解析urlencoded请求体的中间件。</a:t>
            </a:r>
          </a:p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 smtClean="0"/>
              <a:t>app.use(cookieParser())：加載解析cookie的中</a:t>
            </a:r>
            <a:r>
              <a:rPr lang="zh-TW" altLang="en-US" sz="2400" dirty="0" smtClean="0"/>
              <a:t>間</a:t>
            </a:r>
            <a:r>
              <a:rPr sz="2400" dirty="0" smtClean="0"/>
              <a:t>件。 </a:t>
            </a:r>
          </a:p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 smtClean="0"/>
              <a:t>app.use(express.static(path.join(dirname, ‘public')))：設置public為存放靜態文件的目錄。</a:t>
            </a:r>
          </a:p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 smtClean="0"/>
              <a:t>app.use('/', routes);和app.use('/users', users)：路由控制器。 </a:t>
            </a:r>
            <a:endParaRPr sz="2400" dirty="0"/>
          </a:p>
        </p:txBody>
      </p:sp>
      <p:sp>
        <p:nvSpPr>
          <p:cNvPr id="354" name="Shape 354">
            <a:hlinkClick r:id="rId2" action="ppaction://hlinksldjump"/>
          </p:cNvPr>
          <p:cNvSpPr/>
          <p:nvPr/>
        </p:nvSpPr>
        <p:spPr>
          <a:xfrm>
            <a:off x="4759559" y="6167963"/>
            <a:ext cx="2418912" cy="451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850391">
              <a:lnSpc>
                <a:spcPct val="115000"/>
              </a:lnSpc>
              <a:spcBef>
                <a:spcPts val="1400"/>
              </a:spcBef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返回專案結構</a:t>
            </a:r>
          </a:p>
        </p:txBody>
      </p:sp>
    </p:spTree>
    <p:extLst>
      <p:ext uri="{BB962C8B-B14F-4D97-AF65-F5344CB8AC3E}">
        <p14:creationId xmlns:p14="http://schemas.microsoft.com/office/powerpoint/2010/main" val="12112969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>
            <a:spLocks noGrp="1"/>
          </p:cNvSpPr>
          <p:nvPr>
            <p:ph type="title"/>
          </p:nvPr>
        </p:nvSpPr>
        <p:spPr>
          <a:xfrm>
            <a:off x="531812" y="-127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範本引擎</a:t>
            </a:r>
          </a:p>
        </p:txBody>
      </p:sp>
      <p:sp>
        <p:nvSpPr>
          <p:cNvPr id="357" name="Shape 357"/>
          <p:cNvSpPr>
            <a:spLocks noGrp="1"/>
          </p:cNvSpPr>
          <p:nvPr>
            <p:ph type="body" idx="1"/>
          </p:nvPr>
        </p:nvSpPr>
        <p:spPr>
          <a:xfrm>
            <a:off x="684212" y="1537855"/>
            <a:ext cx="7772401" cy="4532499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0"/>
              </a:spcBef>
              <a:defRPr sz="2500">
                <a:solidFill>
                  <a:schemeClr val="accent6">
                    <a:lumOff val="-9019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範本引擎 </a:t>
            </a:r>
            <a:r>
              <a:rPr b="0" dirty="0">
                <a:solidFill>
                  <a:srgbClr val="000000"/>
                </a:solidFill>
              </a:rPr>
              <a:t>是一個將頁面</a:t>
            </a:r>
            <a:r>
              <a:rPr dirty="0"/>
              <a:t>範本</a:t>
            </a:r>
            <a:r>
              <a:rPr b="0" dirty="0">
                <a:solidFill>
                  <a:srgbClr val="000000"/>
                </a:solidFill>
              </a:rPr>
              <a:t>和要顯示的數據結合起來生成HTML頁面的工具。如果說上面講到的表達中的路由控制方法相當於MVC中的控制器的話，那</a:t>
            </a:r>
            <a:r>
              <a:rPr dirty="0"/>
              <a:t>範本引擎</a:t>
            </a:r>
            <a:r>
              <a:rPr b="0" dirty="0">
                <a:solidFill>
                  <a:srgbClr val="000000"/>
                </a:solidFill>
              </a:rPr>
              <a:t>就相當於MVC中的視圖。</a:t>
            </a:r>
            <a:endParaRPr b="0" dirty="0"/>
          </a:p>
          <a:p>
            <a:pPr marL="233947" indent="-233947">
              <a:spcBef>
                <a:spcPts val="0"/>
              </a:spcBef>
              <a:buSzPct val="100000"/>
              <a:buAutoNum type="arabicParenBoth"/>
              <a:defRPr sz="2500" b="0">
                <a:latin typeface="Arial"/>
                <a:ea typeface="Arial"/>
                <a:cs typeface="Arial"/>
                <a:sym typeface="Arial"/>
              </a:defRPr>
            </a:pPr>
            <a:endParaRPr b="0" dirty="0"/>
          </a:p>
          <a:p>
            <a:pPr>
              <a:spcBef>
                <a:spcPts val="0"/>
              </a:spcBef>
              <a:defRPr sz="2500" b="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在 MVC 架構中，</a:t>
            </a:r>
            <a:r>
              <a:rPr b="1" dirty="0">
                <a:solidFill>
                  <a:schemeClr val="accent6">
                    <a:lumOff val="-9019"/>
                  </a:schemeClr>
                </a:solidFill>
              </a:rPr>
              <a:t>範本引擎</a:t>
            </a:r>
            <a:r>
              <a:rPr dirty="0"/>
              <a:t>包含在服務器端。控制器得到用戶請求後，從模型獲取數據，調用</a:t>
            </a:r>
            <a:r>
              <a:rPr b="1" dirty="0">
                <a:solidFill>
                  <a:schemeClr val="accent6">
                    <a:lumOff val="-9019"/>
                  </a:schemeClr>
                </a:solidFill>
              </a:rPr>
              <a:t>範本引擎</a:t>
            </a:r>
            <a:r>
              <a:rPr dirty="0"/>
              <a:t>。</a:t>
            </a:r>
            <a:r>
              <a:rPr b="1" dirty="0">
                <a:solidFill>
                  <a:schemeClr val="accent6">
                    <a:lumOff val="-9019"/>
                  </a:schemeClr>
                </a:solidFill>
              </a:rPr>
              <a:t>範本引擎</a:t>
            </a:r>
            <a:r>
              <a:rPr dirty="0"/>
              <a:t>以數據和頁面</a:t>
            </a:r>
            <a:r>
              <a:rPr b="1" dirty="0">
                <a:solidFill>
                  <a:schemeClr val="accent6">
                    <a:lumOff val="-9019"/>
                  </a:schemeClr>
                </a:solidFill>
              </a:rPr>
              <a:t>範本</a:t>
            </a:r>
            <a:r>
              <a:rPr dirty="0"/>
              <a:t>為輸入，生成 HTML 頁面，然後返回給控制器，由控制器交回客戶端。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/>
          </p:cNvSpPr>
          <p:nvPr>
            <p:ph type="title"/>
          </p:nvPr>
        </p:nvSpPr>
        <p:spPr>
          <a:xfrm>
            <a:off x="531812" y="-25400"/>
            <a:ext cx="7772401" cy="899915"/>
          </a:xfrm>
          <a:prstGeom prst="rect">
            <a:avLst/>
          </a:prstGeom>
        </p:spPr>
        <p:txBody>
          <a:bodyPr anchor="ctr"/>
          <a:lstStyle>
            <a:lvl1pPr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EJS </a:t>
            </a:r>
          </a:p>
        </p:txBody>
      </p:sp>
      <p:sp>
        <p:nvSpPr>
          <p:cNvPr id="360" name="Shape 360"/>
          <p:cNvSpPr>
            <a:spLocks noGrp="1"/>
          </p:cNvSpPr>
          <p:nvPr>
            <p:ph type="body" idx="1"/>
          </p:nvPr>
        </p:nvSpPr>
        <p:spPr>
          <a:xfrm>
            <a:off x="711921" y="1309189"/>
            <a:ext cx="7772401" cy="476116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665226">
              <a:lnSpc>
                <a:spcPct val="115000"/>
              </a:lnSpc>
              <a:spcBef>
                <a:spcPts val="1100"/>
              </a:spcBef>
              <a:defRPr sz="24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EJS 是一個 </a:t>
            </a:r>
            <a:r>
              <a:rPr dirty="0" smtClean="0"/>
              <a:t>JavaScript </a:t>
            </a:r>
            <a:r>
              <a:rPr dirty="0"/>
              <a:t>函式庫，可將傳統的 HTML 程式碼分離成範本（template）與 JSON 形式的資料（data）。</a:t>
            </a:r>
          </a:p>
          <a:p>
            <a:pPr defTabSz="665226">
              <a:lnSpc>
                <a:spcPct val="115000"/>
              </a:lnSpc>
              <a:spcBef>
                <a:spcPts val="1100"/>
              </a:spcBef>
              <a:defRPr sz="18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65226">
              <a:lnSpc>
                <a:spcPct val="115000"/>
              </a:lnSpc>
              <a:spcBef>
                <a:spcPts val="1100"/>
              </a:spcBef>
              <a:defRPr sz="18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65226">
              <a:lnSpc>
                <a:spcPct val="115000"/>
              </a:lnSpc>
              <a:spcBef>
                <a:spcPts val="1100"/>
              </a:spcBef>
              <a:defRPr sz="18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65226">
              <a:lnSpc>
                <a:spcPct val="115000"/>
              </a:lnSpc>
              <a:spcBef>
                <a:spcPts val="11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65226">
              <a:lnSpc>
                <a:spcPct val="115000"/>
              </a:lnSpc>
              <a:spcBef>
                <a:spcPts val="11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smtClean="0"/>
              <a:t>EJ</a:t>
            </a:r>
            <a:r>
              <a:rPr lang="en-US" dirty="0"/>
              <a:t>S</a:t>
            </a:r>
            <a:r>
              <a:rPr dirty="0" smtClean="0"/>
              <a:t> </a:t>
            </a:r>
            <a:r>
              <a:rPr dirty="0"/>
              <a:t>使用 </a:t>
            </a:r>
            <a:r>
              <a:rPr dirty="0">
                <a:solidFill>
                  <a:srgbClr val="FF0000"/>
                </a:solidFill>
              </a:rPr>
              <a:t>&lt;% %&gt; </a:t>
            </a:r>
            <a:r>
              <a:rPr dirty="0"/>
              <a:t>或 [% %] 作為內崁 JavaScript 的關鍵符號，也就是說放在這中間的部分就會被視為 JavaScript 來執行，另外如果放在 </a:t>
            </a:r>
            <a:r>
              <a:rPr dirty="0">
                <a:solidFill>
                  <a:srgbClr val="FF0000"/>
                </a:solidFill>
              </a:rPr>
              <a:t>&lt;%= %&gt; </a:t>
            </a:r>
            <a:r>
              <a:rPr dirty="0"/>
              <a:t>裡面的 </a:t>
            </a:r>
            <a:r>
              <a:rPr dirty="0">
                <a:solidFill>
                  <a:schemeClr val="accent2"/>
                </a:solidFill>
              </a:rPr>
              <a:t>JavaScript 變數，則會以 toString() 的方式將其轉換為字串，並加入至網頁中</a:t>
            </a:r>
            <a:r>
              <a:rPr dirty="0"/>
              <a:t>。</a:t>
            </a:r>
          </a:p>
        </p:txBody>
      </p:sp>
      <p:pic>
        <p:nvPicPr>
          <p:cNvPr id="361" name="image16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711921" y="2462882"/>
            <a:ext cx="7592292" cy="2053699"/>
          </a:xfrm>
          <a:prstGeom prst="rect">
            <a:avLst/>
          </a:prstGeom>
          <a:ln w="12700">
            <a:miter lim="400000"/>
          </a:ln>
        </p:spPr>
      </p:pic>
      <p:sp>
        <p:nvSpPr>
          <p:cNvPr id="362" name="Shape 362">
            <a:hlinkClick r:id="rId3" action="ppaction://hlinksldjump"/>
          </p:cNvPr>
          <p:cNvSpPr/>
          <p:nvPr/>
        </p:nvSpPr>
        <p:spPr>
          <a:xfrm>
            <a:off x="4759559" y="6167963"/>
            <a:ext cx="2418912" cy="451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 defTabSz="850391">
              <a:lnSpc>
                <a:spcPct val="115000"/>
              </a:lnSpc>
              <a:spcBef>
                <a:spcPts val="14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返回入口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檔案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/>
          </p:cNvSpPr>
          <p:nvPr>
            <p:ph type="title"/>
          </p:nvPr>
        </p:nvSpPr>
        <p:spPr>
          <a:xfrm>
            <a:off x="525412" y="7022"/>
            <a:ext cx="7772401" cy="830363"/>
          </a:xfrm>
          <a:prstGeom prst="rect">
            <a:avLst/>
          </a:prstGeom>
        </p:spPr>
        <p:txBody>
          <a:bodyPr/>
          <a:lstStyle>
            <a:lvl1pPr algn="l" defTabSz="850391">
              <a:lnSpc>
                <a:spcPct val="115000"/>
              </a:lnSpc>
              <a:spcBef>
                <a:spcPts val="1400"/>
              </a:spcBef>
              <a:defRPr sz="4000" b="0">
                <a:solidFill>
                  <a:srgbClr val="FFFFFF"/>
                </a:solidFill>
              </a:defRPr>
            </a:lvl1pPr>
          </a:lstStyle>
          <a:p>
            <a:r>
              <a:rPr dirty="0" err="1" smtClean="0"/>
              <a:t>路由</a:t>
            </a:r>
            <a:r>
              <a:rPr lang="en-US" altLang="zh-TW" dirty="0" smtClean="0"/>
              <a:t>(</a:t>
            </a:r>
            <a:r>
              <a:rPr lang="zh-TW" altLang="en-US" dirty="0" smtClean="0"/>
              <a:t>切換網路連結</a:t>
            </a:r>
            <a:r>
              <a:rPr lang="en-US" altLang="zh-TW" dirty="0" smtClean="0"/>
              <a:t>)</a:t>
            </a:r>
            <a:endParaRPr dirty="0"/>
          </a:p>
        </p:txBody>
      </p:sp>
      <p:sp>
        <p:nvSpPr>
          <p:cNvPr id="369" name="Shape 369"/>
          <p:cNvSpPr>
            <a:spLocks noGrp="1"/>
          </p:cNvSpPr>
          <p:nvPr>
            <p:ph type="body" idx="1"/>
          </p:nvPr>
        </p:nvSpPr>
        <p:spPr>
          <a:xfrm>
            <a:off x="157919" y="1879454"/>
            <a:ext cx="8075415" cy="3497482"/>
          </a:xfrm>
          <a:prstGeom prst="rect">
            <a:avLst/>
          </a:prstGeom>
        </p:spPr>
        <p:txBody>
          <a:bodyPr lIns="91421" tIns="91421" rIns="91421" bIns="91421"/>
          <a:lstStyle/>
          <a:p>
            <a:pPr algn="l">
              <a:lnSpc>
                <a:spcPct val="115000"/>
              </a:lnSpc>
              <a:spcBef>
                <a:spcPts val="16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algn="l">
              <a:lnSpc>
                <a:spcPct val="115000"/>
              </a:lnSpc>
              <a:spcBef>
                <a:spcPts val="16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</a:t>
            </a:r>
          </a:p>
        </p:txBody>
      </p:sp>
      <p:sp>
        <p:nvSpPr>
          <p:cNvPr id="370" name="Shape 370"/>
          <p:cNvSpPr>
            <a:spLocks noGrp="1"/>
          </p:cNvSpPr>
          <p:nvPr>
            <p:ph type="sldNum" sz="quarter" idx="4294967295"/>
          </p:nvPr>
        </p:nvSpPr>
        <p:spPr>
          <a:xfrm>
            <a:off x="8512373" y="5152085"/>
            <a:ext cx="365061" cy="3556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1" tIns="91421" rIns="91421" bIns="91421" anchor="ctr"/>
          <a:lstStyle>
            <a:lvl1pPr algn="ctr">
              <a:defRPr sz="1200" i="1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29</a:t>
            </a:fld>
            <a:endParaRPr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72208"/>
            <a:ext cx="9144000" cy="5642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/>
          </p:cNvSpPr>
          <p:nvPr>
            <p:ph type="title"/>
          </p:nvPr>
        </p:nvSpPr>
        <p:spPr>
          <a:xfrm>
            <a:off x="685798" y="152400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sz="5200"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MQTT是什麼？</a:t>
            </a:r>
          </a:p>
        </p:txBody>
      </p:sp>
      <p:sp>
        <p:nvSpPr>
          <p:cNvPr id="270" name="Shape 270"/>
          <p:cNvSpPr>
            <a:spLocks noGrp="1"/>
          </p:cNvSpPr>
          <p:nvPr>
            <p:ph type="body" idx="1"/>
          </p:nvPr>
        </p:nvSpPr>
        <p:spPr>
          <a:xfrm>
            <a:off x="579780" y="1086678"/>
            <a:ext cx="7772404" cy="2981739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 defTabSz="706097">
              <a:lnSpc>
                <a:spcPct val="115000"/>
              </a:lnSpc>
              <a:spcBef>
                <a:spcPts val="11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dirty="0" smtClean="0"/>
              <a:t>MQTT</a:t>
            </a:r>
            <a:r>
              <a:rPr lang="zh-TW" altLang="en-US" dirty="0" smtClean="0"/>
              <a:t>是一個 </a:t>
            </a:r>
            <a:r>
              <a:rPr lang="en-US" altLang="zh-TW" dirty="0" smtClean="0"/>
              <a:t>machine-to-machine (M2M) </a:t>
            </a:r>
            <a:r>
              <a:rPr lang="zh-TW" altLang="en-US" dirty="0" smtClean="0"/>
              <a:t>的發佈</a:t>
            </a:r>
            <a:r>
              <a:rPr lang="en-US" altLang="zh-TW" dirty="0" smtClean="0"/>
              <a:t>(Publish)/</a:t>
            </a:r>
            <a:r>
              <a:rPr lang="zh-TW" altLang="en-US" dirty="0" smtClean="0"/>
              <a:t>訂閱</a:t>
            </a:r>
            <a:r>
              <a:rPr lang="en-US" altLang="zh-TW" dirty="0" smtClean="0"/>
              <a:t>(Subscribe)</a:t>
            </a:r>
            <a:r>
              <a:rPr lang="zh-TW" altLang="en-US" dirty="0" smtClean="0"/>
              <a:t>訊息的傳輸協定，簡單來說當發佈者將訊息送至</a:t>
            </a:r>
            <a:r>
              <a:rPr lang="en-US" altLang="zh-TW" dirty="0" smtClean="0"/>
              <a:t>Topic</a:t>
            </a:r>
            <a:r>
              <a:rPr lang="zh-TW" altLang="en-US" dirty="0" smtClean="0"/>
              <a:t>平台，而</a:t>
            </a:r>
            <a:r>
              <a:rPr lang="en-US" altLang="zh-TW" dirty="0" smtClean="0"/>
              <a:t>Topic</a:t>
            </a:r>
            <a:r>
              <a:rPr lang="zh-TW" altLang="en-US" dirty="0" smtClean="0"/>
              <a:t>會將這個訊息送到所註冊的訂閱者。</a:t>
            </a:r>
            <a:endParaRPr lang="en-US" altLang="zh-TW" dirty="0" smtClean="0"/>
          </a:p>
          <a:p>
            <a:pPr algn="just" defTabSz="706097">
              <a:lnSpc>
                <a:spcPct val="115000"/>
              </a:lnSpc>
              <a:spcBef>
                <a:spcPts val="11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dirty="0" smtClean="0"/>
              <a:t>Publisher</a:t>
            </a:r>
            <a:r>
              <a:rPr lang="zh-TW" altLang="en-US" dirty="0" smtClean="0"/>
              <a:t>為訊息的來源，它會將訊息發送給</a:t>
            </a:r>
            <a:r>
              <a:rPr lang="en-US" altLang="zh-TW" dirty="0" smtClean="0"/>
              <a:t>Broker(Topic)</a:t>
            </a:r>
            <a:r>
              <a:rPr lang="zh-TW" altLang="en-US" dirty="0" smtClean="0"/>
              <a:t>，而</a:t>
            </a:r>
            <a:r>
              <a:rPr lang="en-US" altLang="zh-TW" dirty="0" smtClean="0"/>
              <a:t>Subscriber</a:t>
            </a:r>
            <a:r>
              <a:rPr lang="zh-TW" altLang="en-US" dirty="0" smtClean="0"/>
              <a:t>向</a:t>
            </a:r>
            <a:r>
              <a:rPr lang="en-US" altLang="zh-TW" dirty="0" smtClean="0"/>
              <a:t>Broker</a:t>
            </a:r>
            <a:r>
              <a:rPr lang="zh-TW" altLang="en-US" dirty="0" smtClean="0"/>
              <a:t>註冊，表示他們想要接收此</a:t>
            </a:r>
            <a:r>
              <a:rPr lang="en-US" altLang="zh-TW" dirty="0" smtClean="0"/>
              <a:t>Topic</a:t>
            </a:r>
            <a:r>
              <a:rPr lang="zh-TW" altLang="en-US" dirty="0" smtClean="0"/>
              <a:t>的訊息；因此當有某個</a:t>
            </a:r>
            <a:r>
              <a:rPr lang="en-US" altLang="zh-TW" dirty="0" smtClean="0"/>
              <a:t>Publisher</a:t>
            </a:r>
            <a:r>
              <a:rPr lang="zh-TW" altLang="en-US" dirty="0" smtClean="0"/>
              <a:t>對</a:t>
            </a:r>
            <a:r>
              <a:rPr lang="en-US" altLang="zh-TW" dirty="0" smtClean="0"/>
              <a:t>Broker</a:t>
            </a:r>
            <a:r>
              <a:rPr lang="zh-TW" altLang="en-US" dirty="0" smtClean="0"/>
              <a:t>發送訊息時，只要是有對此</a:t>
            </a:r>
            <a:r>
              <a:rPr lang="en-US" altLang="zh-TW" dirty="0" smtClean="0"/>
              <a:t>Broker</a:t>
            </a:r>
            <a:r>
              <a:rPr lang="zh-TW" altLang="en-US" dirty="0" smtClean="0"/>
              <a:t>註冊的</a:t>
            </a:r>
            <a:r>
              <a:rPr lang="en-US" altLang="zh-TW" dirty="0" smtClean="0"/>
              <a:t>Subscriber</a:t>
            </a:r>
            <a:r>
              <a:rPr lang="zh-TW" altLang="en-US" dirty="0" smtClean="0"/>
              <a:t>，都會收到此則訊息。</a:t>
            </a:r>
          </a:p>
        </p:txBody>
      </p:sp>
      <p:pic>
        <p:nvPicPr>
          <p:cNvPr id="5" name="image8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384313" y="4174435"/>
            <a:ext cx="8428383" cy="2524539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275"/>
          <p:cNvSpPr/>
          <p:nvPr/>
        </p:nvSpPr>
        <p:spPr>
          <a:xfrm>
            <a:off x="527768" y="3649900"/>
            <a:ext cx="8013411" cy="383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15000"/>
              </a:lnSpc>
              <a:spcBef>
                <a:spcPts val="16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/>
          </p:cNvSpPr>
          <p:nvPr>
            <p:ph type="title"/>
          </p:nvPr>
        </p:nvSpPr>
        <p:spPr>
          <a:xfrm>
            <a:off x="525412" y="7022"/>
            <a:ext cx="7772401" cy="830363"/>
          </a:xfrm>
          <a:prstGeom prst="rect">
            <a:avLst/>
          </a:prstGeom>
        </p:spPr>
        <p:txBody>
          <a:bodyPr/>
          <a:lstStyle>
            <a:lvl1pPr algn="l" defTabSz="850391">
              <a:lnSpc>
                <a:spcPct val="115000"/>
              </a:lnSpc>
              <a:spcBef>
                <a:spcPts val="1400"/>
              </a:spcBef>
              <a:defRPr sz="4000" b="0">
                <a:solidFill>
                  <a:srgbClr val="FFFFFF"/>
                </a:solidFill>
              </a:defRPr>
            </a:lvl1pPr>
          </a:lstStyle>
          <a:p>
            <a:r>
              <a:rPr dirty="0"/>
              <a:t>路由</a:t>
            </a:r>
          </a:p>
        </p:txBody>
      </p:sp>
      <p:sp>
        <p:nvSpPr>
          <p:cNvPr id="369" name="Shape 369"/>
          <p:cNvSpPr>
            <a:spLocks noGrp="1"/>
          </p:cNvSpPr>
          <p:nvPr>
            <p:ph type="body" idx="1"/>
          </p:nvPr>
        </p:nvSpPr>
        <p:spPr>
          <a:xfrm>
            <a:off x="210927" y="1879454"/>
            <a:ext cx="8075415" cy="3497482"/>
          </a:xfrm>
          <a:prstGeom prst="rect">
            <a:avLst/>
          </a:prstGeom>
        </p:spPr>
        <p:txBody>
          <a:bodyPr lIns="91421" tIns="91421" rIns="91421" bIns="91421"/>
          <a:lstStyle/>
          <a:p>
            <a:pPr algn="l">
              <a:lnSpc>
                <a:spcPct val="115000"/>
              </a:lnSpc>
              <a:spcBef>
                <a:spcPts val="16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algn="l">
              <a:lnSpc>
                <a:spcPct val="115000"/>
              </a:lnSpc>
              <a:spcBef>
                <a:spcPts val="16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</a:t>
            </a:r>
          </a:p>
        </p:txBody>
      </p:sp>
      <p:sp>
        <p:nvSpPr>
          <p:cNvPr id="370" name="Shape 370"/>
          <p:cNvSpPr>
            <a:spLocks noGrp="1"/>
          </p:cNvSpPr>
          <p:nvPr>
            <p:ph type="sldNum" sz="quarter" idx="4294967295"/>
          </p:nvPr>
        </p:nvSpPr>
        <p:spPr>
          <a:xfrm>
            <a:off x="8512373" y="5152085"/>
            <a:ext cx="365061" cy="3556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1" tIns="91421" rIns="91421" bIns="91421" anchor="ctr"/>
          <a:lstStyle>
            <a:lvl1pPr algn="ctr">
              <a:defRPr sz="1200" i="1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30</a:t>
            </a:fld>
            <a:endParaRPr dirty="0"/>
          </a:p>
        </p:txBody>
      </p:sp>
      <p:grpSp>
        <p:nvGrpSpPr>
          <p:cNvPr id="2" name="Group 373"/>
          <p:cNvGrpSpPr/>
          <p:nvPr/>
        </p:nvGrpSpPr>
        <p:grpSpPr>
          <a:xfrm>
            <a:off x="278295" y="2678645"/>
            <a:ext cx="1603513" cy="1384990"/>
            <a:chOff x="-159574" y="-2112"/>
            <a:chExt cx="1297251" cy="1179018"/>
          </a:xfrm>
        </p:grpSpPr>
        <p:sp>
          <p:nvSpPr>
            <p:cNvPr id="371" name="Shape 371"/>
            <p:cNvSpPr/>
            <p:nvPr/>
          </p:nvSpPr>
          <p:spPr>
            <a:xfrm>
              <a:off x="-66263" y="-2"/>
              <a:ext cx="1137679" cy="1076293"/>
            </a:xfrm>
            <a:prstGeom prst="rect">
              <a:avLst/>
            </a:prstGeom>
            <a:gradFill flip="none" rotWithShape="1">
              <a:gsLst>
                <a:gs pos="0">
                  <a:srgbClr val="FFDABE"/>
                </a:gs>
                <a:gs pos="35000">
                  <a:srgbClr val="FFE4D1"/>
                </a:gs>
                <a:gs pos="100000">
                  <a:srgbClr val="FFF5E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372" name="Shape 372"/>
            <p:cNvSpPr/>
            <p:nvPr/>
          </p:nvSpPr>
          <p:spPr>
            <a:xfrm>
              <a:off x="-159574" y="-2112"/>
              <a:ext cx="1297251" cy="11790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altLang="zh-TW" dirty="0" smtClean="0"/>
                <a:t>Routes</a:t>
              </a:r>
            </a:p>
            <a:p>
              <a:r>
                <a:rPr lang="en-US" altLang="zh-TW" b="1" dirty="0" smtClean="0">
                  <a:solidFill>
                    <a:srgbClr val="FF0000"/>
                  </a:solidFill>
                </a:rPr>
                <a:t>GET</a:t>
              </a:r>
              <a:r>
                <a:rPr lang="en-US" altLang="zh-TW" dirty="0" smtClean="0"/>
                <a:t/>
              </a:r>
              <a:br>
                <a:rPr lang="en-US" altLang="zh-TW" dirty="0" smtClean="0"/>
              </a:br>
              <a:r>
                <a:rPr lang="en-US" dirty="0" smtClean="0"/>
                <a:t>POST</a:t>
              </a:r>
              <a:br>
                <a:rPr lang="en-US" dirty="0" smtClean="0"/>
              </a:br>
              <a:r>
                <a:rPr lang="en-US" dirty="0" smtClean="0"/>
                <a:t>PUT</a:t>
              </a:r>
            </a:p>
            <a:p>
              <a:r>
                <a:rPr lang="en-US" dirty="0" smtClean="0"/>
                <a:t>DELETE</a:t>
              </a:r>
            </a:p>
            <a:p>
              <a:endParaRPr dirty="0"/>
            </a:p>
          </p:txBody>
        </p:sp>
      </p:grpSp>
      <p:sp>
        <p:nvSpPr>
          <p:cNvPr id="374" name="Shape 374"/>
          <p:cNvSpPr/>
          <p:nvPr/>
        </p:nvSpPr>
        <p:spPr>
          <a:xfrm flipV="1">
            <a:off x="1431235" y="2681476"/>
            <a:ext cx="2217087" cy="379775"/>
          </a:xfrm>
          <a:prstGeom prst="line">
            <a:avLst/>
          </a:prstGeom>
          <a:ln w="25400">
            <a:solidFill>
              <a:srgbClr val="FFAB4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 dirty="0"/>
          </a:p>
        </p:txBody>
      </p:sp>
      <p:grpSp>
        <p:nvGrpSpPr>
          <p:cNvPr id="3" name="Group 377"/>
          <p:cNvGrpSpPr/>
          <p:nvPr/>
        </p:nvGrpSpPr>
        <p:grpSpPr>
          <a:xfrm>
            <a:off x="3626787" y="2130095"/>
            <a:ext cx="1190689" cy="1076294"/>
            <a:chOff x="-1" y="-13254"/>
            <a:chExt cx="1190687" cy="1076293"/>
          </a:xfrm>
        </p:grpSpPr>
        <p:sp>
          <p:nvSpPr>
            <p:cNvPr id="375" name="Shape 375"/>
            <p:cNvSpPr/>
            <p:nvPr/>
          </p:nvSpPr>
          <p:spPr>
            <a:xfrm>
              <a:off x="53008" y="-13254"/>
              <a:ext cx="1137678" cy="1076293"/>
            </a:xfrm>
            <a:prstGeom prst="rect">
              <a:avLst/>
            </a:prstGeom>
            <a:gradFill flip="none" rotWithShape="1">
              <a:gsLst>
                <a:gs pos="0">
                  <a:srgbClr val="FFDABE"/>
                </a:gs>
                <a:gs pos="35000">
                  <a:srgbClr val="FFE4D1"/>
                </a:gs>
                <a:gs pos="100000">
                  <a:srgbClr val="FFF5E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376" name="Shape 376"/>
            <p:cNvSpPr/>
            <p:nvPr/>
          </p:nvSpPr>
          <p:spPr>
            <a:xfrm>
              <a:off x="-1" y="199591"/>
              <a:ext cx="1137678" cy="6771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altLang="zh-TW" sz="2400" dirty="0" smtClean="0"/>
                <a:t>'/'</a:t>
              </a:r>
              <a:endParaRPr lang="zh-TW" altLang="en-US" sz="2400" dirty="0" smtClean="0"/>
            </a:p>
            <a:p>
              <a:endParaRPr dirty="0"/>
            </a:p>
          </p:txBody>
        </p:sp>
      </p:grpSp>
      <p:sp>
        <p:nvSpPr>
          <p:cNvPr id="378" name="Shape 378"/>
          <p:cNvSpPr/>
          <p:nvPr/>
        </p:nvSpPr>
        <p:spPr>
          <a:xfrm>
            <a:off x="4744103" y="2681493"/>
            <a:ext cx="2605386" cy="6"/>
          </a:xfrm>
          <a:prstGeom prst="line">
            <a:avLst/>
          </a:prstGeom>
          <a:ln w="25400">
            <a:solidFill>
              <a:srgbClr val="FFAB4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 dirty="0"/>
          </a:p>
        </p:txBody>
      </p:sp>
      <p:grpSp>
        <p:nvGrpSpPr>
          <p:cNvPr id="4" name="Group 381"/>
          <p:cNvGrpSpPr/>
          <p:nvPr/>
        </p:nvGrpSpPr>
        <p:grpSpPr>
          <a:xfrm>
            <a:off x="7329121" y="2143347"/>
            <a:ext cx="1137680" cy="1076294"/>
            <a:chOff x="-1" y="-2"/>
            <a:chExt cx="1137678" cy="1076293"/>
          </a:xfrm>
        </p:grpSpPr>
        <p:sp>
          <p:nvSpPr>
            <p:cNvPr id="379" name="Shape 379"/>
            <p:cNvSpPr/>
            <p:nvPr/>
          </p:nvSpPr>
          <p:spPr>
            <a:xfrm>
              <a:off x="-1" y="-2"/>
              <a:ext cx="1137678" cy="1076293"/>
            </a:xfrm>
            <a:prstGeom prst="rect">
              <a:avLst/>
            </a:prstGeom>
            <a:gradFill flip="none" rotWithShape="1">
              <a:gsLst>
                <a:gs pos="0">
                  <a:srgbClr val="FFDABE"/>
                </a:gs>
                <a:gs pos="35000">
                  <a:srgbClr val="FFE4D1"/>
                </a:gs>
                <a:gs pos="100000">
                  <a:srgbClr val="FFF5E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-1" y="345786"/>
              <a:ext cx="1137678" cy="3847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1900"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>
                  <a:solidFill>
                    <a:srgbClr val="FF0000"/>
                  </a:solidFill>
                </a:rPr>
                <a:t>index</a:t>
              </a:r>
              <a:r>
                <a:rPr dirty="0"/>
                <a:t>.</a:t>
              </a:r>
              <a:r>
                <a:rPr dirty="0">
                  <a:solidFill>
                    <a:schemeClr val="accent6">
                      <a:lumOff val="-9019"/>
                    </a:schemeClr>
                  </a:solidFill>
                </a:rPr>
                <a:t>ejs</a:t>
              </a:r>
            </a:p>
          </p:txBody>
        </p:sp>
      </p:grpSp>
      <p:sp>
        <p:nvSpPr>
          <p:cNvPr id="382" name="Shape 382"/>
          <p:cNvSpPr/>
          <p:nvPr/>
        </p:nvSpPr>
        <p:spPr>
          <a:xfrm>
            <a:off x="373420" y="2217759"/>
            <a:ext cx="1397173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app.use('/', routes);</a:t>
            </a:r>
          </a:p>
        </p:txBody>
      </p:sp>
      <p:sp>
        <p:nvSpPr>
          <p:cNvPr id="383" name="Shape 383"/>
          <p:cNvSpPr/>
          <p:nvPr/>
        </p:nvSpPr>
        <p:spPr>
          <a:xfrm>
            <a:off x="339023" y="1901775"/>
            <a:ext cx="2552939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var routes = require('./routes/index');</a:t>
            </a:r>
          </a:p>
        </p:txBody>
      </p:sp>
      <p:sp>
        <p:nvSpPr>
          <p:cNvPr id="384" name="Shape 384"/>
          <p:cNvSpPr/>
          <p:nvPr/>
        </p:nvSpPr>
        <p:spPr>
          <a:xfrm>
            <a:off x="3684104" y="1237565"/>
            <a:ext cx="4678017" cy="830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1600" dirty="0"/>
              <a:t>router</a:t>
            </a:r>
            <a:r>
              <a:rPr sz="1600" b="1" dirty="0">
                <a:solidFill>
                  <a:srgbClr val="FF0000"/>
                </a:solidFill>
              </a:rPr>
              <a:t>.get</a:t>
            </a:r>
            <a:r>
              <a:rPr sz="1600" dirty="0"/>
              <a:t>('/', function(req, res){</a:t>
            </a:r>
          </a:p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1600" dirty="0"/>
              <a:t>  res.render</a:t>
            </a:r>
            <a:r>
              <a:rPr sz="1600" dirty="0">
                <a:solidFill>
                  <a:srgbClr val="FF0000"/>
                </a:solidFill>
              </a:rPr>
              <a:t>('index</a:t>
            </a:r>
            <a:r>
              <a:rPr sz="1600" dirty="0"/>
              <a:t>', { title: </a:t>
            </a:r>
            <a:r>
              <a:rPr sz="1600" dirty="0" smtClean="0"/>
              <a:t>'</a:t>
            </a:r>
            <a:r>
              <a:rPr lang="zh-TW" altLang="en-US" sz="1600" dirty="0" smtClean="0"/>
              <a:t>首頁</a:t>
            </a:r>
            <a:r>
              <a:rPr sz="1600" dirty="0" smtClean="0"/>
              <a:t>' </a:t>
            </a:r>
            <a:r>
              <a:rPr sz="1600" dirty="0"/>
              <a:t>});</a:t>
            </a:r>
          </a:p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1600" dirty="0"/>
              <a:t>});</a:t>
            </a:r>
          </a:p>
        </p:txBody>
      </p:sp>
      <p:grpSp>
        <p:nvGrpSpPr>
          <p:cNvPr id="5" name="Group 387"/>
          <p:cNvGrpSpPr/>
          <p:nvPr/>
        </p:nvGrpSpPr>
        <p:grpSpPr>
          <a:xfrm>
            <a:off x="3626787" y="3295006"/>
            <a:ext cx="1190689" cy="1076294"/>
            <a:chOff x="-1" y="-2"/>
            <a:chExt cx="1190687" cy="1076293"/>
          </a:xfrm>
        </p:grpSpPr>
        <p:sp>
          <p:nvSpPr>
            <p:cNvPr id="385" name="Shape 385"/>
            <p:cNvSpPr/>
            <p:nvPr/>
          </p:nvSpPr>
          <p:spPr>
            <a:xfrm>
              <a:off x="-1" y="-2"/>
              <a:ext cx="1137678" cy="1076293"/>
            </a:xfrm>
            <a:prstGeom prst="rect">
              <a:avLst/>
            </a:prstGeom>
            <a:gradFill flip="none" rotWithShape="1">
              <a:gsLst>
                <a:gs pos="0">
                  <a:srgbClr val="EEFF41"/>
                </a:gs>
                <a:gs pos="100000">
                  <a:srgbClr val="F7FFB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solidFill>
                    <a:srgbClr val="1A1A1A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386" name="Shape 386"/>
            <p:cNvSpPr/>
            <p:nvPr/>
          </p:nvSpPr>
          <p:spPr>
            <a:xfrm>
              <a:off x="53008" y="289356"/>
              <a:ext cx="1137678" cy="3385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1A1A1A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1600" b="1" dirty="0" smtClean="0"/>
                <a:t>‘/</a:t>
              </a:r>
              <a:r>
                <a:rPr lang="en-US" sz="1600" b="1" dirty="0" err="1" smtClean="0"/>
                <a:t>finalList</a:t>
              </a:r>
              <a:r>
                <a:rPr lang="en-US" sz="1600" b="1" dirty="0" smtClean="0"/>
                <a:t>’</a:t>
              </a:r>
              <a:endParaRPr sz="1600" b="1" dirty="0"/>
            </a:p>
          </p:txBody>
        </p:sp>
      </p:grpSp>
      <p:grpSp>
        <p:nvGrpSpPr>
          <p:cNvPr id="6" name="Group 390"/>
          <p:cNvGrpSpPr/>
          <p:nvPr/>
        </p:nvGrpSpPr>
        <p:grpSpPr>
          <a:xfrm>
            <a:off x="6785114" y="3308258"/>
            <a:ext cx="2067338" cy="1076294"/>
            <a:chOff x="-66262" y="13250"/>
            <a:chExt cx="1203939" cy="1076293"/>
          </a:xfrm>
        </p:grpSpPr>
        <p:sp>
          <p:nvSpPr>
            <p:cNvPr id="388" name="Shape 388"/>
            <p:cNvSpPr/>
            <p:nvPr/>
          </p:nvSpPr>
          <p:spPr>
            <a:xfrm>
              <a:off x="-66262" y="13250"/>
              <a:ext cx="1137678" cy="1076293"/>
            </a:xfrm>
            <a:prstGeom prst="rect">
              <a:avLst/>
            </a:prstGeom>
            <a:gradFill flip="none" rotWithShape="1">
              <a:gsLst>
                <a:gs pos="0">
                  <a:srgbClr val="EEFF41"/>
                </a:gs>
                <a:gs pos="100000">
                  <a:srgbClr val="F7FFB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solidFill>
                    <a:srgbClr val="1A1A1A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389" name="Shape 389"/>
            <p:cNvSpPr/>
            <p:nvPr/>
          </p:nvSpPr>
          <p:spPr>
            <a:xfrm>
              <a:off x="-1" y="309962"/>
              <a:ext cx="1137678" cy="6155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1A1A1A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altLang="zh-TW" sz="2000" dirty="0" smtClean="0">
                  <a:solidFill>
                    <a:srgbClr val="FF0000"/>
                  </a:solidFill>
                </a:rPr>
                <a:t>finalList</a:t>
              </a:r>
              <a:r>
                <a:rPr lang="en-US" altLang="zh-TW" sz="2000" dirty="0" smtClean="0"/>
                <a:t>.ejs</a:t>
              </a:r>
            </a:p>
            <a:p>
              <a:endParaRPr dirty="0"/>
            </a:p>
          </p:txBody>
        </p:sp>
      </p:grpSp>
      <p:sp>
        <p:nvSpPr>
          <p:cNvPr id="391" name="Shape 391"/>
          <p:cNvSpPr/>
          <p:nvPr/>
        </p:nvSpPr>
        <p:spPr>
          <a:xfrm>
            <a:off x="1497496" y="3074504"/>
            <a:ext cx="2150735" cy="926185"/>
          </a:xfrm>
          <a:prstGeom prst="line">
            <a:avLst/>
          </a:prstGeom>
          <a:ln w="25400">
            <a:solidFill>
              <a:srgbClr val="FFAB4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 dirty="0"/>
          </a:p>
        </p:txBody>
      </p:sp>
      <p:sp>
        <p:nvSpPr>
          <p:cNvPr id="392" name="Shape 392"/>
          <p:cNvSpPr/>
          <p:nvPr/>
        </p:nvSpPr>
        <p:spPr>
          <a:xfrm>
            <a:off x="4773402" y="3867150"/>
            <a:ext cx="2024963" cy="28989"/>
          </a:xfrm>
          <a:prstGeom prst="line">
            <a:avLst/>
          </a:prstGeom>
          <a:ln w="25400">
            <a:solidFill>
              <a:srgbClr val="FFAB4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 dirty="0"/>
          </a:p>
        </p:txBody>
      </p:sp>
      <p:sp>
        <p:nvSpPr>
          <p:cNvPr id="393" name="Shape 393"/>
          <p:cNvSpPr/>
          <p:nvPr/>
        </p:nvSpPr>
        <p:spPr>
          <a:xfrm>
            <a:off x="255659" y="4035392"/>
            <a:ext cx="2907202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var users = require('./routes/users');</a:t>
            </a:r>
          </a:p>
        </p:txBody>
      </p:sp>
      <p:sp>
        <p:nvSpPr>
          <p:cNvPr id="394" name="Shape 394"/>
          <p:cNvSpPr/>
          <p:nvPr/>
        </p:nvSpPr>
        <p:spPr>
          <a:xfrm>
            <a:off x="241472" y="4348634"/>
            <a:ext cx="1988682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app.use('/users', users);</a:t>
            </a:r>
          </a:p>
        </p:txBody>
      </p:sp>
      <p:sp>
        <p:nvSpPr>
          <p:cNvPr id="395" name="Shape 395"/>
          <p:cNvSpPr/>
          <p:nvPr/>
        </p:nvSpPr>
        <p:spPr>
          <a:xfrm>
            <a:off x="3509454" y="4525607"/>
            <a:ext cx="4168766" cy="830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1600" dirty="0" err="1"/>
              <a:t>router.get</a:t>
            </a:r>
            <a:r>
              <a:rPr sz="1600" dirty="0" smtClean="0"/>
              <a:t>('/</a:t>
            </a:r>
            <a:r>
              <a:rPr lang="en-US" sz="1600" dirty="0" err="1" smtClean="0"/>
              <a:t>finalList</a:t>
            </a:r>
            <a:r>
              <a:rPr sz="1600" dirty="0" smtClean="0"/>
              <a:t>', </a:t>
            </a:r>
            <a:r>
              <a:rPr sz="1600" dirty="0"/>
              <a:t>function(req, res, next) {</a:t>
            </a:r>
          </a:p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1600" dirty="0"/>
              <a:t>  </a:t>
            </a:r>
            <a:r>
              <a:rPr lang="en-US" altLang="zh-TW" sz="1600" dirty="0" err="1" smtClean="0"/>
              <a:t>res.render</a:t>
            </a:r>
            <a:r>
              <a:rPr lang="en-US" altLang="zh-TW" sz="1600" dirty="0" smtClean="0">
                <a:solidFill>
                  <a:srgbClr val="FF0000"/>
                </a:solidFill>
              </a:rPr>
              <a:t>(‘”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finalList</a:t>
            </a:r>
            <a:r>
              <a:rPr lang="en-US" altLang="zh-TW" sz="1600" dirty="0" smtClean="0">
                <a:solidFill>
                  <a:srgbClr val="FF0000"/>
                </a:solidFill>
              </a:rPr>
              <a:t>”</a:t>
            </a:r>
            <a:r>
              <a:rPr lang="en-US" altLang="zh-TW" sz="1600" dirty="0" smtClean="0"/>
              <a:t>, { title: '</a:t>
            </a:r>
            <a:r>
              <a:rPr lang="zh-TW" altLang="en-US" sz="1600" dirty="0" smtClean="0"/>
              <a:t>首頁</a:t>
            </a:r>
            <a:r>
              <a:rPr lang="en-US" altLang="zh-TW" sz="1600" dirty="0" smtClean="0"/>
              <a:t>' });</a:t>
            </a:r>
            <a:endParaRPr sz="1600" dirty="0"/>
          </a:p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1600" dirty="0"/>
              <a:t>});</a:t>
            </a:r>
          </a:p>
        </p:txBody>
      </p:sp>
      <p:sp>
        <p:nvSpPr>
          <p:cNvPr id="396" name="Shape 396"/>
          <p:cNvSpPr/>
          <p:nvPr/>
        </p:nvSpPr>
        <p:spPr>
          <a:xfrm>
            <a:off x="408274" y="5801837"/>
            <a:ext cx="7927162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rPr dirty="0"/>
              <a:t>在 app.js 中通過 require 加載了 index.js 然後通過 app.use('/', routes); 調用了 index.js 導出的函數</a:t>
            </a:r>
          </a:p>
        </p:txBody>
      </p:sp>
      <p:grpSp>
        <p:nvGrpSpPr>
          <p:cNvPr id="7" name="Group 399"/>
          <p:cNvGrpSpPr/>
          <p:nvPr/>
        </p:nvGrpSpPr>
        <p:grpSpPr>
          <a:xfrm>
            <a:off x="162108" y="1037983"/>
            <a:ext cx="3430593" cy="806057"/>
            <a:chOff x="-1" y="-1"/>
            <a:chExt cx="3430591" cy="806055"/>
          </a:xfrm>
        </p:grpSpPr>
        <p:sp>
          <p:nvSpPr>
            <p:cNvPr id="397" name="Shape 397"/>
            <p:cNvSpPr/>
            <p:nvPr/>
          </p:nvSpPr>
          <p:spPr>
            <a:xfrm>
              <a:off x="-1" y="-1"/>
              <a:ext cx="3430591" cy="806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00" y="0"/>
                  </a:moveTo>
                  <a:cubicBezTo>
                    <a:pt x="179" y="0"/>
                    <a:pt x="0" y="762"/>
                    <a:pt x="0" y="1702"/>
                  </a:cubicBezTo>
                  <a:lnTo>
                    <a:pt x="0" y="19898"/>
                  </a:lnTo>
                  <a:cubicBezTo>
                    <a:pt x="0" y="20838"/>
                    <a:pt x="179" y="21600"/>
                    <a:pt x="400" y="21600"/>
                  </a:cubicBezTo>
                  <a:lnTo>
                    <a:pt x="19381" y="21600"/>
                  </a:lnTo>
                  <a:cubicBezTo>
                    <a:pt x="19514" y="21600"/>
                    <a:pt x="19626" y="21311"/>
                    <a:pt x="19698" y="20887"/>
                  </a:cubicBezTo>
                  <a:lnTo>
                    <a:pt x="21600" y="18484"/>
                  </a:lnTo>
                  <a:lnTo>
                    <a:pt x="19781" y="16176"/>
                  </a:lnTo>
                  <a:lnTo>
                    <a:pt x="19781" y="1702"/>
                  </a:lnTo>
                  <a:cubicBezTo>
                    <a:pt x="19781" y="762"/>
                    <a:pt x="19602" y="0"/>
                    <a:pt x="19381" y="0"/>
                  </a:cubicBezTo>
                  <a:lnTo>
                    <a:pt x="4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818CE"/>
                </a:gs>
                <a:gs pos="100000">
                  <a:schemeClr val="accent6">
                    <a:satOff val="39130"/>
                    <a:lumOff val="35538"/>
                  </a:schemeClr>
                </a:gs>
              </a:gsLst>
              <a:lin ang="16200000" scaled="0"/>
            </a:gra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 dirty="0"/>
            </a:p>
          </p:txBody>
        </p:sp>
        <p:sp>
          <p:nvSpPr>
            <p:cNvPr id="398" name="Shape 398"/>
            <p:cNvSpPr/>
            <p:nvPr/>
          </p:nvSpPr>
          <p:spPr>
            <a:xfrm>
              <a:off x="-1" y="79864"/>
              <a:ext cx="3430591" cy="6463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dirty="0"/>
                <a:t>render是express導引導視圖範本的方法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>
            <a:hlinkClick r:id="rId2" action="ppaction://hlinksldjump"/>
          </p:cNvPr>
          <p:cNvSpPr/>
          <p:nvPr/>
        </p:nvSpPr>
        <p:spPr>
          <a:xfrm>
            <a:off x="4759559" y="6167963"/>
            <a:ext cx="2418912" cy="481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850391">
              <a:lnSpc>
                <a:spcPct val="115000"/>
              </a:lnSpc>
              <a:spcBef>
                <a:spcPts val="1400"/>
              </a:spcBef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返回專案結構</a:t>
            </a:r>
          </a:p>
        </p:txBody>
      </p:sp>
      <p:sp>
        <p:nvSpPr>
          <p:cNvPr id="402" name="Shape 402"/>
          <p:cNvSpPr>
            <a:spLocks noGrp="1"/>
          </p:cNvSpPr>
          <p:nvPr>
            <p:ph type="title"/>
          </p:nvPr>
        </p:nvSpPr>
        <p:spPr>
          <a:xfrm>
            <a:off x="525412" y="7022"/>
            <a:ext cx="7772401" cy="830363"/>
          </a:xfrm>
          <a:prstGeom prst="rect">
            <a:avLst/>
          </a:prstGeom>
        </p:spPr>
        <p:txBody>
          <a:bodyPr anchor="ctr"/>
          <a:lstStyle>
            <a:lvl1pPr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路由</a:t>
            </a:r>
          </a:p>
        </p:txBody>
      </p:sp>
      <p:sp>
        <p:nvSpPr>
          <p:cNvPr id="403" name="Shape 403"/>
          <p:cNvSpPr>
            <a:spLocks noGrp="1"/>
          </p:cNvSpPr>
          <p:nvPr>
            <p:ph type="body" idx="1"/>
          </p:nvPr>
        </p:nvSpPr>
        <p:spPr>
          <a:xfrm>
            <a:off x="531812" y="1217659"/>
            <a:ext cx="7772401" cy="4852695"/>
          </a:xfrm>
          <a:prstGeom prst="rect">
            <a:avLst/>
          </a:prstGeom>
        </p:spPr>
        <p:txBody>
          <a:bodyPr anchor="t"/>
          <a:lstStyle/>
          <a:p>
            <a:r>
              <a:rPr lang="en-US" altLang="zh-TW" b="0" dirty="0" err="1" smtClean="0"/>
              <a:t>res.render</a:t>
            </a:r>
            <a:r>
              <a:rPr lang="en-US" altLang="zh-TW" b="0" dirty="0" smtClean="0"/>
              <a:t>('index', {</a:t>
            </a:r>
          </a:p>
          <a:p>
            <a:r>
              <a:rPr lang="en-US" altLang="zh-TW" b="0" dirty="0" smtClean="0"/>
              <a:t>            title: '</a:t>
            </a:r>
            <a:r>
              <a:rPr lang="zh-TW" altLang="en-US" b="0" dirty="0" smtClean="0"/>
              <a:t>首頁</a:t>
            </a:r>
            <a:r>
              <a:rPr lang="en-US" altLang="zh-TW" b="0" dirty="0" smtClean="0"/>
              <a:t>',</a:t>
            </a:r>
          </a:p>
          <a:p>
            <a:r>
              <a:rPr lang="en-US" altLang="zh-TW" b="0" dirty="0" smtClean="0"/>
              <a:t>            device: device,</a:t>
            </a:r>
          </a:p>
          <a:p>
            <a:r>
              <a:rPr lang="en-US" altLang="zh-TW" b="0" dirty="0" smtClean="0"/>
              <a:t>            </a:t>
            </a:r>
            <a:r>
              <a:rPr lang="en-US" altLang="zh-TW" b="0" dirty="0" err="1" smtClean="0"/>
              <a:t>finalList</a:t>
            </a:r>
            <a:r>
              <a:rPr lang="en-US" altLang="zh-TW" b="0" dirty="0" smtClean="0"/>
              <a:t>: </a:t>
            </a:r>
            <a:r>
              <a:rPr lang="en-US" altLang="zh-TW" b="0" dirty="0" err="1" smtClean="0"/>
              <a:t>finalList</a:t>
            </a:r>
            <a:endParaRPr lang="en-US" altLang="zh-TW" b="0" dirty="0" smtClean="0"/>
          </a:p>
          <a:p>
            <a:r>
              <a:rPr lang="en-US" altLang="zh-TW" b="0" dirty="0" smtClean="0"/>
              <a:t>        });</a:t>
            </a:r>
            <a:endParaRPr lang="en-US" altLang="zh-TW" b="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8164" y="1964428"/>
            <a:ext cx="6238875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055165"/>
            <a:ext cx="9144000" cy="2802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/>
          </p:cNvSpPr>
          <p:nvPr>
            <p:ph type="title"/>
          </p:nvPr>
        </p:nvSpPr>
        <p:spPr>
          <a:xfrm>
            <a:off x="685798" y="88900"/>
            <a:ext cx="7772404" cy="899915"/>
          </a:xfrm>
          <a:prstGeom prst="rect">
            <a:avLst/>
          </a:prstGeom>
        </p:spPr>
        <p:txBody>
          <a:bodyPr anchor="ctr">
            <a:normAutofit/>
          </a:bodyPr>
          <a:lstStyle>
            <a:lvl1pPr defTabSz="850391">
              <a:lnSpc>
                <a:spcPct val="115000"/>
              </a:lnSpc>
              <a:spcBef>
                <a:spcPts val="14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lang="en-US" altLang="zh-TW" b="1" dirty="0" smtClean="0"/>
              <a:t>GET </a:t>
            </a:r>
            <a:r>
              <a:rPr lang="en-US" altLang="zh-TW" b="1" dirty="0" err="1" smtClean="0"/>
              <a:t>vs</a:t>
            </a:r>
            <a:r>
              <a:rPr lang="en-US" altLang="zh-TW" b="1" dirty="0" smtClean="0"/>
              <a:t> POST Method</a:t>
            </a:r>
            <a:endParaRPr dirty="0"/>
          </a:p>
        </p:txBody>
      </p:sp>
      <p:sp>
        <p:nvSpPr>
          <p:cNvPr id="411" name="Shape 411"/>
          <p:cNvSpPr/>
          <p:nvPr/>
        </p:nvSpPr>
        <p:spPr>
          <a:xfrm>
            <a:off x="622491" y="1046923"/>
            <a:ext cx="7899018" cy="4708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zh-TW" altLang="en-US" sz="2000" dirty="0" smtClean="0"/>
              <a:t>先舉個例子，如果 </a:t>
            </a:r>
            <a:r>
              <a:rPr lang="en-US" altLang="zh-TW" sz="2000" dirty="0" smtClean="0"/>
              <a:t>HTTP </a:t>
            </a:r>
            <a:r>
              <a:rPr lang="zh-TW" altLang="en-US" sz="2000" dirty="0" smtClean="0"/>
              <a:t>代表現在我們現實生活中寄信的機制，那麼信封的撰寫格式就是 </a:t>
            </a:r>
            <a:r>
              <a:rPr lang="en-US" altLang="zh-TW" sz="2000" dirty="0" smtClean="0"/>
              <a:t>HTTP</a:t>
            </a:r>
            <a:r>
              <a:rPr lang="zh-TW" altLang="en-US" sz="2000" dirty="0" smtClean="0"/>
              <a:t>。我們姑且將信封外的內容稱為 </a:t>
            </a:r>
            <a:r>
              <a:rPr lang="en-US" altLang="zh-TW" sz="2000" b="1" dirty="0" smtClean="0">
                <a:solidFill>
                  <a:srgbClr val="00B0F0"/>
                </a:solidFill>
              </a:rPr>
              <a:t>http-header</a:t>
            </a:r>
            <a:r>
              <a:rPr lang="zh-TW" altLang="en-US" sz="2000" dirty="0" smtClean="0"/>
              <a:t>，信封內的書信稱為 </a:t>
            </a:r>
            <a:r>
              <a:rPr lang="en-US" altLang="zh-TW" sz="2000" b="1" dirty="0" smtClean="0">
                <a:solidFill>
                  <a:srgbClr val="00B0F0"/>
                </a:solidFill>
              </a:rPr>
              <a:t>message-body</a:t>
            </a:r>
            <a:r>
              <a:rPr lang="zh-TW" altLang="en-US" sz="2000" dirty="0" smtClean="0"/>
              <a:t>，那麼 </a:t>
            </a:r>
            <a:r>
              <a:rPr lang="en-US" altLang="zh-TW" sz="2000" dirty="0" smtClean="0"/>
              <a:t>HTTP Method </a:t>
            </a:r>
            <a:r>
              <a:rPr lang="zh-TW" altLang="en-US" sz="2000" dirty="0" smtClean="0"/>
              <a:t>就是你要告訴郵差的寄信規則。</a:t>
            </a:r>
          </a:p>
          <a:p>
            <a:r>
              <a:rPr lang="zh-TW" altLang="en-US" sz="2000" dirty="0" smtClean="0"/>
              <a:t>假設 </a:t>
            </a:r>
            <a:r>
              <a:rPr lang="en-US" altLang="zh-TW" sz="2000" dirty="0" smtClean="0"/>
              <a:t>GET </a:t>
            </a:r>
            <a:r>
              <a:rPr lang="zh-TW" altLang="en-US" sz="2000" dirty="0" smtClean="0"/>
              <a:t>表示信封內不得裝信件的寄送方式，如同是明信片一樣（感謝網友 </a:t>
            </a:r>
            <a:r>
              <a:rPr lang="en-US" altLang="zh-TW" sz="2000" dirty="0" smtClean="0"/>
              <a:t>Kevin </a:t>
            </a:r>
            <a:r>
              <a:rPr lang="zh-TW" altLang="en-US" sz="2000" dirty="0" smtClean="0"/>
              <a:t>的建議，採用明信片來詮釋 </a:t>
            </a:r>
            <a:r>
              <a:rPr lang="en-US" altLang="zh-TW" sz="2000" dirty="0" smtClean="0"/>
              <a:t>GET</a:t>
            </a:r>
            <a:r>
              <a:rPr lang="zh-TW" altLang="en-US" sz="2000" dirty="0" smtClean="0"/>
              <a:t>），你可以把要傳遞的資訊寫在信封</a:t>
            </a:r>
            <a:r>
              <a:rPr lang="en-US" altLang="zh-TW" sz="2000" dirty="0" smtClean="0"/>
              <a:t>(http-header)</a:t>
            </a:r>
            <a:r>
              <a:rPr lang="zh-TW" altLang="en-US" sz="2000" dirty="0" smtClean="0"/>
              <a:t>上，寫滿為止，價格比較便宜。然而 </a:t>
            </a:r>
            <a:r>
              <a:rPr lang="en-US" altLang="zh-TW" sz="2000" dirty="0" smtClean="0"/>
              <a:t>POST </a:t>
            </a:r>
            <a:r>
              <a:rPr lang="zh-TW" altLang="en-US" sz="2000" dirty="0" smtClean="0"/>
              <a:t>就是信封內有裝信件的寄送方式（信封有內容物），不但信封可以寫東西，信封內 </a:t>
            </a:r>
            <a:r>
              <a:rPr lang="en-US" altLang="zh-TW" sz="2000" dirty="0" smtClean="0"/>
              <a:t>(message-body) </a:t>
            </a:r>
            <a:r>
              <a:rPr lang="zh-TW" altLang="en-US" sz="2000" dirty="0" smtClean="0"/>
              <a:t>還可以置入你想要寄送的資料或檔案，價格較貴。</a:t>
            </a:r>
          </a:p>
          <a:p>
            <a:r>
              <a:rPr lang="zh-TW" altLang="en-US" sz="2000" dirty="0" smtClean="0"/>
              <a:t>使用 </a:t>
            </a:r>
            <a:r>
              <a:rPr lang="en-US" altLang="zh-TW" sz="2000" dirty="0" smtClean="0"/>
              <a:t>GET </a:t>
            </a:r>
            <a:r>
              <a:rPr lang="zh-TW" altLang="en-US" sz="2000" dirty="0" smtClean="0"/>
              <a:t>的時候我們直接將要傳送的資料以 </a:t>
            </a:r>
            <a:r>
              <a:rPr lang="en-US" altLang="zh-TW" sz="2000" dirty="0" smtClean="0"/>
              <a:t>Query String</a:t>
            </a:r>
            <a:r>
              <a:rPr lang="zh-TW" altLang="en-US" sz="2000" dirty="0" smtClean="0"/>
              <a:t>（一種</a:t>
            </a:r>
            <a:r>
              <a:rPr lang="en-US" altLang="zh-TW" sz="2000" dirty="0" smtClean="0"/>
              <a:t>Key/</a:t>
            </a:r>
            <a:r>
              <a:rPr lang="en-US" altLang="zh-TW" sz="2000" dirty="0" err="1" smtClean="0"/>
              <a:t>Vaule</a:t>
            </a:r>
            <a:r>
              <a:rPr lang="zh-TW" altLang="en-US" sz="2000" dirty="0" smtClean="0"/>
              <a:t>的編碼方式）加在我們要寄送的地址</a:t>
            </a:r>
            <a:r>
              <a:rPr lang="en-US" altLang="zh-TW" sz="2000" dirty="0" smtClean="0"/>
              <a:t>(URL)</a:t>
            </a:r>
            <a:r>
              <a:rPr lang="zh-TW" altLang="en-US" sz="2000" dirty="0" smtClean="0"/>
              <a:t>後面，然後交給郵差傳送。使用 </a:t>
            </a:r>
            <a:r>
              <a:rPr lang="en-US" altLang="zh-TW" sz="2000" dirty="0" smtClean="0"/>
              <a:t>POST </a:t>
            </a:r>
            <a:r>
              <a:rPr lang="zh-TW" altLang="en-US" sz="2000" dirty="0" smtClean="0"/>
              <a:t>的時候則是將寄送地址</a:t>
            </a:r>
            <a:r>
              <a:rPr lang="en-US" altLang="zh-TW" sz="2000" dirty="0" smtClean="0"/>
              <a:t>(URL)</a:t>
            </a:r>
            <a:r>
              <a:rPr lang="zh-TW" altLang="en-US" sz="2000" dirty="0" smtClean="0"/>
              <a:t>寫在信封上，另外將要傳送的資料寫在另一張信紙後，將信紙放到信封裡面，交給郵差傳送。</a:t>
            </a:r>
            <a:endParaRPr lang="zh-TW" altLang="en-US" sz="2000" dirty="0"/>
          </a:p>
        </p:txBody>
      </p:sp>
      <p:sp>
        <p:nvSpPr>
          <p:cNvPr id="412" name="Shape 412"/>
          <p:cNvSpPr/>
          <p:nvPr/>
        </p:nvSpPr>
        <p:spPr>
          <a:xfrm>
            <a:off x="622491" y="2174749"/>
            <a:ext cx="7899018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/>
          </p:cNvSpPr>
          <p:nvPr>
            <p:ph type="title"/>
          </p:nvPr>
        </p:nvSpPr>
        <p:spPr>
          <a:xfrm>
            <a:off x="685798" y="88900"/>
            <a:ext cx="7772404" cy="899915"/>
          </a:xfrm>
          <a:prstGeom prst="rect">
            <a:avLst/>
          </a:prstGeom>
        </p:spPr>
        <p:txBody>
          <a:bodyPr anchor="ctr">
            <a:normAutofit/>
          </a:bodyPr>
          <a:lstStyle>
            <a:lvl1pPr defTabSz="850391">
              <a:lnSpc>
                <a:spcPct val="115000"/>
              </a:lnSpc>
              <a:spcBef>
                <a:spcPts val="14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lang="en-US" altLang="zh-TW" b="1" dirty="0" smtClean="0"/>
              <a:t>GET Method</a:t>
            </a:r>
            <a:endParaRPr dirty="0"/>
          </a:p>
        </p:txBody>
      </p:sp>
      <p:sp>
        <p:nvSpPr>
          <p:cNvPr id="411" name="Shape 411"/>
          <p:cNvSpPr/>
          <p:nvPr/>
        </p:nvSpPr>
        <p:spPr>
          <a:xfrm>
            <a:off x="622491" y="1046923"/>
            <a:ext cx="7899018" cy="60631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zh-TW" altLang="en-US" sz="1600" dirty="0" smtClean="0"/>
              <a:t>我們先來看看 </a:t>
            </a:r>
            <a:r>
              <a:rPr lang="en-US" altLang="zh-TW" sz="1600" dirty="0" smtClean="0"/>
              <a:t>GET </a:t>
            </a:r>
            <a:r>
              <a:rPr lang="zh-TW" altLang="en-US" sz="1600" dirty="0" smtClean="0"/>
              <a:t>怎麼傳送資料的，當我們送出一個 </a:t>
            </a:r>
            <a:r>
              <a:rPr lang="en-US" altLang="zh-TW" sz="1600" dirty="0" smtClean="0"/>
              <a:t>GET </a:t>
            </a:r>
            <a:r>
              <a:rPr lang="zh-TW" altLang="en-US" sz="1600" dirty="0" smtClean="0"/>
              <a:t>表單時，如下範例：</a:t>
            </a:r>
          </a:p>
          <a:p>
            <a:pPr fontAlgn="t"/>
            <a:endParaRPr lang="en-US" altLang="zh-TW" sz="1600" dirty="0" smtClean="0"/>
          </a:p>
          <a:p>
            <a:pPr fontAlgn="t"/>
            <a:endParaRPr lang="en-US" altLang="zh-TW" sz="1600" dirty="0" smtClean="0"/>
          </a:p>
          <a:p>
            <a:pPr fontAlgn="t"/>
            <a:endParaRPr lang="en-US" altLang="zh-TW" sz="1600" dirty="0" smtClean="0"/>
          </a:p>
          <a:p>
            <a:pPr fontAlgn="t"/>
            <a:endParaRPr lang="en-US" altLang="zh-TW" sz="1600" dirty="0" smtClean="0"/>
          </a:p>
          <a:p>
            <a:r>
              <a:rPr lang="zh-TW" altLang="en-US" sz="1600" dirty="0" smtClean="0"/>
              <a:t>當表單 </a:t>
            </a:r>
            <a:r>
              <a:rPr lang="en-US" altLang="zh-TW" sz="1600" dirty="0" smtClean="0"/>
              <a:t>Submit </a:t>
            </a:r>
            <a:r>
              <a:rPr lang="zh-TW" altLang="en-US" sz="1600" dirty="0" smtClean="0"/>
              <a:t>之後瀏覽器的網址就變成 </a:t>
            </a:r>
            <a:r>
              <a:rPr lang="en-US" altLang="zh-TW" sz="1600" dirty="0" smtClean="0"/>
              <a:t>"http://xxx.toright.com/?id=010101"</a:t>
            </a:r>
            <a:r>
              <a:rPr lang="zh-TW" altLang="en-US" sz="1600" dirty="0" smtClean="0"/>
              <a:t>，瀏覽器會自動將表單內容轉為 </a:t>
            </a:r>
            <a:r>
              <a:rPr lang="en-US" altLang="zh-TW" sz="1600" dirty="0" smtClean="0"/>
              <a:t>Query String </a:t>
            </a:r>
            <a:r>
              <a:rPr lang="zh-TW" altLang="en-US" sz="1600" dirty="0" smtClean="0"/>
              <a:t>加在 </a:t>
            </a:r>
            <a:r>
              <a:rPr lang="en-US" altLang="zh-TW" sz="1600" dirty="0" smtClean="0"/>
              <a:t>URL </a:t>
            </a:r>
            <a:r>
              <a:rPr lang="zh-TW" altLang="en-US" sz="1600" dirty="0" smtClean="0"/>
              <a:t>進行連線。</a:t>
            </a:r>
          </a:p>
          <a:p>
            <a:r>
              <a:rPr lang="zh-TW" altLang="en-US" sz="1600" dirty="0" smtClean="0"/>
              <a:t>這時後來看一下 </a:t>
            </a:r>
            <a:r>
              <a:rPr lang="en-US" altLang="zh-TW" sz="1600" dirty="0" smtClean="0"/>
              <a:t>HTTP Request </a:t>
            </a:r>
            <a:r>
              <a:rPr lang="zh-TW" altLang="en-US" sz="1600" dirty="0" smtClean="0"/>
              <a:t>封包的內容：</a:t>
            </a:r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zh-TW" altLang="en-US" sz="1600" dirty="0" smtClean="0"/>
              <a:t>在 </a:t>
            </a:r>
            <a:r>
              <a:rPr lang="en-US" altLang="zh-TW" sz="1600" dirty="0" smtClean="0"/>
              <a:t>HTTP GET Method </a:t>
            </a:r>
            <a:r>
              <a:rPr lang="zh-TW" altLang="en-US" sz="1600" dirty="0" smtClean="0"/>
              <a:t>中是不允許在 </a:t>
            </a:r>
            <a:r>
              <a:rPr lang="en-US" altLang="zh-TW" sz="1600" dirty="0" smtClean="0"/>
              <a:t>message-body </a:t>
            </a:r>
            <a:r>
              <a:rPr lang="zh-TW" altLang="en-US" sz="1600" dirty="0" smtClean="0"/>
              <a:t>中傳遞資料的，因為是 </a:t>
            </a:r>
            <a:r>
              <a:rPr lang="en-US" altLang="zh-TW" sz="1600" dirty="0" smtClean="0"/>
              <a:t>GET </a:t>
            </a:r>
            <a:r>
              <a:rPr lang="zh-TW" altLang="en-US" sz="1600" dirty="0" smtClean="0"/>
              <a:t>嘛，就是要取資料的意思。</a:t>
            </a:r>
          </a:p>
          <a:p>
            <a:r>
              <a:rPr lang="zh-TW" altLang="en-US" sz="1600" dirty="0" smtClean="0"/>
              <a:t>從瀏覽器的網址列就可以看見我們表單要傳送的資料，若是要傳送密碼豈不是</a:t>
            </a:r>
            <a:r>
              <a:rPr lang="en-US" altLang="zh-TW" sz="1600" dirty="0" smtClean="0"/>
              <a:t>"</a:t>
            </a:r>
            <a:r>
              <a:rPr lang="zh-TW" altLang="en-US" sz="1600" dirty="0" smtClean="0"/>
              <a:t>一覽無遺</a:t>
            </a:r>
            <a:r>
              <a:rPr lang="en-US" altLang="zh-TW" sz="1600" dirty="0" smtClean="0"/>
              <a:t>".......</a:t>
            </a:r>
            <a:r>
              <a:rPr lang="zh-TW" altLang="en-US" sz="1600" dirty="0" smtClean="0"/>
              <a:t>這就是大家常提到安全性問題。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zh-TW" altLang="en-US" sz="1600" dirty="0" smtClean="0"/>
          </a:p>
          <a:p>
            <a:endParaRPr lang="zh-TW" altLang="en-US" sz="2000" dirty="0"/>
          </a:p>
        </p:txBody>
      </p:sp>
      <p:sp>
        <p:nvSpPr>
          <p:cNvPr id="412" name="Shape 412"/>
          <p:cNvSpPr/>
          <p:nvPr/>
        </p:nvSpPr>
        <p:spPr>
          <a:xfrm>
            <a:off x="622491" y="2174749"/>
            <a:ext cx="7899018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2670" y="3150084"/>
            <a:ext cx="807720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3145" y="1298713"/>
            <a:ext cx="8096250" cy="99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/>
          </p:cNvSpPr>
          <p:nvPr>
            <p:ph type="title"/>
          </p:nvPr>
        </p:nvSpPr>
        <p:spPr>
          <a:xfrm>
            <a:off x="685798" y="88900"/>
            <a:ext cx="7772404" cy="899915"/>
          </a:xfrm>
          <a:prstGeom prst="rect">
            <a:avLst/>
          </a:prstGeom>
        </p:spPr>
        <p:txBody>
          <a:bodyPr anchor="ctr">
            <a:normAutofit/>
          </a:bodyPr>
          <a:lstStyle>
            <a:lvl1pPr defTabSz="850391">
              <a:lnSpc>
                <a:spcPct val="115000"/>
              </a:lnSpc>
              <a:spcBef>
                <a:spcPts val="14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lang="en-US" altLang="zh-TW" b="1" dirty="0" smtClean="0"/>
              <a:t>POST Method</a:t>
            </a:r>
            <a:endParaRPr dirty="0"/>
          </a:p>
        </p:txBody>
      </p:sp>
      <p:sp>
        <p:nvSpPr>
          <p:cNvPr id="411" name="Shape 411"/>
          <p:cNvSpPr/>
          <p:nvPr/>
        </p:nvSpPr>
        <p:spPr>
          <a:xfrm>
            <a:off x="424070" y="980663"/>
            <a:ext cx="8534400" cy="6468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zh-TW" altLang="en-US" sz="1600" dirty="0" smtClean="0"/>
              <a:t>再來看看 </a:t>
            </a:r>
            <a:r>
              <a:rPr lang="en-US" altLang="zh-TW" sz="1600" dirty="0" smtClean="0"/>
              <a:t>POST </a:t>
            </a:r>
            <a:r>
              <a:rPr lang="zh-TW" altLang="en-US" sz="1600" dirty="0" smtClean="0"/>
              <a:t>傳送資料</a:t>
            </a:r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zh-TW" altLang="en-US" sz="1600" dirty="0" smtClean="0"/>
              <a:t>網址列沒有變化，那我們來看一下 </a:t>
            </a:r>
            <a:r>
              <a:rPr lang="en-US" altLang="zh-TW" sz="1600" dirty="0" smtClean="0"/>
              <a:t>HTTP Request </a:t>
            </a:r>
            <a:r>
              <a:rPr lang="zh-TW" altLang="en-US" sz="1600" dirty="0" smtClean="0"/>
              <a:t>封包的內容：</a:t>
            </a:r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zh-TW" altLang="en-US" sz="1600" dirty="0" smtClean="0"/>
              <a:t>看出個所以然了嗎？原來 </a:t>
            </a:r>
            <a:r>
              <a:rPr lang="en-US" altLang="zh-TW" sz="1600" dirty="0" smtClean="0"/>
              <a:t>POST </a:t>
            </a:r>
            <a:r>
              <a:rPr lang="zh-TW" altLang="en-US" sz="1600" dirty="0" smtClean="0"/>
              <a:t>是將表單資料放在 </a:t>
            </a:r>
            <a:r>
              <a:rPr lang="en-US" altLang="zh-TW" sz="1600" dirty="0" smtClean="0"/>
              <a:t>message-body </a:t>
            </a:r>
            <a:r>
              <a:rPr lang="zh-TW" altLang="en-US" sz="1600" dirty="0" smtClean="0"/>
              <a:t>進行傳送，在不偷看封包的情況下似乎安全一些些</a:t>
            </a:r>
            <a:r>
              <a:rPr lang="en-US" altLang="zh-TW" sz="1600" dirty="0" smtClean="0"/>
              <a:t>.......-_- </a:t>
            </a:r>
            <a:r>
              <a:rPr lang="zh-TW" altLang="en-US" sz="1600" dirty="0" smtClean="0"/>
              <a:t>。此外在傳送檔案的時候會使用到 </a:t>
            </a:r>
            <a:r>
              <a:rPr lang="en-US" altLang="zh-TW" sz="1600" dirty="0" smtClean="0"/>
              <a:t>multi-part </a:t>
            </a:r>
            <a:r>
              <a:rPr lang="zh-TW" altLang="en-US" sz="1600" dirty="0" smtClean="0"/>
              <a:t>編碼，將檔案與其他的表單欄位一併放在 </a:t>
            </a:r>
            <a:r>
              <a:rPr lang="en-US" altLang="zh-TW" sz="1600" dirty="0" smtClean="0"/>
              <a:t>message-body </a:t>
            </a:r>
            <a:r>
              <a:rPr lang="zh-TW" altLang="en-US" sz="1600" dirty="0" smtClean="0"/>
              <a:t>中進行傳送。這就是 </a:t>
            </a:r>
            <a:r>
              <a:rPr lang="en-US" altLang="zh-TW" sz="1600" dirty="0" smtClean="0"/>
              <a:t>GET </a:t>
            </a:r>
            <a:r>
              <a:rPr lang="zh-TW" altLang="en-US" sz="1600" dirty="0" smtClean="0"/>
              <a:t>與 </a:t>
            </a:r>
            <a:r>
              <a:rPr lang="en-US" altLang="zh-TW" sz="1600" dirty="0" smtClean="0"/>
              <a:t>POST </a:t>
            </a:r>
            <a:r>
              <a:rPr lang="zh-TW" altLang="en-US" sz="1600" dirty="0" smtClean="0"/>
              <a:t>發送表單的差異囉。</a:t>
            </a:r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zh-TW" altLang="en-US" sz="1600" dirty="0" smtClean="0"/>
          </a:p>
          <a:p>
            <a:endParaRPr lang="zh-TW" altLang="en-US" sz="2000" dirty="0"/>
          </a:p>
        </p:txBody>
      </p:sp>
      <p:sp>
        <p:nvSpPr>
          <p:cNvPr id="412" name="Shape 412"/>
          <p:cNvSpPr/>
          <p:nvPr/>
        </p:nvSpPr>
        <p:spPr>
          <a:xfrm>
            <a:off x="622491" y="2174749"/>
            <a:ext cx="7899018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347" y="1232452"/>
            <a:ext cx="8105775" cy="1033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585" y="2529509"/>
            <a:ext cx="81153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/>
          </p:cNvSpPr>
          <p:nvPr>
            <p:ph type="title"/>
          </p:nvPr>
        </p:nvSpPr>
        <p:spPr>
          <a:xfrm>
            <a:off x="531812" y="635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sz="5000"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MongoDB簡介</a:t>
            </a:r>
          </a:p>
        </p:txBody>
      </p:sp>
      <p:sp>
        <p:nvSpPr>
          <p:cNvPr id="416" name="Shape 416"/>
          <p:cNvSpPr>
            <a:spLocks noGrp="1"/>
          </p:cNvSpPr>
          <p:nvPr>
            <p:ph type="body" idx="1"/>
          </p:nvPr>
        </p:nvSpPr>
        <p:spPr>
          <a:xfrm>
            <a:off x="531812" y="1447152"/>
            <a:ext cx="7772401" cy="3963696"/>
          </a:xfrm>
          <a:prstGeom prst="rect">
            <a:avLst/>
          </a:prstGeom>
        </p:spPr>
        <p:txBody>
          <a:bodyPr anchor="t">
            <a:normAutofit lnSpcReduction="10000"/>
          </a:bodyPr>
          <a:lstStyle>
            <a:lvl1pPr defTabSz="713230">
              <a:lnSpc>
                <a:spcPct val="115000"/>
              </a:lnSpc>
              <a:spcBef>
                <a:spcPts val="12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MongoDB 是一個基於分佈式文件存儲的 NoSQL（非關係型資料庫）的一種，由 C++ 語言編寫，旨在為 WEB 應用提供可擴展的高性能數據存儲解決方案。 MongoDB 支持的數據結構非常鬆散，是類似 json 的 bjson 格式，因此可以存​​儲比較複雜的數據類型。 MongoDB 最大的特點是他支持的查詢語言非常強大，其語法有點類似於面向物件的查詢語言，幾乎可以實現類似關係數據庫單表查詢的絕大部分功能，而且還支持對數據建立索引。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>
            <a:spLocks noGrp="1"/>
          </p:cNvSpPr>
          <p:nvPr>
            <p:ph type="title"/>
          </p:nvPr>
        </p:nvSpPr>
        <p:spPr>
          <a:xfrm>
            <a:off x="685798" y="25400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安裝 mongoDB</a:t>
            </a:r>
          </a:p>
        </p:txBody>
      </p:sp>
      <p:sp>
        <p:nvSpPr>
          <p:cNvPr id="419" name="Shape 419"/>
          <p:cNvSpPr>
            <a:spLocks noGrp="1"/>
          </p:cNvSpPr>
          <p:nvPr>
            <p:ph type="body" idx="1"/>
          </p:nvPr>
        </p:nvSpPr>
        <p:spPr>
          <a:xfrm>
            <a:off x="685798" y="1442815"/>
            <a:ext cx="7772404" cy="4743552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去 mongoDB 官網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https://www.mongodb.com/download-center?jmp=nav#community</a:t>
            </a:r>
            <a:r>
              <a:rPr dirty="0"/>
              <a:t>下載安裝檔，直接安裝。mongoDB 的初始設定是把資料存在 \data\db ，但是 mongoDB 不會自動產生這個資料夾，所以我們必須自己開，可以在檔案總管裡面新增，也可以在終端機底下輸入：</a:t>
            </a:r>
            <a:endParaRPr sz="1900" dirty="0"/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C:\&gt; mkdir \data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C:\&gt; mkdir \data\db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>
            <a:spLocks noGrp="1"/>
          </p:cNvSpPr>
          <p:nvPr>
            <p:ph type="title"/>
          </p:nvPr>
        </p:nvSpPr>
        <p:spPr>
          <a:xfrm>
            <a:off x="569912" y="635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lang="en-US" altLang="zh-TW" dirty="0" smtClean="0"/>
              <a:t>MongoDB</a:t>
            </a:r>
            <a:r>
              <a:rPr lang="zh-TW" altLang="en-US" dirty="0" smtClean="0"/>
              <a:t>服務</a:t>
            </a:r>
            <a:r>
              <a:rPr lang="en-US" altLang="zh-TW" dirty="0" smtClean="0"/>
              <a:t>1</a:t>
            </a:r>
            <a:endParaRPr dirty="0"/>
          </a:p>
        </p:txBody>
      </p:sp>
      <p:sp>
        <p:nvSpPr>
          <p:cNvPr id="7" name="文字方塊 6"/>
          <p:cNvSpPr txBox="1"/>
          <p:nvPr/>
        </p:nvSpPr>
        <p:spPr>
          <a:xfrm>
            <a:off x="649356" y="2902226"/>
            <a:ext cx="7779026" cy="3046984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n-US" altLang="zh-TW" sz="1600" dirty="0" smtClean="0"/>
              <a:t>net:</a:t>
            </a:r>
          </a:p>
          <a:p>
            <a:r>
              <a:rPr lang="en-US" altLang="zh-TW" sz="1600" dirty="0" smtClean="0"/>
              <a:t>    bindIp: 127.0.0.1</a:t>
            </a:r>
          </a:p>
          <a:p>
            <a:r>
              <a:rPr lang="en-US" altLang="zh-TW" sz="1600" dirty="0" smtClean="0"/>
              <a:t>    port: 27017</a:t>
            </a:r>
          </a:p>
          <a:p>
            <a:r>
              <a:rPr lang="en-US" altLang="zh-TW" sz="1600" dirty="0" smtClean="0"/>
              <a:t>storage:</a:t>
            </a:r>
          </a:p>
          <a:p>
            <a:r>
              <a:rPr lang="en-US" altLang="zh-TW" sz="1600" dirty="0" smtClean="0"/>
              <a:t>    dbPath: C:\data\db</a:t>
            </a:r>
          </a:p>
          <a:p>
            <a:r>
              <a:rPr lang="en-US" altLang="zh-TW" sz="1600" dirty="0" smtClean="0"/>
              <a:t>    journal:</a:t>
            </a:r>
          </a:p>
          <a:p>
            <a:r>
              <a:rPr lang="en-US" altLang="zh-TW" sz="1600" dirty="0" smtClean="0"/>
              <a:t>        enabled: true</a:t>
            </a:r>
          </a:p>
          <a:p>
            <a:r>
              <a:rPr lang="en-US" altLang="zh-TW" sz="1600" dirty="0" smtClean="0"/>
              <a:t>systemLog:</a:t>
            </a:r>
          </a:p>
          <a:p>
            <a:r>
              <a:rPr lang="en-US" altLang="zh-TW" sz="1600" dirty="0" smtClean="0"/>
              <a:t>    destination: file</a:t>
            </a:r>
          </a:p>
          <a:p>
            <a:r>
              <a:rPr lang="en-US" altLang="zh-TW" sz="1600" dirty="0" smtClean="0"/>
              <a:t>    path: C:\data\log\mongodb.log</a:t>
            </a:r>
          </a:p>
          <a:p>
            <a:r>
              <a:rPr lang="en-US" altLang="zh-TW" sz="1600" dirty="0" smtClean="0"/>
              <a:t>    quiet: true</a:t>
            </a:r>
          </a:p>
          <a:p>
            <a:r>
              <a:rPr lang="en-US" altLang="zh-TW" sz="1600" dirty="0" smtClean="0"/>
              <a:t>    logAppend: true</a:t>
            </a:r>
            <a:endParaRPr kumimoji="0" lang="zh-TW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55984" y="1133061"/>
            <a:ext cx="7779026" cy="132343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/>
              <a:t>在</a:t>
            </a:r>
            <a:r>
              <a:rPr lang="en-US" altLang="zh-TW" sz="2000" dirty="0" smtClean="0"/>
              <a:t>c:\data</a:t>
            </a:r>
            <a:r>
              <a:rPr lang="zh-TW" altLang="en-US" sz="2000" dirty="0" smtClean="0"/>
              <a:t>下新增</a:t>
            </a:r>
            <a:r>
              <a:rPr lang="en-US" altLang="zh-TW" sz="2000" dirty="0" smtClean="0"/>
              <a:t>config</a:t>
            </a:r>
            <a:r>
              <a:rPr lang="zh-TW" altLang="en-US" sz="2000" dirty="0" smtClean="0"/>
              <a:t>資料夾</a:t>
            </a:r>
            <a:endParaRPr lang="en-US" altLang="zh-TW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/>
              <a:t>在</a:t>
            </a:r>
            <a:r>
              <a:rPr lang="en-US" altLang="zh-TW" sz="2000" dirty="0" smtClean="0"/>
              <a:t>c:\data</a:t>
            </a:r>
            <a:r>
              <a:rPr lang="zh-TW" altLang="en-US" sz="2000" dirty="0" smtClean="0"/>
              <a:t>下新增</a:t>
            </a:r>
            <a:r>
              <a:rPr lang="en-US" altLang="zh-TW" sz="2000" dirty="0" smtClean="0"/>
              <a:t>log</a:t>
            </a:r>
            <a:r>
              <a:rPr lang="zh-TW" altLang="en-US" sz="2000" dirty="0" smtClean="0"/>
              <a:t>資料夾</a:t>
            </a:r>
            <a:endParaRPr lang="en-US" altLang="zh-TW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/>
              <a:t>在</a:t>
            </a:r>
            <a:r>
              <a:rPr lang="en-US" altLang="zh-TW" sz="2000" dirty="0" smtClean="0"/>
              <a:t>c:\data\config</a:t>
            </a:r>
            <a:r>
              <a:rPr lang="zh-TW" altLang="en-US" sz="2000" dirty="0" smtClean="0"/>
              <a:t>下新增</a:t>
            </a:r>
            <a:r>
              <a:rPr lang="en-US" altLang="zh-TW" sz="2000" dirty="0" smtClean="0"/>
              <a:t>mongod.cfg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/>
              <a:t>在</a:t>
            </a:r>
            <a:r>
              <a:rPr lang="en-US" altLang="zh-TW" sz="2000" dirty="0" smtClean="0"/>
              <a:t>c:\data\log</a:t>
            </a:r>
            <a:r>
              <a:rPr lang="zh-TW" altLang="en-US" sz="2000" dirty="0" smtClean="0"/>
              <a:t>下新增</a:t>
            </a:r>
            <a:r>
              <a:rPr lang="en-US" altLang="zh-TW" sz="2000" dirty="0" smtClean="0"/>
              <a:t>mongodb.log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>
            <a:spLocks noGrp="1"/>
          </p:cNvSpPr>
          <p:nvPr>
            <p:ph type="title"/>
          </p:nvPr>
        </p:nvSpPr>
        <p:spPr>
          <a:xfrm>
            <a:off x="569912" y="635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MongoDB</a:t>
            </a:r>
            <a:r>
              <a:rPr lang="zh-TW" altLang="en-US" dirty="0" smtClean="0"/>
              <a:t>服務</a:t>
            </a:r>
            <a:r>
              <a:rPr lang="en-US" altLang="zh-TW" dirty="0" smtClean="0"/>
              <a:t>2</a:t>
            </a:r>
            <a:endParaRPr dirty="0"/>
          </a:p>
        </p:txBody>
      </p:sp>
      <p:sp>
        <p:nvSpPr>
          <p:cNvPr id="426" name="Shape 426"/>
          <p:cNvSpPr>
            <a:spLocks noGrp="1"/>
          </p:cNvSpPr>
          <p:nvPr>
            <p:ph type="body" idx="1"/>
          </p:nvPr>
        </p:nvSpPr>
        <p:spPr>
          <a:xfrm>
            <a:off x="341090" y="1141459"/>
            <a:ext cx="7772404" cy="492889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2500" b="0" dirty="0" smtClean="0">
                <a:sym typeface="Arial"/>
              </a:rPr>
              <a:t>打開</a:t>
            </a:r>
            <a:r>
              <a:rPr lang="en-US" altLang="zh-TW" sz="2500" b="0" dirty="0" smtClean="0">
                <a:sym typeface="Arial"/>
              </a:rPr>
              <a:t>cmd,</a:t>
            </a:r>
            <a:r>
              <a:rPr lang="zh-TW" altLang="en-US" sz="2500" b="0" dirty="0" smtClean="0">
                <a:sym typeface="Arial"/>
              </a:rPr>
              <a:t>輸入以下文字</a:t>
            </a:r>
            <a:r>
              <a:rPr lang="en-US" altLang="zh-TW" sz="2500" b="0" dirty="0" smtClean="0">
                <a:sym typeface="Arial"/>
              </a:rPr>
              <a:t>【</a:t>
            </a:r>
            <a:r>
              <a:rPr lang="zh-TW" altLang="en-US" sz="2500" b="0" dirty="0" smtClean="0">
                <a:sym typeface="Arial"/>
              </a:rPr>
              <a:t>注意：</a:t>
            </a:r>
            <a:r>
              <a:rPr lang="zh-TW" altLang="en-US" sz="2500" b="0" dirty="0" smtClean="0">
                <a:solidFill>
                  <a:schemeClr val="accent2"/>
                </a:solidFill>
                <a:sym typeface="Arial"/>
              </a:rPr>
              <a:t>路徑需和自己的一致</a:t>
            </a:r>
            <a:r>
              <a:rPr lang="en-US" altLang="zh-TW" sz="2500" b="0" dirty="0" smtClean="0">
                <a:sym typeface="Arial"/>
              </a:rPr>
              <a:t>】</a:t>
            </a:r>
            <a:r>
              <a:rPr lang="zh-TW" altLang="en-US" sz="2500" b="0" dirty="0" smtClean="0">
                <a:sym typeface="Arial"/>
              </a:rPr>
              <a:t>：</a:t>
            </a:r>
            <a:r>
              <a:rPr lang="en-US" altLang="zh-TW" sz="2500" b="0" dirty="0" smtClean="0">
                <a:sym typeface="Arial"/>
              </a:rPr>
              <a:t/>
            </a:r>
            <a:br>
              <a:rPr lang="en-US" altLang="zh-TW" sz="2500" b="0" dirty="0" smtClean="0">
                <a:sym typeface="Arial"/>
              </a:rPr>
            </a:br>
            <a:r>
              <a:rPr lang="en-US" altLang="zh-TW" sz="1800" b="0" dirty="0" smtClean="0">
                <a:sym typeface="Arial"/>
              </a:rPr>
              <a:t> sc.exe create MongoDB binPath= "\"</a:t>
            </a:r>
            <a:r>
              <a:rPr lang="en-US" altLang="zh-TW" sz="1800" dirty="0" smtClean="0">
                <a:solidFill>
                  <a:schemeClr val="accent2"/>
                </a:solidFill>
                <a:sym typeface="Arial"/>
              </a:rPr>
              <a:t>C:\Program Files\MongoDB\Server\3.2\bin\mongod.exe</a:t>
            </a:r>
            <a:r>
              <a:rPr lang="en-US" altLang="zh-TW" sz="1800" b="0" dirty="0" smtClean="0">
                <a:sym typeface="Arial"/>
              </a:rPr>
              <a:t>\" --service --config=\"</a:t>
            </a:r>
            <a:r>
              <a:rPr lang="en-US" altLang="zh-TW" sz="1800" b="0" dirty="0" smtClean="0">
                <a:solidFill>
                  <a:schemeClr val="accent2"/>
                </a:solidFill>
                <a:sym typeface="Arial"/>
              </a:rPr>
              <a:t>C:\data\config\mongod.cfg</a:t>
            </a:r>
            <a:r>
              <a:rPr lang="en-US" altLang="zh-TW" sz="1800" b="0" dirty="0" smtClean="0">
                <a:sym typeface="Arial"/>
              </a:rPr>
              <a:t>\"" DisplayName= "MongoDB" start= "auto"</a:t>
            </a:r>
            <a:endParaRPr lang="en-US" sz="1800" b="0" dirty="0" smtClean="0">
              <a:sym typeface="Arial"/>
            </a:endParaRP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2500" b="0" dirty="0" smtClean="0">
                <a:sym typeface="Arial"/>
              </a:rPr>
              <a:t>如無意外，會看到：</a:t>
            </a:r>
            <a:r>
              <a:rPr lang="en-US" altLang="zh-TW" sz="2500" b="0" dirty="0" smtClean="0">
                <a:sym typeface="Arial"/>
              </a:rPr>
              <a:t>CreateService</a:t>
            </a:r>
            <a:r>
              <a:rPr lang="zh-TW" altLang="en-US" sz="2500" b="0" dirty="0" smtClean="0">
                <a:sym typeface="Arial"/>
              </a:rPr>
              <a:t>成功。打開</a:t>
            </a:r>
            <a:r>
              <a:rPr lang="en-US" altLang="zh-TW" sz="2500" b="0" dirty="0" smtClean="0">
                <a:sym typeface="Arial"/>
              </a:rPr>
              <a:t>cmd,</a:t>
            </a:r>
            <a:r>
              <a:rPr lang="zh-TW" altLang="en-US" sz="2500" b="0" dirty="0" smtClean="0">
                <a:sym typeface="Arial"/>
              </a:rPr>
              <a:t>輸入</a:t>
            </a:r>
            <a:r>
              <a:rPr lang="en-US" altLang="zh-TW" sz="2500" b="0" dirty="0" smtClean="0">
                <a:sym typeface="Arial"/>
              </a:rPr>
              <a:t>services.msc</a:t>
            </a:r>
            <a:r>
              <a:rPr lang="zh-TW" altLang="en-US" sz="2500" b="0" dirty="0" smtClean="0">
                <a:sym typeface="Arial"/>
              </a:rPr>
              <a:t>，查找</a:t>
            </a:r>
            <a:r>
              <a:rPr lang="en-US" altLang="zh-TW" sz="2500" b="0" dirty="0" smtClean="0">
                <a:sym typeface="Arial"/>
              </a:rPr>
              <a:t>MongoDB</a:t>
            </a:r>
            <a:r>
              <a:rPr lang="zh-TW" altLang="en-US" sz="2500" b="0" dirty="0" smtClean="0">
                <a:sym typeface="Arial"/>
              </a:rPr>
              <a:t>服務，如果能啟動成功，則證明路徑正確。如果不能啟動，則表示 路徑錯誤，需要刪除該服務（命令為：</a:t>
            </a:r>
            <a:r>
              <a:rPr lang="en-US" altLang="zh-TW" sz="2500" b="0" dirty="0" smtClean="0">
                <a:sym typeface="Arial"/>
              </a:rPr>
              <a:t>sc delete MongoDB</a:t>
            </a:r>
            <a:r>
              <a:rPr lang="zh-TW" altLang="en-US" sz="2500" b="0" dirty="0" smtClean="0">
                <a:sym typeface="Arial"/>
              </a:rPr>
              <a:t>），然後重新添加。</a:t>
            </a:r>
            <a:endParaRPr lang="en-US" sz="2500" b="0" dirty="0" smtClean="0">
              <a:sym typeface="Arial"/>
            </a:endParaRP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>
            <a:spLocks noGrp="1"/>
          </p:cNvSpPr>
          <p:nvPr>
            <p:ph type="title"/>
          </p:nvPr>
        </p:nvSpPr>
        <p:spPr>
          <a:xfrm>
            <a:off x="685798" y="101599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啟動 mongoDB</a:t>
            </a:r>
          </a:p>
        </p:txBody>
      </p:sp>
      <p:sp>
        <p:nvSpPr>
          <p:cNvPr id="422" name="Shape 422"/>
          <p:cNvSpPr>
            <a:spLocks noGrp="1"/>
          </p:cNvSpPr>
          <p:nvPr>
            <p:ph type="body" idx="1"/>
          </p:nvPr>
        </p:nvSpPr>
        <p:spPr>
          <a:xfrm>
            <a:off x="685798" y="1341708"/>
            <a:ext cx="7772404" cy="4566498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開好資料夾之後，點擊 your_mongodb_path\bin 底下的 mongod.exe 或是到終端機輸入以下指令啟動 mongoDB：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C:\&gt; cd your_mongodb_path\bin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C:\&gt; mongod</a:t>
            </a:r>
          </a:p>
        </p:txBody>
      </p:sp>
      <p:pic>
        <p:nvPicPr>
          <p:cNvPr id="423" name="image19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722864" y="3075547"/>
            <a:ext cx="4626175" cy="34849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>
            <a:spLocks noGrp="1"/>
          </p:cNvSpPr>
          <p:nvPr>
            <p:ph type="title"/>
          </p:nvPr>
        </p:nvSpPr>
        <p:spPr>
          <a:xfrm>
            <a:off x="569912" y="152400"/>
            <a:ext cx="7772401" cy="899915"/>
          </a:xfrm>
          <a:prstGeom prst="rect">
            <a:avLst/>
          </a:prstGeom>
        </p:spPr>
        <p:txBody>
          <a:bodyPr/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dirty="0" smtClean="0"/>
              <a:t>訂閱</a:t>
            </a:r>
            <a:r>
              <a:rPr lang="zh-TW" altLang="en-US" dirty="0" smtClean="0"/>
              <a:t>及後台處理</a:t>
            </a:r>
            <a:r>
              <a:rPr dirty="0" smtClean="0"/>
              <a:t>流程</a:t>
            </a:r>
            <a:endParaRPr dirty="0"/>
          </a:p>
        </p:txBody>
      </p:sp>
      <p:pic>
        <p:nvPicPr>
          <p:cNvPr id="455" name="螢幕快照 2016-07-14 下午12.45.50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385464" y="1202334"/>
            <a:ext cx="8141297" cy="4819847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矩形 3"/>
          <p:cNvSpPr/>
          <p:nvPr/>
        </p:nvSpPr>
        <p:spPr>
          <a:xfrm>
            <a:off x="5300871" y="3227770"/>
            <a:ext cx="662608" cy="369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event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34140" y="5208971"/>
            <a:ext cx="662608" cy="369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event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>
            <a:spLocks noGrp="1"/>
          </p:cNvSpPr>
          <p:nvPr>
            <p:ph type="title"/>
          </p:nvPr>
        </p:nvSpPr>
        <p:spPr>
          <a:xfrm>
            <a:off x="685798" y="101599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r>
              <a:rPr lang="zh-TW" altLang="en-US" dirty="0" smtClean="0"/>
              <a:t>操作</a:t>
            </a:r>
            <a:r>
              <a:rPr dirty="0" err="1" smtClean="0"/>
              <a:t>mongoDB</a:t>
            </a:r>
            <a:endParaRPr dirty="0"/>
          </a:p>
        </p:txBody>
      </p:sp>
      <p:sp>
        <p:nvSpPr>
          <p:cNvPr id="422" name="Shape 422"/>
          <p:cNvSpPr>
            <a:spLocks noGrp="1"/>
          </p:cNvSpPr>
          <p:nvPr>
            <p:ph type="body" idx="1"/>
          </p:nvPr>
        </p:nvSpPr>
        <p:spPr>
          <a:xfrm>
            <a:off x="685798" y="1341708"/>
            <a:ext cx="7772404" cy="4566498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800" dirty="0" smtClean="0"/>
              <a:t>&gt;mongo      </a:t>
            </a:r>
            <a:r>
              <a:rPr lang="en-US" altLang="zh-TW" sz="2800" dirty="0" smtClean="0">
                <a:solidFill>
                  <a:srgbClr val="16BF09"/>
                </a:solidFill>
              </a:rPr>
              <a:t>//</a:t>
            </a:r>
            <a:r>
              <a:rPr lang="zh-TW" altLang="en-US" sz="2800" dirty="0" smtClean="0">
                <a:solidFill>
                  <a:srgbClr val="16BF09"/>
                </a:solidFill>
              </a:rPr>
              <a:t>連接</a:t>
            </a:r>
            <a:r>
              <a:rPr lang="en-US" altLang="zh-TW" sz="2800" dirty="0" err="1" smtClean="0">
                <a:solidFill>
                  <a:srgbClr val="16BF09"/>
                </a:solidFill>
              </a:rPr>
              <a:t>mongoDB</a:t>
            </a:r>
            <a:r>
              <a:rPr lang="zh-TW" altLang="en-US" sz="2800" dirty="0" smtClean="0">
                <a:solidFill>
                  <a:srgbClr val="16BF09"/>
                </a:solidFill>
              </a:rPr>
              <a:t>服務</a:t>
            </a:r>
            <a:endParaRPr lang="en-US" altLang="zh-TW" sz="2800" dirty="0" smtClean="0">
              <a:solidFill>
                <a:srgbClr val="16BF09"/>
              </a:solidFill>
            </a:endParaRP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2800" dirty="0" smtClean="0"/>
              <a:t>&gt;show </a:t>
            </a:r>
            <a:r>
              <a:rPr lang="en-US" sz="2800" dirty="0" err="1" smtClean="0"/>
              <a:t>dbs</a:t>
            </a:r>
            <a:r>
              <a:rPr lang="zh-TW" altLang="en-US" sz="2800" dirty="0" smtClean="0"/>
              <a:t>  </a:t>
            </a:r>
            <a:r>
              <a:rPr lang="en-US" altLang="zh-TW" sz="2800" dirty="0" smtClean="0">
                <a:solidFill>
                  <a:srgbClr val="16BF09"/>
                </a:solidFill>
              </a:rPr>
              <a:t>//</a:t>
            </a:r>
            <a:r>
              <a:rPr lang="zh-TW" altLang="en-US" sz="2800" dirty="0" smtClean="0">
                <a:solidFill>
                  <a:srgbClr val="16BF09"/>
                </a:solidFill>
              </a:rPr>
              <a:t>查看所有資料庫</a:t>
            </a:r>
            <a:endParaRPr lang="en-US" sz="2800" dirty="0" smtClean="0">
              <a:solidFill>
                <a:srgbClr val="16BF09"/>
              </a:solidFill>
            </a:endParaRP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2800" dirty="0" smtClean="0"/>
              <a:t>&gt;use node</a:t>
            </a:r>
            <a:r>
              <a:rPr lang="zh-TW" altLang="en-US" sz="2800" dirty="0" smtClean="0"/>
              <a:t>  </a:t>
            </a:r>
            <a:r>
              <a:rPr lang="en-US" altLang="zh-TW" sz="2800" dirty="0" smtClean="0">
                <a:solidFill>
                  <a:srgbClr val="16BF09"/>
                </a:solidFill>
              </a:rPr>
              <a:t>//</a:t>
            </a:r>
            <a:r>
              <a:rPr lang="zh-TW" altLang="en-US" sz="2800" dirty="0" smtClean="0">
                <a:solidFill>
                  <a:srgbClr val="16BF09"/>
                </a:solidFill>
              </a:rPr>
              <a:t>切換到</a:t>
            </a:r>
            <a:r>
              <a:rPr lang="en-US" altLang="zh-TW" sz="2800" dirty="0" smtClean="0">
                <a:solidFill>
                  <a:srgbClr val="16BF09"/>
                </a:solidFill>
              </a:rPr>
              <a:t>node</a:t>
            </a:r>
            <a:r>
              <a:rPr lang="zh-TW" altLang="en-US" sz="2800" dirty="0" smtClean="0">
                <a:solidFill>
                  <a:srgbClr val="16BF09"/>
                </a:solidFill>
              </a:rPr>
              <a:t>資料庫</a:t>
            </a:r>
            <a:endParaRPr lang="en-US" sz="2800" dirty="0" smtClean="0">
              <a:solidFill>
                <a:srgbClr val="16BF09"/>
              </a:solidFill>
            </a:endParaRP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2800" dirty="0" smtClean="0"/>
              <a:t>&gt;show collections</a:t>
            </a:r>
            <a:r>
              <a:rPr lang="zh-TW" altLang="en-US" sz="2800" dirty="0" smtClean="0"/>
              <a:t> </a:t>
            </a:r>
            <a:r>
              <a:rPr lang="en-US" altLang="zh-TW" sz="2800" dirty="0" smtClean="0">
                <a:solidFill>
                  <a:srgbClr val="16BF09"/>
                </a:solidFill>
              </a:rPr>
              <a:t>//</a:t>
            </a:r>
            <a:r>
              <a:rPr lang="zh-TW" altLang="en-US" sz="2800" dirty="0" smtClean="0">
                <a:solidFill>
                  <a:srgbClr val="16BF09"/>
                </a:solidFill>
              </a:rPr>
              <a:t>查看所有集合</a:t>
            </a:r>
            <a:endParaRPr lang="en-US" altLang="zh-TW" sz="2800" dirty="0" smtClean="0">
              <a:solidFill>
                <a:srgbClr val="16BF09"/>
              </a:solidFill>
            </a:endParaRP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800" dirty="0" smtClean="0">
                <a:solidFill>
                  <a:schemeClr val="tx1"/>
                </a:solidFill>
              </a:rPr>
              <a:t>&gt;</a:t>
            </a:r>
            <a:r>
              <a:rPr lang="en-US" altLang="zh-TW" sz="2800" dirty="0" err="1" smtClean="0">
                <a:solidFill>
                  <a:schemeClr val="tx1"/>
                </a:solidFill>
              </a:rPr>
              <a:t>db.maps.find</a:t>
            </a:r>
            <a:r>
              <a:rPr lang="en-US" altLang="zh-TW" sz="2800" dirty="0" smtClean="0">
                <a:solidFill>
                  <a:schemeClr val="tx1"/>
                </a:solidFill>
              </a:rPr>
              <a:t>()  </a:t>
            </a:r>
            <a:r>
              <a:rPr lang="en-US" altLang="zh-TW" sz="2800" dirty="0" smtClean="0">
                <a:solidFill>
                  <a:srgbClr val="16BF09"/>
                </a:solidFill>
              </a:rPr>
              <a:t>//</a:t>
            </a:r>
            <a:r>
              <a:rPr lang="zh-TW" altLang="en-US" sz="2800" dirty="0" smtClean="0">
                <a:solidFill>
                  <a:srgbClr val="16BF09"/>
                </a:solidFill>
              </a:rPr>
              <a:t>查看</a:t>
            </a:r>
            <a:r>
              <a:rPr lang="en-US" altLang="zh-TW" sz="2800" dirty="0" smtClean="0">
                <a:solidFill>
                  <a:srgbClr val="16BF09"/>
                </a:solidFill>
              </a:rPr>
              <a:t>maps</a:t>
            </a:r>
            <a:r>
              <a:rPr lang="zh-TW" altLang="en-US" sz="2800" dirty="0" smtClean="0">
                <a:solidFill>
                  <a:srgbClr val="16BF09"/>
                </a:solidFill>
              </a:rPr>
              <a:t>集合文檔</a:t>
            </a:r>
            <a:endParaRPr lang="en-US" altLang="zh-TW" sz="2800" dirty="0" smtClean="0">
              <a:solidFill>
                <a:srgbClr val="16BF09"/>
              </a:solidFill>
            </a:endParaRP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800" dirty="0" smtClean="0">
                <a:solidFill>
                  <a:schemeClr val="bg2"/>
                </a:solidFill>
              </a:rPr>
              <a:t>&gt;</a:t>
            </a:r>
            <a:r>
              <a:rPr lang="en-US" altLang="zh-TW" sz="2800" dirty="0" err="1" smtClean="0">
                <a:solidFill>
                  <a:schemeClr val="bg2"/>
                </a:solidFill>
              </a:rPr>
              <a:t>db.maps.drop</a:t>
            </a:r>
            <a:r>
              <a:rPr lang="en-US" altLang="zh-TW" sz="2800" dirty="0" smtClean="0">
                <a:solidFill>
                  <a:schemeClr val="bg2"/>
                </a:solidFill>
              </a:rPr>
              <a:t>() </a:t>
            </a:r>
            <a:r>
              <a:rPr lang="en-US" altLang="zh-TW" sz="2800" dirty="0" smtClean="0">
                <a:solidFill>
                  <a:srgbClr val="16BF09"/>
                </a:solidFill>
              </a:rPr>
              <a:t>//</a:t>
            </a:r>
            <a:r>
              <a:rPr lang="zh-TW" altLang="en-US" sz="2800" dirty="0" smtClean="0">
                <a:solidFill>
                  <a:srgbClr val="16BF09"/>
                </a:solidFill>
              </a:rPr>
              <a:t>刪除</a:t>
            </a:r>
            <a:r>
              <a:rPr lang="en-US" altLang="zh-TW" sz="2800" dirty="0" smtClean="0">
                <a:solidFill>
                  <a:srgbClr val="16BF09"/>
                </a:solidFill>
              </a:rPr>
              <a:t>maps</a:t>
            </a:r>
            <a:r>
              <a:rPr lang="zh-TW" altLang="en-US" sz="2800" dirty="0" smtClean="0">
                <a:solidFill>
                  <a:srgbClr val="16BF09"/>
                </a:solidFill>
              </a:rPr>
              <a:t>集合</a:t>
            </a:r>
            <a:endParaRPr lang="en-US" altLang="zh-TW" sz="2800" dirty="0" smtClean="0">
              <a:solidFill>
                <a:srgbClr val="16BF09"/>
              </a:solidFill>
            </a:endParaRP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>
            <a:spLocks noGrp="1"/>
          </p:cNvSpPr>
          <p:nvPr>
            <p:ph type="title"/>
          </p:nvPr>
        </p:nvSpPr>
        <p:spPr>
          <a:xfrm>
            <a:off x="582612" y="10363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cap="none">
                <a:solidFill>
                  <a:srgbClr val="FFFFFF"/>
                </a:solidFill>
              </a:defRPr>
            </a:lvl1pPr>
          </a:lstStyle>
          <a:p>
            <a:r>
              <a:rPr dirty="0" smtClean="0"/>
              <a:t>mongo</a:t>
            </a:r>
            <a:r>
              <a:rPr lang="en-US" dirty="0" smtClean="0"/>
              <a:t>DB</a:t>
            </a:r>
            <a:r>
              <a:rPr lang="zh-TW" altLang="en-US" dirty="0" smtClean="0"/>
              <a:t>備份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還原</a:t>
            </a:r>
            <a:endParaRPr dirty="0"/>
          </a:p>
        </p:txBody>
      </p:sp>
      <p:sp>
        <p:nvSpPr>
          <p:cNvPr id="429" name="Shape 429"/>
          <p:cNvSpPr>
            <a:spLocks noGrp="1"/>
          </p:cNvSpPr>
          <p:nvPr>
            <p:ph type="body" idx="1"/>
          </p:nvPr>
        </p:nvSpPr>
        <p:spPr>
          <a:xfrm>
            <a:off x="685798" y="1257767"/>
            <a:ext cx="7772404" cy="466021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760414">
              <a:lnSpc>
                <a:spcPct val="115000"/>
              </a:lnSpc>
              <a:spcBef>
                <a:spcPts val="12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500" dirty="0" smtClean="0">
                <a:sym typeface="Arial"/>
              </a:rPr>
              <a:t>1.</a:t>
            </a:r>
            <a:r>
              <a:rPr lang="zh-TW" altLang="en-US" sz="2500" dirty="0" smtClean="0">
                <a:sym typeface="Arial"/>
              </a:rPr>
              <a:t>備份 </a:t>
            </a:r>
            <a:endParaRPr lang="en-US" altLang="zh-TW" sz="2500" dirty="0" smtClean="0">
              <a:sym typeface="Arial"/>
            </a:endParaRPr>
          </a:p>
          <a:p>
            <a:pPr defTabSz="760414">
              <a:lnSpc>
                <a:spcPct val="115000"/>
              </a:lnSpc>
              <a:spcBef>
                <a:spcPts val="12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500" dirty="0" smtClean="0">
                <a:sym typeface="Arial"/>
              </a:rPr>
              <a:t>cd c:\data </a:t>
            </a:r>
          </a:p>
          <a:p>
            <a:pPr defTabSz="760414">
              <a:lnSpc>
                <a:spcPct val="115000"/>
              </a:lnSpc>
              <a:spcBef>
                <a:spcPts val="12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500" dirty="0" smtClean="0">
                <a:sym typeface="Arial"/>
              </a:rPr>
              <a:t>mongodump -h 127.0.0.1 -d tools -o ./mongo-backup </a:t>
            </a:r>
          </a:p>
          <a:p>
            <a:pPr defTabSz="760414">
              <a:lnSpc>
                <a:spcPct val="115000"/>
              </a:lnSpc>
              <a:spcBef>
                <a:spcPts val="12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500" dirty="0" smtClean="0">
                <a:sym typeface="Arial"/>
              </a:rPr>
              <a:t>2.</a:t>
            </a:r>
            <a:r>
              <a:rPr lang="zh-TW" altLang="en-US" sz="2500" dirty="0" smtClean="0">
                <a:sym typeface="Arial"/>
              </a:rPr>
              <a:t>還原</a:t>
            </a:r>
            <a:endParaRPr lang="en-US" altLang="zh-TW" sz="2500" dirty="0" smtClean="0">
              <a:sym typeface="Arial"/>
            </a:endParaRPr>
          </a:p>
          <a:p>
            <a:pPr defTabSz="760414">
              <a:lnSpc>
                <a:spcPct val="115000"/>
              </a:lnSpc>
              <a:spcBef>
                <a:spcPts val="12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2500" dirty="0" smtClean="0">
                <a:sym typeface="Arial"/>
              </a:rPr>
              <a:t> </a:t>
            </a:r>
            <a:r>
              <a:rPr lang="en-US" altLang="zh-TW" sz="2500" dirty="0" smtClean="0">
                <a:sym typeface="Arial"/>
              </a:rPr>
              <a:t>mongorestore -d tools --drop ./mongo-backup/tools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>
            <a:spLocks noGrp="1"/>
          </p:cNvSpPr>
          <p:nvPr>
            <p:ph type="title"/>
          </p:nvPr>
        </p:nvSpPr>
        <p:spPr>
          <a:xfrm>
            <a:off x="569912" y="635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mongoose</a:t>
            </a:r>
          </a:p>
        </p:txBody>
      </p:sp>
      <p:sp>
        <p:nvSpPr>
          <p:cNvPr id="426" name="Shape 426"/>
          <p:cNvSpPr>
            <a:spLocks noGrp="1"/>
          </p:cNvSpPr>
          <p:nvPr>
            <p:ph type="body" idx="1"/>
          </p:nvPr>
        </p:nvSpPr>
        <p:spPr>
          <a:xfrm>
            <a:off x="341090" y="1141459"/>
            <a:ext cx="7772404" cy="4928895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mongoose  是一套給 Node.js 用的 MongoDB ORM。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物件關聯對映（英語：Object Relational Mapping，簡稱ORM，或O/RM，或O/R mapping），是一種程式設計技術，用於實現物件導向編程語言裡不同類型系統的資料之間的轉換。從效果上說，它其實是創建了一個可在編程語言裡使用的「虛擬對象資料庫」。如今已有很多免費和收費的ORM產品，而有些程式員更傾向於創建自己的ORM工具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>
            <a:spLocks noGrp="1"/>
          </p:cNvSpPr>
          <p:nvPr>
            <p:ph type="title"/>
          </p:nvPr>
        </p:nvSpPr>
        <p:spPr>
          <a:xfrm>
            <a:off x="582612" y="10363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cap="none">
                <a:solidFill>
                  <a:srgbClr val="FFFFFF"/>
                </a:solidFill>
              </a:defRPr>
            </a:lvl1pPr>
          </a:lstStyle>
          <a:p>
            <a:r>
              <a:rPr dirty="0"/>
              <a:t>mongoose建立連線</a:t>
            </a:r>
          </a:p>
        </p:txBody>
      </p:sp>
      <p:sp>
        <p:nvSpPr>
          <p:cNvPr id="429" name="Shape 429"/>
          <p:cNvSpPr>
            <a:spLocks noGrp="1"/>
          </p:cNvSpPr>
          <p:nvPr>
            <p:ph type="body" idx="1"/>
          </p:nvPr>
        </p:nvSpPr>
        <p:spPr>
          <a:xfrm>
            <a:off x="685798" y="1257767"/>
            <a:ext cx="7772404" cy="4660210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defTabSz="760414">
              <a:lnSpc>
                <a:spcPct val="115000"/>
              </a:lnSpc>
              <a:spcBef>
                <a:spcPts val="12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把 mongoose 給 requrie 進來，然後讓它跟 MongoDB 嘗試建立連線，連線的 URL 協議一定要用 mongodb:// 這個 prefix：</a:t>
            </a:r>
          </a:p>
          <a:p>
            <a:pPr defTabSz="760414">
              <a:lnSpc>
                <a:spcPct val="115000"/>
              </a:lnSpc>
              <a:spcBef>
                <a:spcPts val="12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var mongoose = require( 'mongoose' );</a:t>
            </a:r>
          </a:p>
          <a:p>
            <a:pPr defTabSz="760414">
              <a:lnSpc>
                <a:spcPct val="115000"/>
              </a:lnSpc>
              <a:spcBef>
                <a:spcPts val="12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mongoose.connect(‘mongodb://localhost/db’);</a:t>
            </a:r>
          </a:p>
          <a:p>
            <a:pPr defTabSz="760414">
              <a:lnSpc>
                <a:spcPct val="115000"/>
              </a:lnSpc>
              <a:spcBef>
                <a:spcPts val="12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760414">
              <a:lnSpc>
                <a:spcPct val="115000"/>
              </a:lnSpc>
              <a:spcBef>
                <a:spcPts val="12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mongoose 的兩個概念：Schema 與 Model</a:t>
            </a:r>
          </a:p>
          <a:p>
            <a:pPr defTabSz="760414">
              <a:lnSpc>
                <a:spcPct val="115000"/>
              </a:lnSpc>
              <a:spcBef>
                <a:spcPts val="12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MongoDB 是以 documents 為基礎，在 SQL 資料庫稱為 table 的東西，在 NoSQL 裡稱為 collection。當然，這又是一種名詞定義上的把戲，實質上大同小異。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>
            <a:spLocks noGrp="1"/>
          </p:cNvSpPr>
          <p:nvPr>
            <p:ph type="title"/>
          </p:nvPr>
        </p:nvSpPr>
        <p:spPr>
          <a:xfrm>
            <a:off x="685798" y="103704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cap="none">
                <a:solidFill>
                  <a:srgbClr val="FFFFFF"/>
                </a:solidFill>
              </a:defRPr>
            </a:lvl1pPr>
          </a:lstStyle>
          <a:p>
            <a:r>
              <a:rPr dirty="0"/>
              <a:t>Schema</a:t>
            </a:r>
          </a:p>
        </p:txBody>
      </p:sp>
      <p:sp>
        <p:nvSpPr>
          <p:cNvPr id="432" name="Shape 432"/>
          <p:cNvSpPr>
            <a:spLocks noGrp="1"/>
          </p:cNvSpPr>
          <p:nvPr>
            <p:ph type="body" idx="1"/>
          </p:nvPr>
        </p:nvSpPr>
        <p:spPr>
          <a:xfrm>
            <a:off x="685798" y="1275963"/>
            <a:ext cx="7772404" cy="4623893"/>
          </a:xfrm>
          <a:prstGeom prst="rect">
            <a:avLst/>
          </a:prstGeom>
        </p:spPr>
        <p:txBody>
          <a:bodyPr anchor="t"/>
          <a:lstStyle/>
          <a:p>
            <a:pPr defTabSz="796624">
              <a:lnSpc>
                <a:spcPct val="115000"/>
              </a:lnSpc>
              <a:spcBef>
                <a:spcPts val="1300"/>
              </a:spcBef>
              <a:defRPr sz="2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mongoose 的 Schema 概念就是用 schema-based 的方式，定義一個 collection 的組成結構，用程式碼描述會這樣子寫：</a:t>
            </a:r>
          </a:p>
          <a:p>
            <a:pPr defTabSz="796624">
              <a:lnSpc>
                <a:spcPct val="115000"/>
              </a:lnSpc>
              <a:spcBef>
                <a:spcPts val="1300"/>
              </a:spcBef>
              <a:defRPr sz="2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Schema、Model、Entity的關係請牢記，Schema生成Model，Model創造Entity，Model和Entity都可對資料庫操作造成影響，但Model比Entity更具操作性。</a:t>
            </a:r>
          </a:p>
          <a:p>
            <a:pPr defTabSz="796624">
              <a:lnSpc>
                <a:spcPct val="115000"/>
              </a:lnSpc>
              <a:spcBef>
                <a:spcPts val="13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var userSchema = new mongoose.Schema({</a:t>
            </a:r>
          </a:p>
          <a:p>
            <a:pPr defTabSz="796624">
              <a:lnSpc>
                <a:spcPct val="115000"/>
              </a:lnSpc>
              <a:spcBef>
                <a:spcPts val="13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name:        { type: String},</a:t>
            </a:r>
          </a:p>
          <a:p>
            <a:pPr defTabSz="796624">
              <a:lnSpc>
                <a:spcPct val="115000"/>
              </a:lnSpc>
              <a:spcBef>
                <a:spcPts val="13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age:         { type: Number}</a:t>
            </a:r>
          </a:p>
          <a:p>
            <a:pPr defTabSz="796624">
              <a:lnSpc>
                <a:spcPct val="115000"/>
              </a:lnSpc>
              <a:spcBef>
                <a:spcPts val="13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});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" name="Group 436"/>
          <p:cNvGrpSpPr/>
          <p:nvPr/>
        </p:nvGrpSpPr>
        <p:grpSpPr>
          <a:xfrm>
            <a:off x="619273" y="-31180"/>
            <a:ext cx="7905457" cy="8399218"/>
            <a:chOff x="0" y="0"/>
            <a:chExt cx="7905455" cy="8399217"/>
          </a:xfrm>
        </p:grpSpPr>
        <p:sp>
          <p:nvSpPr>
            <p:cNvPr id="434" name="Shape 434"/>
            <p:cNvSpPr/>
            <p:nvPr/>
          </p:nvSpPr>
          <p:spPr>
            <a:xfrm>
              <a:off x="0" y="0"/>
              <a:ext cx="7905455" cy="692036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435" name="Shape 435"/>
            <p:cNvSpPr/>
            <p:nvPr/>
          </p:nvSpPr>
          <p:spPr>
            <a:xfrm>
              <a:off x="0" y="0"/>
              <a:ext cx="7905455" cy="83992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 smtClean="0"/>
                <a:t>var </a:t>
              </a:r>
              <a:r>
                <a:rPr dirty="0"/>
                <a:t>ExampleSchema = new Schema({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name:String,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binary:Buffer,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living:Boolean,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updated:Date,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age:Number,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mixed:Schema.Types.Mixed, //该混合类型等同于nested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_id:Schema.Types.ObjectId,  //主键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_fk:Schema.Types.ObjectId,  //外键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array:[],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arrOfString:[String],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arrOfNumber:[Number],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arrOfDate:[Date],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arrOfBuffer:[Buffer],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arrOfBoolean:[Boolean],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arrOfMixed:[Schema.Types.Mixed],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arrOfObjectId:[Schema.Types.ObjectId]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nested:{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  stuff:String,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}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});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>
            <a:spLocks noGrp="1"/>
          </p:cNvSpPr>
          <p:nvPr>
            <p:ph type="title"/>
          </p:nvPr>
        </p:nvSpPr>
        <p:spPr>
          <a:xfrm>
            <a:off x="544512" y="131208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cap="none">
                <a:solidFill>
                  <a:srgbClr val="FFFFFF"/>
                </a:solidFill>
              </a:defRPr>
            </a:lvl1pPr>
          </a:lstStyle>
          <a:p>
            <a:r>
              <a:rPr dirty="0"/>
              <a:t>Model</a:t>
            </a:r>
          </a:p>
        </p:txBody>
      </p:sp>
      <p:sp>
        <p:nvSpPr>
          <p:cNvPr id="439" name="Shape 439"/>
          <p:cNvSpPr>
            <a:spLocks noGrp="1"/>
          </p:cNvSpPr>
          <p:nvPr>
            <p:ph type="body" idx="1"/>
          </p:nvPr>
        </p:nvSpPr>
        <p:spPr>
          <a:xfrm>
            <a:off x="685798" y="1228330"/>
            <a:ext cx="7772404" cy="4746662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而 mongoose 的 Model 概念，則是對一個 collection 結構定義與操作方法的集合，也就是用 Schema 定義了一個 collection 的結構，加上其他對這個 collection 的驗證設定、操作方法等等，便構成了一個 Model。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最後將這個 Schema 定義到一個叫做 User 的 model：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mongoose.model(‘User’, userSchema);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>
            <a:spLocks noGrp="1"/>
          </p:cNvSpPr>
          <p:nvPr>
            <p:ph type="title"/>
          </p:nvPr>
        </p:nvSpPr>
        <p:spPr>
          <a:xfrm>
            <a:off x="531812" y="131208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cap="none">
                <a:solidFill>
                  <a:srgbClr val="FFFFFF"/>
                </a:solidFill>
              </a:defRPr>
            </a:lvl1pPr>
          </a:lstStyle>
          <a:p>
            <a:r>
              <a:rPr dirty="0"/>
              <a:t>操作Model</a:t>
            </a:r>
          </a:p>
        </p:txBody>
      </p:sp>
      <p:sp>
        <p:nvSpPr>
          <p:cNvPr id="442" name="Shape 442"/>
          <p:cNvSpPr>
            <a:spLocks noGrp="1"/>
          </p:cNvSpPr>
          <p:nvPr>
            <p:ph type="body" idx="1"/>
          </p:nvPr>
        </p:nvSpPr>
        <p:spPr>
          <a:xfrm>
            <a:off x="531812" y="1249521"/>
            <a:ext cx="7772401" cy="4704280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defTabSz="615572">
              <a:lnSpc>
                <a:spcPct val="115000"/>
              </a:lnSpc>
              <a:spcBef>
                <a:spcPts val="10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當要使用這個 model 只要用 mongoose.model() 將 model 讀出來，便可以對他進行操作了：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var </a:t>
            </a:r>
            <a:r>
              <a:rPr b="1" dirty="0"/>
              <a:t>UserModel</a:t>
            </a:r>
            <a:r>
              <a:rPr dirty="0"/>
              <a:t> = mongoose.model(‘User’);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這行程式的意思是，用UserSchema來產生一個名(index)為"User"的Model並指定給變數UserModel。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最後用這個Model來產生一個Entity：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var userEntity = new </a:t>
            </a:r>
            <a:r>
              <a:rPr b="1" dirty="0"/>
              <a:t>UserModel</a:t>
            </a:r>
            <a:r>
              <a:rPr dirty="0"/>
              <a:t>({name:'Zack'});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console.log(userEntity.name); //Zack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產生Entity的同時給屬性name賦值為"Zack"，再由console.log(userEntity.name)打印出來。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>
            <a:spLocks noGrp="1"/>
          </p:cNvSpPr>
          <p:nvPr>
            <p:ph type="title"/>
          </p:nvPr>
        </p:nvSpPr>
        <p:spPr>
          <a:xfrm>
            <a:off x="685798" y="147897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cap="none">
                <a:solidFill>
                  <a:srgbClr val="FFFFFF"/>
                </a:solidFill>
              </a:defRPr>
            </a:lvl1pPr>
          </a:lstStyle>
          <a:p>
            <a:r>
              <a:rPr dirty="0"/>
              <a:t>新增/查詢</a:t>
            </a:r>
          </a:p>
        </p:txBody>
      </p:sp>
      <p:sp>
        <p:nvSpPr>
          <p:cNvPr id="445" name="Shape 445"/>
          <p:cNvSpPr>
            <a:spLocks noGrp="1"/>
          </p:cNvSpPr>
          <p:nvPr>
            <p:ph type="body" idx="1"/>
          </p:nvPr>
        </p:nvSpPr>
        <p:spPr>
          <a:xfrm>
            <a:off x="531812" y="1571009"/>
            <a:ext cx="7772401" cy="3963694"/>
          </a:xfrm>
          <a:prstGeom prst="rect">
            <a:avLst/>
          </a:prstGeom>
        </p:spPr>
        <p:txBody>
          <a:bodyPr anchor="t"/>
          <a:lstStyle/>
          <a:p>
            <a:pPr defTabSz="457200">
              <a:spcBef>
                <a:spcPts val="1500"/>
              </a:spcBef>
              <a:defRPr sz="2500" b="0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grpSp>
        <p:nvGrpSpPr>
          <p:cNvPr id="449" name="Group 449"/>
          <p:cNvGrpSpPr/>
          <p:nvPr/>
        </p:nvGrpSpPr>
        <p:grpSpPr>
          <a:xfrm>
            <a:off x="514350" y="1296538"/>
            <a:ext cx="8115300" cy="5357075"/>
            <a:chOff x="0" y="-1"/>
            <a:chExt cx="8115300" cy="5357074"/>
          </a:xfrm>
        </p:grpSpPr>
        <p:sp>
          <p:nvSpPr>
            <p:cNvPr id="447" name="Shape 447"/>
            <p:cNvSpPr/>
            <p:nvPr/>
          </p:nvSpPr>
          <p:spPr>
            <a:xfrm>
              <a:off x="0" y="-1"/>
              <a:ext cx="8115300" cy="535707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spcBef>
                  <a:spcPts val="1500"/>
                </a:spcBef>
                <a:defRPr sz="20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448" name="Shape 448"/>
            <p:cNvSpPr/>
            <p:nvPr/>
          </p:nvSpPr>
          <p:spPr>
            <a:xfrm>
              <a:off x="0" y="208630"/>
              <a:ext cx="8115300" cy="49398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defTabSz="457200">
                <a:spcBef>
                  <a:spcPts val="1500"/>
                </a:spcBef>
                <a:defRPr sz="2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新增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userEntity.save(function (err) {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if (err) return console.error(err);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});</a:t>
              </a:r>
            </a:p>
            <a:p>
              <a:pPr defTabSz="457200">
                <a:spcBef>
                  <a:spcPts val="1500"/>
                </a:spcBef>
                <a:defRPr sz="20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查詢所有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UserModel.find(function(err,users){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if (err) return console.error(err);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console.log(users);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})</a:t>
              </a:r>
            </a:p>
            <a:p>
              <a:pPr defTabSz="457200">
                <a:spcBef>
                  <a:spcPts val="1500"/>
                </a:spcBef>
                <a:defRPr sz="20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查詢指定欄位</a:t>
              </a:r>
            </a:p>
            <a:p>
              <a:pPr defTabSz="457200">
                <a:spcBef>
                  <a:spcPts val="1500"/>
                </a:spcBef>
                <a:defRPr sz="20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UserModel.find({ name: “marry” }, callback);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>
            <a:spLocks noGrp="1"/>
          </p:cNvSpPr>
          <p:nvPr>
            <p:ph type="title"/>
          </p:nvPr>
        </p:nvSpPr>
        <p:spPr>
          <a:xfrm>
            <a:off x="569912" y="152400"/>
            <a:ext cx="7772401" cy="899915"/>
          </a:xfrm>
          <a:prstGeom prst="rect">
            <a:avLst/>
          </a:prstGeom>
        </p:spPr>
        <p:txBody>
          <a:bodyPr/>
          <a:lstStyle>
            <a:lvl1pPr algn="ctr" defTabSz="877822">
              <a:defRPr sz="4900"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Web可視化GUI 開發與操作</a:t>
            </a:r>
          </a:p>
        </p:txBody>
      </p:sp>
      <p:sp>
        <p:nvSpPr>
          <p:cNvPr id="452" name="Shape 452">
            <a:hlinkClick r:id="" action="ppaction://hlinkshowjump?jump=nextslide"/>
          </p:cNvPr>
          <p:cNvSpPr>
            <a:spLocks noGrp="1"/>
          </p:cNvSpPr>
          <p:nvPr>
            <p:ph type="body" idx="1"/>
          </p:nvPr>
        </p:nvSpPr>
        <p:spPr>
          <a:xfrm>
            <a:off x="569910" y="1255562"/>
            <a:ext cx="7772405" cy="4713392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1" indent="228600" defTabSz="905255">
              <a:lnSpc>
                <a:spcPct val="115000"/>
              </a:lnSpc>
              <a:spcBef>
                <a:spcPts val="1500"/>
              </a:spcBef>
              <a:defRPr sz="2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功能分析：簡單訂閱接收訊息後儲存到資料庫與資</a:t>
            </a:r>
            <a:br>
              <a:rPr dirty="0"/>
            </a:br>
            <a:r>
              <a:rPr dirty="0"/>
              <a:t>                     </a:t>
            </a:r>
            <a:r>
              <a:rPr dirty="0" smtClean="0"/>
              <a:t>料查詢</a:t>
            </a:r>
            <a:endParaRPr dirty="0">
              <a:solidFill>
                <a:srgbClr val="585858"/>
              </a:solidFill>
            </a:endParaRP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/>
              <a:defRPr sz="2600"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hlinkClick r:id="rId2" action="ppaction://hlinksldjump"/>
              </a:rPr>
              <a:t>頁面設計</a:t>
            </a:r>
            <a:endParaRPr dirty="0">
              <a:solidFill>
                <a:srgbClr val="585858"/>
              </a:solidFill>
            </a:endParaRP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/>
              <a:defRPr sz="2600"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hlinkClick r:id="rId3" action="ppaction://hlinksldjump"/>
              </a:rPr>
              <a:t>頁面佈局</a:t>
            </a:r>
            <a:endParaRPr dirty="0">
              <a:solidFill>
                <a:srgbClr val="585858"/>
              </a:solidFill>
            </a:endParaRP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FontTx/>
              <a:buAutoNum type="arabicPeriod"/>
              <a:defRPr sz="2600"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dirty="0" smtClean="0">
                <a:hlinkClick r:id="rId4" action="ppaction://hlinksldjump"/>
              </a:rPr>
              <a:t>頁面路由規劃</a:t>
            </a:r>
            <a:endParaRPr lang="en-US" altLang="zh-TW" dirty="0" smtClean="0">
              <a:hlinkClick r:id="rId4" action="ppaction://hlinksldjump"/>
            </a:endParaRP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/>
              <a:defRPr sz="2600"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dirty="0" smtClean="0">
                <a:hlinkClick r:id="rId5" action="ppaction://hlinksldjump"/>
              </a:rPr>
              <a:t>事件</a:t>
            </a:r>
            <a:r>
              <a:rPr dirty="0" err="1" smtClean="0">
                <a:hlinkClick r:id="rId5" action="ppaction://hlinksldjump"/>
              </a:rPr>
              <a:t>模組</a:t>
            </a:r>
            <a:endParaRPr dirty="0">
              <a:solidFill>
                <a:srgbClr val="585858"/>
              </a:solidFill>
            </a:endParaRP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/>
              <a:defRPr sz="2600"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 lang="zh-TW" altLang="en-US" dirty="0">
              <a:hlinkClick r:id="rId4" action="ppaction://hlinksldjump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/>
          </p:cNvSpPr>
          <p:nvPr>
            <p:ph type="title"/>
          </p:nvPr>
        </p:nvSpPr>
        <p:spPr>
          <a:xfrm>
            <a:off x="685798" y="139700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r>
              <a:rPr lang="zh-TW" altLang="en-US" dirty="0" smtClean="0"/>
              <a:t>基本網頁</a:t>
            </a:r>
            <a:endParaRPr dirty="0"/>
          </a:p>
        </p:txBody>
      </p:sp>
      <p:sp>
        <p:nvSpPr>
          <p:cNvPr id="340" name="Shape 340"/>
          <p:cNvSpPr>
            <a:spLocks noGrp="1"/>
          </p:cNvSpPr>
          <p:nvPr>
            <p:ph type="body" idx="1"/>
          </p:nvPr>
        </p:nvSpPr>
        <p:spPr>
          <a:xfrm>
            <a:off x="531812" y="1007165"/>
            <a:ext cx="7772401" cy="5063189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en-US" altLang="zh-TW" sz="1600" b="0" dirty="0" smtClean="0"/>
              <a:t>&lt;html&gt;</a:t>
            </a:r>
          </a:p>
          <a:p>
            <a:r>
              <a:rPr lang="zh-TW" altLang="en-US" sz="1600" b="0" dirty="0" smtClean="0"/>
              <a:t>　</a:t>
            </a:r>
            <a:r>
              <a:rPr lang="en-US" altLang="zh-TW" sz="1600" b="0" dirty="0" smtClean="0"/>
              <a:t>&lt;head&gt;</a:t>
            </a:r>
          </a:p>
          <a:p>
            <a:r>
              <a:rPr lang="zh-TW" altLang="en-US" sz="1600" b="0" dirty="0" smtClean="0"/>
              <a:t>　</a:t>
            </a:r>
            <a:r>
              <a:rPr lang="en-US" altLang="zh-TW" sz="1600" b="0" dirty="0" smtClean="0"/>
              <a:t>&lt;title&gt;</a:t>
            </a:r>
            <a:r>
              <a:rPr lang="zh-TW" altLang="en-US" sz="1600" b="0" dirty="0" smtClean="0"/>
              <a:t>我的第一個網頁</a:t>
            </a:r>
            <a:r>
              <a:rPr lang="en-US" altLang="zh-TW" sz="1600" b="0" dirty="0" smtClean="0"/>
              <a:t>&lt;/title&gt; </a:t>
            </a:r>
          </a:p>
          <a:p>
            <a:r>
              <a:rPr lang="zh-TW" altLang="en-US" sz="1600" b="0" dirty="0" smtClean="0"/>
              <a:t>　</a:t>
            </a:r>
            <a:r>
              <a:rPr lang="en-US" altLang="zh-TW" sz="1600" b="0" dirty="0" smtClean="0"/>
              <a:t>&lt;/head&gt;</a:t>
            </a:r>
          </a:p>
          <a:p>
            <a:r>
              <a:rPr lang="zh-TW" altLang="en-US" sz="1600" b="0" dirty="0" smtClean="0"/>
              <a:t>　</a:t>
            </a:r>
            <a:r>
              <a:rPr lang="en-US" altLang="zh-TW" sz="1600" b="0" dirty="0" smtClean="0"/>
              <a:t>&lt;body&gt;</a:t>
            </a:r>
          </a:p>
          <a:p>
            <a:r>
              <a:rPr lang="zh-TW" altLang="en-US" sz="1600" b="0" dirty="0" smtClean="0"/>
              <a:t>                </a:t>
            </a:r>
            <a:r>
              <a:rPr lang="en-US" altLang="zh-TW" sz="1600" b="0" dirty="0" smtClean="0"/>
              <a:t>&lt;h1&gt;</a:t>
            </a:r>
            <a:r>
              <a:rPr lang="zh-TW" altLang="en-US" sz="1600" b="0" dirty="0" smtClean="0"/>
              <a:t>歡迎光臨</a:t>
            </a:r>
            <a:r>
              <a:rPr lang="en-US" altLang="zh-TW" sz="1600" b="0" dirty="0" smtClean="0"/>
              <a:t>&lt;/h1&gt;</a:t>
            </a:r>
          </a:p>
          <a:p>
            <a:r>
              <a:rPr lang="zh-TW" altLang="en-US" sz="1600" b="0" dirty="0" smtClean="0"/>
              <a:t>               </a:t>
            </a:r>
            <a:r>
              <a:rPr lang="en-US" altLang="zh-TW" sz="1600" b="0" dirty="0" smtClean="0"/>
              <a:t>&lt;p id="demo"&gt;&lt;/p&gt;</a:t>
            </a:r>
          </a:p>
          <a:p>
            <a:r>
              <a:rPr lang="zh-TW" altLang="en-US" sz="1600" b="0" dirty="0" smtClean="0"/>
              <a:t>    </a:t>
            </a:r>
            <a:r>
              <a:rPr lang="en-US" altLang="zh-TW" sz="1600" b="0" dirty="0" smtClean="0"/>
              <a:t>&lt;/body&gt; </a:t>
            </a:r>
          </a:p>
          <a:p>
            <a:r>
              <a:rPr lang="en-US" altLang="zh-TW" sz="1600" b="0" dirty="0" smtClean="0"/>
              <a:t>&lt;/html&gt;</a:t>
            </a:r>
          </a:p>
          <a:p>
            <a:endParaRPr lang="en-US" altLang="zh-TW" sz="1600" b="0" dirty="0" smtClean="0"/>
          </a:p>
          <a:p>
            <a:r>
              <a:rPr lang="en-US" altLang="zh-TW" sz="1600" dirty="0" smtClean="0">
                <a:hlinkClick r:id="rId2" tooltip="CSS: CSS (Cascading Style Sheets) is a declarative language that controls how webpages look in the browser."/>
              </a:rPr>
              <a:t>CSS</a:t>
            </a:r>
            <a:r>
              <a:rPr lang="zh-TW" altLang="en-US" sz="1600" b="0" dirty="0" smtClean="0"/>
              <a:t> </a:t>
            </a:r>
            <a:r>
              <a:rPr lang="en-US" altLang="zh-TW" sz="1600" b="0" dirty="0" smtClean="0"/>
              <a:t>(</a:t>
            </a:r>
            <a:r>
              <a:rPr lang="zh-TW" altLang="en-US" sz="1600" b="0" dirty="0" smtClean="0"/>
              <a:t>階層式樣式表</a:t>
            </a:r>
            <a:r>
              <a:rPr lang="en-US" altLang="zh-TW" sz="1600" b="0" dirty="0" smtClean="0"/>
              <a:t>) </a:t>
            </a:r>
            <a:r>
              <a:rPr lang="zh-TW" altLang="en-US" sz="1600" b="0" dirty="0" smtClean="0"/>
              <a:t>是一種指定文檔如何呈現給使用者的語言</a:t>
            </a:r>
            <a:r>
              <a:rPr lang="en-US" altLang="zh-TW" sz="1600" b="0" dirty="0" smtClean="0"/>
              <a:t>——</a:t>
            </a:r>
            <a:r>
              <a:rPr lang="zh-TW" altLang="en-US" sz="1600" b="0" dirty="0" smtClean="0"/>
              <a:t>它們如何地被樣式化，佈局，等等。。</a:t>
            </a:r>
            <a:endParaRPr lang="en-US" altLang="zh-TW" sz="1600" b="0" dirty="0" smtClean="0"/>
          </a:p>
          <a:p>
            <a:endParaRPr lang="en-US" altLang="zh-TW" sz="1600" b="0" dirty="0" smtClean="0"/>
          </a:p>
          <a:p>
            <a:r>
              <a:rPr lang="en-US" altLang="zh-TW" sz="1600" b="0" dirty="0" smtClean="0"/>
              <a:t>JavaScript </a:t>
            </a:r>
            <a:r>
              <a:rPr lang="zh-TW" altLang="en-US" sz="1600" b="0" dirty="0" smtClean="0"/>
              <a:t>是屬於網路的腳本語言！</a:t>
            </a:r>
          </a:p>
          <a:p>
            <a:endParaRPr lang="zh-TW" altLang="en-US" sz="1600" b="0" dirty="0" smtClean="0"/>
          </a:p>
          <a:p>
            <a:r>
              <a:rPr lang="en-US" altLang="zh-TW" sz="1600" b="0" dirty="0" smtClean="0"/>
              <a:t>JavaScript </a:t>
            </a:r>
            <a:r>
              <a:rPr lang="zh-TW" altLang="en-US" sz="1600" b="0" dirty="0" smtClean="0"/>
              <a:t>被數百萬計的網頁用來改進設計、驗證表單、檢測瀏覽器、創建</a:t>
            </a:r>
            <a:r>
              <a:rPr lang="en-US" altLang="zh-TW" sz="1600" b="0" dirty="0" smtClean="0"/>
              <a:t>cookies</a:t>
            </a:r>
            <a:r>
              <a:rPr lang="zh-TW" altLang="en-US" sz="1600" b="0" dirty="0" smtClean="0"/>
              <a:t>，以及更多的應用。</a:t>
            </a:r>
            <a:endParaRPr lang="en-US" altLang="zh-TW" sz="1600" b="0" dirty="0" smtClean="0"/>
          </a:p>
          <a:p>
            <a:pPr>
              <a:lnSpc>
                <a:spcPct val="115000"/>
              </a:lnSpc>
              <a:spcBef>
                <a:spcPts val="1600"/>
              </a:spcBef>
              <a:defRPr sz="33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>
            <a:spLocks noGrp="1"/>
          </p:cNvSpPr>
          <p:nvPr>
            <p:ph type="title"/>
          </p:nvPr>
        </p:nvSpPr>
        <p:spPr>
          <a:xfrm>
            <a:off x="569912" y="152400"/>
            <a:ext cx="7772401" cy="899915"/>
          </a:xfrm>
          <a:prstGeom prst="rect">
            <a:avLst/>
          </a:prstGeom>
        </p:spPr>
        <p:txBody>
          <a:bodyPr/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頁面設計</a:t>
            </a:r>
          </a:p>
        </p:txBody>
      </p:sp>
      <p:sp>
        <p:nvSpPr>
          <p:cNvPr id="458" name="Shape 458"/>
          <p:cNvSpPr>
            <a:spLocks noGrp="1"/>
          </p:cNvSpPr>
          <p:nvPr>
            <p:ph type="body" idx="1"/>
          </p:nvPr>
        </p:nvSpPr>
        <p:spPr>
          <a:xfrm>
            <a:off x="685798" y="1072305"/>
            <a:ext cx="7772404" cy="4713390"/>
          </a:xfrm>
          <a:prstGeom prst="rect">
            <a:avLst/>
          </a:prstGeom>
        </p:spPr>
        <p:txBody>
          <a:bodyPr anchor="t"/>
          <a:lstStyle>
            <a:lvl1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/>
              <a:defRPr sz="2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頁面設計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30086" y="1616765"/>
            <a:ext cx="8269357" cy="1237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7078" y="3074504"/>
            <a:ext cx="8507895" cy="1802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4070" y="5036738"/>
            <a:ext cx="8507896" cy="163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>
            <a:spLocks noGrp="1"/>
          </p:cNvSpPr>
          <p:nvPr>
            <p:ph type="title"/>
          </p:nvPr>
        </p:nvSpPr>
        <p:spPr>
          <a:xfrm>
            <a:off x="544512" y="228599"/>
            <a:ext cx="7772401" cy="899915"/>
          </a:xfrm>
          <a:prstGeom prst="rect">
            <a:avLst/>
          </a:prstGeom>
        </p:spPr>
        <p:txBody>
          <a:bodyPr/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頁面佈局</a:t>
            </a:r>
          </a:p>
        </p:txBody>
      </p:sp>
      <p:sp>
        <p:nvSpPr>
          <p:cNvPr id="464" name="Shape 464"/>
          <p:cNvSpPr>
            <a:spLocks noGrp="1"/>
          </p:cNvSpPr>
          <p:nvPr>
            <p:ph type="body" idx="1"/>
          </p:nvPr>
        </p:nvSpPr>
        <p:spPr>
          <a:xfrm>
            <a:off x="685798" y="1255562"/>
            <a:ext cx="7772404" cy="4789590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23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grpSp>
        <p:nvGrpSpPr>
          <p:cNvPr id="470" name="Group 470"/>
          <p:cNvGrpSpPr/>
          <p:nvPr/>
        </p:nvGrpSpPr>
        <p:grpSpPr>
          <a:xfrm>
            <a:off x="445067" y="1128559"/>
            <a:ext cx="7971292" cy="5479176"/>
            <a:chOff x="0" y="0"/>
            <a:chExt cx="7971290" cy="5479175"/>
          </a:xfrm>
        </p:grpSpPr>
        <p:sp>
          <p:nvSpPr>
            <p:cNvPr id="465" name="Shape 465"/>
            <p:cNvSpPr/>
            <p:nvPr/>
          </p:nvSpPr>
          <p:spPr>
            <a:xfrm>
              <a:off x="0" y="0"/>
              <a:ext cx="7971290" cy="547917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4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466" name="Shape 466"/>
            <p:cNvSpPr/>
            <p:nvPr/>
          </p:nvSpPr>
          <p:spPr>
            <a:xfrm>
              <a:off x="0" y="167122"/>
              <a:ext cx="7971290" cy="51449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這裡我們使用include進行頁面佈局。 include 的簡單使用如下：</a:t>
              </a:r>
              <a:r>
                <a:rPr b="1" dirty="0"/>
                <a:t>index.ejs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b="1" dirty="0"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b="1" dirty="0"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b="1" dirty="0"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6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a.ejs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4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6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b.ejs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4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6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最终 index.ejs 会显示：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6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4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grpSp>
          <p:nvGrpSpPr>
            <p:cNvPr id="469" name="Group 469"/>
            <p:cNvGrpSpPr/>
            <p:nvPr/>
          </p:nvGrpSpPr>
          <p:grpSpPr>
            <a:xfrm>
              <a:off x="1129247" y="2099333"/>
              <a:ext cx="2611783" cy="594059"/>
              <a:chOff x="0" y="0"/>
              <a:chExt cx="2611782" cy="594058"/>
            </a:xfrm>
          </p:grpSpPr>
          <p:sp>
            <p:nvSpPr>
              <p:cNvPr id="467" name="Shape 467"/>
              <p:cNvSpPr/>
              <p:nvPr/>
            </p:nvSpPr>
            <p:spPr>
              <a:xfrm>
                <a:off x="-1" y="-1"/>
                <a:ext cx="2611784" cy="594060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905255">
                  <a:lnSpc>
                    <a:spcPct val="115000"/>
                  </a:lnSpc>
                  <a:spcBef>
                    <a:spcPts val="1500"/>
                  </a:spcBef>
                  <a:defRPr sz="1400">
                    <a:solidFill>
                      <a:srgbClr val="585858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dirty="0"/>
              </a:p>
            </p:txBody>
          </p:sp>
          <p:sp>
            <p:nvSpPr>
              <p:cNvPr id="468" name="Shape 468"/>
              <p:cNvSpPr/>
              <p:nvPr/>
            </p:nvSpPr>
            <p:spPr>
              <a:xfrm>
                <a:off x="-1" y="152619"/>
                <a:ext cx="2611784" cy="2888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defTabSz="905255">
                  <a:lnSpc>
                    <a:spcPct val="115000"/>
                  </a:lnSpc>
                  <a:spcBef>
                    <a:spcPts val="1500"/>
                  </a:spcBef>
                  <a:defRPr sz="1400">
                    <a:solidFill>
                      <a:srgbClr val="585858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rPr dirty="0"/>
                  <a:t>this is a.ejs</a:t>
                </a:r>
              </a:p>
            </p:txBody>
          </p:sp>
        </p:grpSp>
      </p:grpSp>
      <p:grpSp>
        <p:nvGrpSpPr>
          <p:cNvPr id="473" name="Group 473"/>
          <p:cNvGrpSpPr/>
          <p:nvPr/>
        </p:nvGrpSpPr>
        <p:grpSpPr>
          <a:xfrm>
            <a:off x="1530619" y="1824738"/>
            <a:ext cx="2636174" cy="1167239"/>
            <a:chOff x="-1" y="-33734"/>
            <a:chExt cx="2636173" cy="1167237"/>
          </a:xfrm>
        </p:grpSpPr>
        <p:sp>
          <p:nvSpPr>
            <p:cNvPr id="471" name="Shape 471"/>
            <p:cNvSpPr/>
            <p:nvPr/>
          </p:nvSpPr>
          <p:spPr>
            <a:xfrm>
              <a:off x="-1" y="-1"/>
              <a:ext cx="2636173" cy="109977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472" name="Shape 472"/>
            <p:cNvSpPr/>
            <p:nvPr/>
          </p:nvSpPr>
          <p:spPr>
            <a:xfrm>
              <a:off x="-1" y="-33734"/>
              <a:ext cx="2636173" cy="1167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&lt;%- include </a:t>
              </a:r>
              <a:r>
                <a:rPr b="1" dirty="0"/>
                <a:t>a</a:t>
              </a:r>
              <a:r>
                <a:rPr dirty="0"/>
                <a:t> %&gt;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hello,world!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&lt;%- include </a:t>
              </a:r>
              <a:r>
                <a:rPr b="1" dirty="0"/>
                <a:t>b</a:t>
              </a:r>
              <a:r>
                <a:rPr dirty="0"/>
                <a:t> %&gt;</a:t>
              </a:r>
            </a:p>
          </p:txBody>
        </p:sp>
      </p:grpSp>
      <p:grpSp>
        <p:nvGrpSpPr>
          <p:cNvPr id="476" name="Group 476"/>
          <p:cNvGrpSpPr/>
          <p:nvPr/>
        </p:nvGrpSpPr>
        <p:grpSpPr>
          <a:xfrm>
            <a:off x="1521700" y="4127458"/>
            <a:ext cx="2654012" cy="603664"/>
            <a:chOff x="0" y="0"/>
            <a:chExt cx="2654010" cy="603663"/>
          </a:xfrm>
        </p:grpSpPr>
        <p:sp>
          <p:nvSpPr>
            <p:cNvPr id="474" name="Shape 474"/>
            <p:cNvSpPr/>
            <p:nvPr/>
          </p:nvSpPr>
          <p:spPr>
            <a:xfrm>
              <a:off x="-1" y="-1"/>
              <a:ext cx="2654012" cy="60366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4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475" name="Shape 475"/>
            <p:cNvSpPr/>
            <p:nvPr/>
          </p:nvSpPr>
          <p:spPr>
            <a:xfrm>
              <a:off x="-1" y="157421"/>
              <a:ext cx="2654012" cy="2888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defTabSz="905255">
                <a:lnSpc>
                  <a:spcPct val="115000"/>
                </a:lnSpc>
                <a:spcBef>
                  <a:spcPts val="1500"/>
                </a:spcBef>
                <a:defRPr sz="14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dirty="0"/>
                <a:t>this is b.ejs</a:t>
              </a:r>
            </a:p>
          </p:txBody>
        </p:sp>
      </p:grpSp>
      <p:grpSp>
        <p:nvGrpSpPr>
          <p:cNvPr id="479" name="Group 479"/>
          <p:cNvGrpSpPr/>
          <p:nvPr/>
        </p:nvGrpSpPr>
        <p:grpSpPr>
          <a:xfrm>
            <a:off x="1530619" y="5137321"/>
            <a:ext cx="2636174" cy="1167239"/>
            <a:chOff x="-1" y="-33735"/>
            <a:chExt cx="2636173" cy="1167238"/>
          </a:xfrm>
        </p:grpSpPr>
        <p:sp>
          <p:nvSpPr>
            <p:cNvPr id="477" name="Shape 477"/>
            <p:cNvSpPr/>
            <p:nvPr/>
          </p:nvSpPr>
          <p:spPr>
            <a:xfrm>
              <a:off x="-1" y="-1"/>
              <a:ext cx="2636173" cy="109977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  <p:sp>
          <p:nvSpPr>
            <p:cNvPr id="478" name="Shape 478"/>
            <p:cNvSpPr/>
            <p:nvPr/>
          </p:nvSpPr>
          <p:spPr>
            <a:xfrm>
              <a:off x="-1" y="-33735"/>
              <a:ext cx="2636173" cy="11672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this is a.ejs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hello,world!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this is b.ejs</a:t>
              </a: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65996" y="1925914"/>
            <a:ext cx="345757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>
            <a:spLocks noGrp="1"/>
          </p:cNvSpPr>
          <p:nvPr>
            <p:ph type="title"/>
          </p:nvPr>
        </p:nvSpPr>
        <p:spPr>
          <a:xfrm>
            <a:off x="685798" y="266699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頁面路由規劃</a:t>
            </a:r>
          </a:p>
        </p:txBody>
      </p:sp>
      <p:sp>
        <p:nvSpPr>
          <p:cNvPr id="484" name="Shape 484"/>
          <p:cNvSpPr>
            <a:spLocks noGrp="1"/>
          </p:cNvSpPr>
          <p:nvPr>
            <p:ph type="body" idx="1"/>
          </p:nvPr>
        </p:nvSpPr>
        <p:spPr>
          <a:xfrm>
            <a:off x="685798" y="1255562"/>
            <a:ext cx="7772404" cy="4713390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2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我們已經把設計的構想圖貼出來了，接下來的任務就是完成路由規劃了。路由規劃，或者說控制器規劃是整個網站的骨架部分，因為它處於整個架構的樞紐位置，相當於各個接口之間的粘合劑，所以應該優先考慮。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根據構思的設計圖，我們作以下路由規劃：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/ </a:t>
            </a:r>
            <a:r>
              <a:rPr lang="en-US" dirty="0" smtClean="0"/>
              <a:t>            </a:t>
            </a:r>
            <a:r>
              <a:rPr dirty="0" smtClean="0"/>
              <a:t>：</a:t>
            </a:r>
            <a:r>
              <a:rPr dirty="0"/>
              <a:t>首页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smtClean="0"/>
              <a:t>/</a:t>
            </a:r>
            <a:r>
              <a:rPr lang="en-US" dirty="0" err="1" smtClean="0"/>
              <a:t>finalList</a:t>
            </a:r>
            <a:r>
              <a:rPr dirty="0" smtClean="0"/>
              <a:t> ：</a:t>
            </a:r>
            <a:r>
              <a:rPr lang="zh-TW" altLang="en-US" dirty="0" smtClean="0"/>
              <a:t>最新資訊</a:t>
            </a:r>
            <a:endParaRPr dirty="0"/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smtClean="0"/>
              <a:t>/</a:t>
            </a:r>
            <a:r>
              <a:rPr lang="en-US" dirty="0" smtClean="0"/>
              <a:t>setting  </a:t>
            </a:r>
            <a:r>
              <a:rPr dirty="0" smtClean="0"/>
              <a:t> ：</a:t>
            </a:r>
            <a:r>
              <a:rPr lang="zh-TW" altLang="en-US" dirty="0" smtClean="0"/>
              <a:t>設定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>
            <a:spLocks noGrp="1"/>
          </p:cNvSpPr>
          <p:nvPr>
            <p:ph type="title"/>
          </p:nvPr>
        </p:nvSpPr>
        <p:spPr>
          <a:xfrm>
            <a:off x="685798" y="266699"/>
            <a:ext cx="7772404" cy="89991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lang="en-US" altLang="zh-TW" b="1" dirty="0" smtClean="0"/>
              <a:t>HTML a </a:t>
            </a:r>
            <a:r>
              <a:rPr lang="en-US" altLang="zh-TW" b="1" dirty="0" err="1" smtClean="0"/>
              <a:t>href</a:t>
            </a:r>
            <a:r>
              <a:rPr lang="en-US" altLang="zh-TW" b="1" dirty="0" smtClean="0"/>
              <a:t> </a:t>
            </a:r>
            <a:r>
              <a:rPr lang="zh-TW" altLang="en-US" b="1" dirty="0" smtClean="0"/>
              <a:t>連結屬性</a:t>
            </a:r>
            <a:br>
              <a:rPr lang="zh-TW" altLang="en-US" b="1" dirty="0" smtClean="0"/>
            </a:br>
            <a:endParaRPr dirty="0"/>
          </a:p>
        </p:txBody>
      </p:sp>
      <p:sp>
        <p:nvSpPr>
          <p:cNvPr id="495" name="Shape 495"/>
          <p:cNvSpPr>
            <a:spLocks noGrp="1"/>
          </p:cNvSpPr>
          <p:nvPr>
            <p:ph type="body" idx="1"/>
          </p:nvPr>
        </p:nvSpPr>
        <p:spPr>
          <a:xfrm>
            <a:off x="685798" y="1086678"/>
            <a:ext cx="7772404" cy="5035826"/>
          </a:xfrm>
          <a:prstGeom prst="rect">
            <a:avLst/>
          </a:prstGeom>
        </p:spPr>
        <p:txBody>
          <a:bodyPr anchor="t">
            <a:normAutofit fontScale="92500" lnSpcReduction="20000"/>
          </a:bodyPr>
          <a:lstStyle/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1400" b="0" dirty="0" smtClean="0">
                <a:sym typeface="Arial"/>
              </a:rPr>
              <a:t>超連結可以說是網際網路的一大特色，英文本名為 </a:t>
            </a:r>
            <a:r>
              <a:rPr lang="en-US" altLang="zh-TW" sz="1400" b="0" dirty="0" err="1" smtClean="0">
                <a:sym typeface="Arial"/>
              </a:rPr>
              <a:t>HyperLink</a:t>
            </a:r>
            <a:r>
              <a:rPr lang="zh-TW" altLang="en-US" sz="1400" b="0" dirty="0" smtClean="0">
                <a:sym typeface="Arial"/>
              </a:rPr>
              <a:t>，網路本來就是連來連去的，只要透過簡單的 </a:t>
            </a:r>
            <a:r>
              <a:rPr lang="en-US" altLang="zh-TW" sz="1400" b="0" dirty="0" smtClean="0">
                <a:sym typeface="Arial"/>
              </a:rPr>
              <a:t>HTML </a:t>
            </a:r>
            <a:r>
              <a:rPr lang="zh-TW" altLang="en-US" sz="1400" b="0" dirty="0" smtClean="0">
                <a:sym typeface="Arial"/>
              </a:rPr>
              <a:t>超連結，就可以輕鬆的連結其它的網頁</a:t>
            </a:r>
            <a:endParaRPr lang="en-US" altLang="zh-TW" sz="14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4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400" dirty="0" smtClean="0">
                <a:sym typeface="Arial"/>
              </a:rPr>
              <a:t>HTML a </a:t>
            </a:r>
            <a:r>
              <a:rPr lang="en-US" altLang="zh-TW" sz="1400" dirty="0" err="1" smtClean="0">
                <a:sym typeface="Arial"/>
              </a:rPr>
              <a:t>href</a:t>
            </a:r>
            <a:r>
              <a:rPr lang="en-US" altLang="zh-TW" sz="1400" dirty="0" smtClean="0">
                <a:sym typeface="Arial"/>
              </a:rPr>
              <a:t> </a:t>
            </a:r>
            <a:r>
              <a:rPr lang="zh-TW" altLang="en-US" sz="1400" dirty="0" smtClean="0">
                <a:sym typeface="Arial"/>
              </a:rPr>
              <a:t>基本語法</a:t>
            </a:r>
            <a:endParaRPr lang="en-US" altLang="zh-TW" sz="14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400" b="0" dirty="0" smtClean="0">
                <a:sym typeface="Arial"/>
              </a:rPr>
              <a:t>&lt;a </a:t>
            </a:r>
            <a:r>
              <a:rPr lang="en-US" altLang="zh-TW" sz="1400" b="0" dirty="0" err="1" smtClean="0">
                <a:sym typeface="Arial"/>
              </a:rPr>
              <a:t>href</a:t>
            </a:r>
            <a:r>
              <a:rPr lang="en-US" altLang="zh-TW" sz="1400" b="0" dirty="0" smtClean="0">
                <a:sym typeface="Arial"/>
              </a:rPr>
              <a:t>="</a:t>
            </a:r>
            <a:r>
              <a:rPr lang="zh-TW" altLang="en-US" sz="1400" b="0" dirty="0" smtClean="0">
                <a:sym typeface="Arial"/>
              </a:rPr>
              <a:t>要連結的 </a:t>
            </a:r>
            <a:r>
              <a:rPr lang="en-US" altLang="zh-TW" sz="1400" b="0" dirty="0" smtClean="0">
                <a:sym typeface="Arial"/>
              </a:rPr>
              <a:t>URL </a:t>
            </a:r>
            <a:r>
              <a:rPr lang="zh-TW" altLang="en-US" sz="1400" b="0" dirty="0" smtClean="0">
                <a:sym typeface="Arial"/>
              </a:rPr>
              <a:t>放這裡</a:t>
            </a:r>
            <a:r>
              <a:rPr lang="en-US" altLang="zh-TW" sz="1400" b="0" dirty="0" smtClean="0">
                <a:sym typeface="Arial"/>
              </a:rPr>
              <a:t>" target="</a:t>
            </a:r>
            <a:r>
              <a:rPr lang="zh-TW" altLang="en-US" sz="1400" b="0" dirty="0" smtClean="0">
                <a:sym typeface="Arial"/>
              </a:rPr>
              <a:t>連結目標</a:t>
            </a:r>
            <a:r>
              <a:rPr lang="en-US" altLang="zh-TW" sz="1400" b="0" dirty="0" smtClean="0">
                <a:sym typeface="Arial"/>
              </a:rPr>
              <a:t>" title="</a:t>
            </a:r>
            <a:r>
              <a:rPr lang="zh-TW" altLang="en-US" sz="1400" b="0" dirty="0" smtClean="0">
                <a:sym typeface="Arial"/>
              </a:rPr>
              <a:t>連結替代文字</a:t>
            </a:r>
            <a:r>
              <a:rPr lang="en-US" altLang="zh-TW" sz="1400" b="0" dirty="0" smtClean="0">
                <a:sym typeface="Arial"/>
              </a:rPr>
              <a:t>"&gt;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400" b="0" dirty="0" smtClean="0">
                <a:sym typeface="Arial"/>
              </a:rPr>
              <a:t>    </a:t>
            </a:r>
            <a:r>
              <a:rPr lang="zh-TW" altLang="en-US" sz="1400" b="0" dirty="0" smtClean="0">
                <a:sym typeface="Arial"/>
              </a:rPr>
              <a:t>要顯示的連結文字或圖片放這裡</a:t>
            </a:r>
            <a:endParaRPr lang="en-US" altLang="zh-TW" sz="14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400" b="0" dirty="0" smtClean="0">
                <a:sym typeface="Arial"/>
              </a:rPr>
              <a:t>&lt;/a&gt;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1400" b="0" dirty="0" smtClean="0">
                <a:sym typeface="Arial"/>
              </a:rPr>
              <a:t>以上語法中，</a:t>
            </a:r>
            <a:r>
              <a:rPr lang="en-US" altLang="zh-TW" sz="1400" b="0" dirty="0" smtClean="0">
                <a:sym typeface="Arial"/>
              </a:rPr>
              <a:t>a </a:t>
            </a:r>
            <a:r>
              <a:rPr lang="en-US" altLang="zh-TW" sz="1400" b="0" dirty="0" err="1" smtClean="0">
                <a:sym typeface="Arial"/>
              </a:rPr>
              <a:t>href</a:t>
            </a:r>
            <a:r>
              <a:rPr lang="en-US" altLang="zh-TW" sz="1400" b="0" dirty="0" smtClean="0">
                <a:sym typeface="Arial"/>
              </a:rPr>
              <a:t> </a:t>
            </a:r>
            <a:r>
              <a:rPr lang="zh-TW" altLang="en-US" sz="1400" b="0" dirty="0" smtClean="0">
                <a:sym typeface="Arial"/>
              </a:rPr>
              <a:t>等號右邊用來放置要前往的連結網址（</a:t>
            </a:r>
            <a:r>
              <a:rPr lang="en-US" altLang="zh-TW" sz="1400" b="0" dirty="0" smtClean="0">
                <a:sym typeface="Arial"/>
              </a:rPr>
              <a:t>URL</a:t>
            </a:r>
            <a:r>
              <a:rPr lang="zh-TW" altLang="en-US" sz="1400" b="0" dirty="0" smtClean="0">
                <a:sym typeface="Arial"/>
              </a:rPr>
              <a:t>），</a:t>
            </a:r>
            <a:r>
              <a:rPr lang="en-US" altLang="zh-TW" sz="1400" b="0" dirty="0" smtClean="0">
                <a:sym typeface="Arial"/>
              </a:rPr>
              <a:t>target </a:t>
            </a:r>
            <a:r>
              <a:rPr lang="zh-TW" altLang="en-US" sz="1400" b="0" dirty="0" smtClean="0">
                <a:sym typeface="Arial"/>
              </a:rPr>
              <a:t>是連結目標的意思，可以用來設定用何種方式前往連結，常見的有另開視窗（</a:t>
            </a:r>
            <a:r>
              <a:rPr lang="en-US" altLang="zh-TW" sz="1400" b="0" dirty="0" smtClean="0">
                <a:sym typeface="Arial"/>
              </a:rPr>
              <a:t>_blank</a:t>
            </a:r>
            <a:r>
              <a:rPr lang="zh-TW" altLang="en-US" sz="1400" b="0" dirty="0" smtClean="0">
                <a:sym typeface="Arial"/>
              </a:rPr>
              <a:t>）、直接於現在的視窗開起（</a:t>
            </a:r>
            <a:r>
              <a:rPr lang="en-US" altLang="zh-TW" sz="1400" b="0" dirty="0" smtClean="0">
                <a:sym typeface="Arial"/>
              </a:rPr>
              <a:t>_self</a:t>
            </a:r>
            <a:r>
              <a:rPr lang="zh-TW" altLang="en-US" sz="1400" b="0" dirty="0" smtClean="0">
                <a:sym typeface="Arial"/>
              </a:rPr>
              <a:t>）、開啟於父層框架（</a:t>
            </a:r>
            <a:r>
              <a:rPr lang="en-US" altLang="zh-TW" sz="1400" b="0" dirty="0" smtClean="0">
                <a:sym typeface="Arial"/>
              </a:rPr>
              <a:t>_parent</a:t>
            </a:r>
            <a:r>
              <a:rPr lang="zh-TW" altLang="en-US" sz="1400" b="0" dirty="0" smtClean="0">
                <a:sym typeface="Arial"/>
              </a:rPr>
              <a:t>）等，</a:t>
            </a:r>
            <a:r>
              <a:rPr lang="en-US" altLang="zh-TW" sz="1400" b="0" dirty="0" smtClean="0">
                <a:sym typeface="Arial"/>
              </a:rPr>
              <a:t>target </a:t>
            </a:r>
            <a:r>
              <a:rPr lang="zh-TW" altLang="en-US" sz="1400" b="0" dirty="0" smtClean="0">
                <a:sym typeface="Arial"/>
              </a:rPr>
              <a:t>在 </a:t>
            </a:r>
            <a:r>
              <a:rPr lang="en-US" altLang="zh-TW" sz="1400" b="0" dirty="0" smtClean="0">
                <a:sym typeface="Arial"/>
              </a:rPr>
              <a:t>HTML a </a:t>
            </a:r>
            <a:r>
              <a:rPr lang="en-US" altLang="zh-TW" sz="1400" b="0" dirty="0" err="1" smtClean="0">
                <a:sym typeface="Arial"/>
              </a:rPr>
              <a:t>href</a:t>
            </a:r>
            <a:r>
              <a:rPr lang="en-US" altLang="zh-TW" sz="1400" b="0" dirty="0" smtClean="0">
                <a:sym typeface="Arial"/>
              </a:rPr>
              <a:t> </a:t>
            </a:r>
            <a:r>
              <a:rPr lang="zh-TW" altLang="en-US" sz="1400" b="0" dirty="0" smtClean="0">
                <a:sym typeface="Arial"/>
              </a:rPr>
              <a:t>屬性中為非必要項目。</a:t>
            </a:r>
            <a:endParaRPr lang="en-US" altLang="zh-TW" sz="14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4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dirty="0" smtClean="0">
                <a:sym typeface="Arial"/>
              </a:rPr>
              <a:t>views/extend/sb_header.ejs</a:t>
            </a:r>
          </a:p>
          <a:p>
            <a:r>
              <a:rPr lang="en-US" altLang="zh-TW" sz="1600" b="0" dirty="0" smtClean="0"/>
              <a:t>&lt;</a:t>
            </a:r>
            <a:r>
              <a:rPr lang="en-US" altLang="zh-TW" sz="1600" b="0" dirty="0" err="1" smtClean="0"/>
              <a:t>li</a:t>
            </a:r>
            <a:r>
              <a:rPr lang="en-US" altLang="zh-TW" sz="1600" b="0" dirty="0" smtClean="0"/>
              <a:t>&gt;</a:t>
            </a:r>
          </a:p>
          <a:p>
            <a:r>
              <a:rPr lang="en-US" altLang="zh-TW" sz="1600" b="0" dirty="0" smtClean="0"/>
              <a:t>&lt;a </a:t>
            </a:r>
            <a:r>
              <a:rPr lang="en-US" altLang="zh-TW" sz="1600" dirty="0" err="1" smtClean="0">
                <a:solidFill>
                  <a:schemeClr val="accent6"/>
                </a:solidFill>
              </a:rPr>
              <a:t>href</a:t>
            </a:r>
            <a:r>
              <a:rPr lang="en-US" altLang="zh-TW" sz="1600" dirty="0" smtClean="0">
                <a:solidFill>
                  <a:schemeClr val="accent6"/>
                </a:solidFill>
              </a:rPr>
              <a:t>="/"</a:t>
            </a:r>
            <a:r>
              <a:rPr lang="en-US" altLang="zh-TW" sz="1600" b="0" dirty="0" smtClean="0"/>
              <a:t>&gt;&lt;</a:t>
            </a:r>
            <a:r>
              <a:rPr lang="en-US" altLang="zh-TW" sz="1600" b="0" dirty="0" err="1" smtClean="0"/>
              <a:t>i</a:t>
            </a:r>
            <a:r>
              <a:rPr lang="en-US" altLang="zh-TW" sz="1600" b="0" dirty="0" smtClean="0"/>
              <a:t> class="</a:t>
            </a:r>
            <a:r>
              <a:rPr lang="en-US" altLang="zh-TW" sz="1600" b="0" dirty="0" err="1" smtClean="0"/>
              <a:t>fa</a:t>
            </a:r>
            <a:r>
              <a:rPr lang="en-US" altLang="zh-TW" sz="1600" b="0" dirty="0" smtClean="0"/>
              <a:t> </a:t>
            </a:r>
            <a:r>
              <a:rPr lang="en-US" altLang="zh-TW" sz="1600" b="0" dirty="0" err="1" smtClean="0"/>
              <a:t>fa</a:t>
            </a:r>
            <a:r>
              <a:rPr lang="en-US" altLang="zh-TW" sz="1600" b="0" dirty="0" smtClean="0"/>
              <a:t>-dashboard </a:t>
            </a:r>
            <a:r>
              <a:rPr lang="en-US" altLang="zh-TW" sz="1600" b="0" dirty="0" err="1" smtClean="0"/>
              <a:t>fa-fw</a:t>
            </a:r>
            <a:r>
              <a:rPr lang="en-US" altLang="zh-TW" sz="1600" b="0" dirty="0" smtClean="0"/>
              <a:t>"&gt;&lt;/</a:t>
            </a:r>
            <a:r>
              <a:rPr lang="en-US" altLang="zh-TW" sz="1600" b="0" dirty="0" err="1" smtClean="0"/>
              <a:t>i</a:t>
            </a:r>
            <a:r>
              <a:rPr lang="en-US" altLang="zh-TW" sz="1600" b="0" dirty="0" smtClean="0"/>
              <a:t>&gt; </a:t>
            </a:r>
            <a:r>
              <a:rPr lang="zh-TW" altLang="en-US" sz="1600" dirty="0" smtClean="0">
                <a:solidFill>
                  <a:schemeClr val="accent6"/>
                </a:solidFill>
              </a:rPr>
              <a:t>首頁</a:t>
            </a:r>
            <a:r>
              <a:rPr lang="en-US" altLang="zh-TW" sz="1600" b="0" dirty="0" smtClean="0"/>
              <a:t>&lt;/a&gt;</a:t>
            </a:r>
          </a:p>
          <a:p>
            <a:r>
              <a:rPr lang="en-US" altLang="zh-TW" sz="1600" b="0" dirty="0" smtClean="0"/>
              <a:t>&lt;/</a:t>
            </a:r>
            <a:r>
              <a:rPr lang="en-US" altLang="zh-TW" sz="1600" b="0" dirty="0" err="1" smtClean="0"/>
              <a:t>li</a:t>
            </a:r>
            <a:r>
              <a:rPr lang="en-US" altLang="zh-TW" sz="1600" b="0" dirty="0" smtClean="0"/>
              <a:t>&gt;</a:t>
            </a:r>
          </a:p>
          <a:p>
            <a:r>
              <a:rPr lang="en-US" altLang="zh-TW" sz="1600" b="0" dirty="0" smtClean="0"/>
              <a:t>&lt;</a:t>
            </a:r>
            <a:r>
              <a:rPr lang="en-US" altLang="zh-TW" sz="1600" b="0" dirty="0" err="1" smtClean="0"/>
              <a:t>li</a:t>
            </a:r>
            <a:r>
              <a:rPr lang="en-US" altLang="zh-TW" sz="1600" b="0" dirty="0" smtClean="0"/>
              <a:t>&gt;</a:t>
            </a:r>
          </a:p>
          <a:p>
            <a:r>
              <a:rPr lang="en-US" altLang="zh-TW" sz="1600" b="0" dirty="0" smtClean="0"/>
              <a:t>&lt;a </a:t>
            </a:r>
            <a:r>
              <a:rPr lang="en-US" altLang="zh-TW" sz="1600" dirty="0" err="1" smtClean="0">
                <a:solidFill>
                  <a:schemeClr val="accent6"/>
                </a:solidFill>
              </a:rPr>
              <a:t>href</a:t>
            </a:r>
            <a:r>
              <a:rPr lang="en-US" altLang="zh-TW" sz="1600" dirty="0" smtClean="0">
                <a:solidFill>
                  <a:schemeClr val="accent6"/>
                </a:solidFill>
              </a:rPr>
              <a:t>="/</a:t>
            </a:r>
            <a:r>
              <a:rPr lang="en-US" altLang="zh-TW" sz="1600" dirty="0" err="1" smtClean="0">
                <a:solidFill>
                  <a:schemeClr val="accent6"/>
                </a:solidFill>
              </a:rPr>
              <a:t>finalList</a:t>
            </a:r>
            <a:r>
              <a:rPr lang="en-US" altLang="zh-TW" sz="1600" dirty="0" smtClean="0">
                <a:solidFill>
                  <a:schemeClr val="accent6"/>
                </a:solidFill>
              </a:rPr>
              <a:t>"</a:t>
            </a:r>
            <a:r>
              <a:rPr lang="en-US" altLang="zh-TW" sz="1600" b="0" dirty="0" smtClean="0"/>
              <a:t>&gt;&lt;</a:t>
            </a:r>
            <a:r>
              <a:rPr lang="en-US" altLang="zh-TW" sz="1600" b="0" dirty="0" err="1" smtClean="0"/>
              <a:t>i</a:t>
            </a:r>
            <a:r>
              <a:rPr lang="en-US" altLang="zh-TW" sz="1600" b="0" dirty="0" smtClean="0"/>
              <a:t> class="</a:t>
            </a:r>
            <a:r>
              <a:rPr lang="en-US" altLang="zh-TW" sz="1600" b="0" dirty="0" err="1" smtClean="0"/>
              <a:t>fa</a:t>
            </a:r>
            <a:r>
              <a:rPr lang="en-US" altLang="zh-TW" sz="1600" b="0" dirty="0" smtClean="0"/>
              <a:t> </a:t>
            </a:r>
            <a:r>
              <a:rPr lang="en-US" altLang="zh-TW" sz="1600" b="0" dirty="0" err="1" smtClean="0"/>
              <a:t>fa</a:t>
            </a:r>
            <a:r>
              <a:rPr lang="en-US" altLang="zh-TW" sz="1600" b="0" dirty="0" smtClean="0"/>
              <a:t>-cloud-download </a:t>
            </a:r>
            <a:r>
              <a:rPr lang="en-US" altLang="zh-TW" sz="1600" b="0" dirty="0" err="1" smtClean="0"/>
              <a:t>fa-fw</a:t>
            </a:r>
            <a:r>
              <a:rPr lang="en-US" altLang="zh-TW" sz="1600" b="0" dirty="0" smtClean="0"/>
              <a:t>"&gt;&lt;/</a:t>
            </a:r>
            <a:r>
              <a:rPr lang="en-US" altLang="zh-TW" sz="1600" b="0" dirty="0" err="1" smtClean="0"/>
              <a:t>i</a:t>
            </a:r>
            <a:r>
              <a:rPr lang="en-US" altLang="zh-TW" sz="1600" b="0" dirty="0" smtClean="0"/>
              <a:t>&gt; </a:t>
            </a:r>
            <a:r>
              <a:rPr lang="zh-TW" altLang="en-US" sz="1600" dirty="0" smtClean="0">
                <a:solidFill>
                  <a:schemeClr val="accent6"/>
                </a:solidFill>
              </a:rPr>
              <a:t>最新資訊</a:t>
            </a:r>
            <a:r>
              <a:rPr lang="en-US" altLang="zh-TW" sz="1600" b="0" dirty="0" smtClean="0"/>
              <a:t>&lt;/a&gt;</a:t>
            </a:r>
          </a:p>
          <a:p>
            <a:r>
              <a:rPr lang="en-US" altLang="zh-TW" sz="1600" b="0" dirty="0" smtClean="0"/>
              <a:t>&lt;/</a:t>
            </a:r>
            <a:r>
              <a:rPr lang="en-US" altLang="zh-TW" sz="1600" b="0" dirty="0" err="1" smtClean="0"/>
              <a:t>li</a:t>
            </a:r>
            <a:r>
              <a:rPr lang="en-US" altLang="zh-TW" sz="1600" b="0" dirty="0" smtClean="0"/>
              <a:t>&gt;</a:t>
            </a:r>
          </a:p>
          <a:p>
            <a:r>
              <a:rPr lang="en-US" altLang="zh-TW" sz="1600" b="0" dirty="0" smtClean="0"/>
              <a:t>&lt;</a:t>
            </a:r>
            <a:r>
              <a:rPr lang="en-US" altLang="zh-TW" sz="1600" b="0" dirty="0" err="1" smtClean="0"/>
              <a:t>li</a:t>
            </a:r>
            <a:r>
              <a:rPr lang="en-US" altLang="zh-TW" sz="1600" b="0" dirty="0" smtClean="0"/>
              <a:t>&gt;</a:t>
            </a:r>
          </a:p>
          <a:p>
            <a:r>
              <a:rPr lang="en-US" altLang="zh-TW" sz="1600" b="0" dirty="0" smtClean="0"/>
              <a:t>&lt;a </a:t>
            </a:r>
            <a:r>
              <a:rPr lang="en-US" altLang="zh-TW" sz="1600" dirty="0" err="1" smtClean="0">
                <a:solidFill>
                  <a:schemeClr val="accent6"/>
                </a:solidFill>
              </a:rPr>
              <a:t>href</a:t>
            </a:r>
            <a:r>
              <a:rPr lang="en-US" altLang="zh-TW" sz="1600" dirty="0" smtClean="0">
                <a:solidFill>
                  <a:schemeClr val="accent6"/>
                </a:solidFill>
              </a:rPr>
              <a:t>="/setting"&gt;&lt;</a:t>
            </a:r>
            <a:r>
              <a:rPr lang="en-US" altLang="zh-TW" sz="1600" b="0" dirty="0" err="1" smtClean="0"/>
              <a:t>i</a:t>
            </a:r>
            <a:r>
              <a:rPr lang="en-US" altLang="zh-TW" sz="1600" b="0" dirty="0" smtClean="0"/>
              <a:t> class="</a:t>
            </a:r>
            <a:r>
              <a:rPr lang="en-US" altLang="zh-TW" sz="1600" b="0" dirty="0" err="1" smtClean="0"/>
              <a:t>fa</a:t>
            </a:r>
            <a:r>
              <a:rPr lang="en-US" altLang="zh-TW" sz="1600" b="0" dirty="0" smtClean="0"/>
              <a:t> </a:t>
            </a:r>
            <a:r>
              <a:rPr lang="en-US" altLang="zh-TW" sz="1600" b="0" dirty="0" err="1" smtClean="0"/>
              <a:t>fa</a:t>
            </a:r>
            <a:r>
              <a:rPr lang="en-US" altLang="zh-TW" sz="1600" b="0" dirty="0" smtClean="0"/>
              <a:t>-pencil </a:t>
            </a:r>
            <a:r>
              <a:rPr lang="en-US" altLang="zh-TW" sz="1600" b="0" dirty="0" err="1" smtClean="0"/>
              <a:t>fa-fw</a:t>
            </a:r>
            <a:r>
              <a:rPr lang="en-US" altLang="zh-TW" sz="1600" b="0" dirty="0" smtClean="0"/>
              <a:t>"&gt;&lt;/</a:t>
            </a:r>
            <a:r>
              <a:rPr lang="en-US" altLang="zh-TW" sz="1600" b="0" dirty="0" err="1" smtClean="0"/>
              <a:t>i</a:t>
            </a:r>
            <a:r>
              <a:rPr lang="en-US" altLang="zh-TW" sz="1600" b="0" dirty="0" smtClean="0"/>
              <a:t>&gt; </a:t>
            </a:r>
            <a:r>
              <a:rPr lang="zh-TW" altLang="en-US" sz="1600" dirty="0" smtClean="0">
                <a:solidFill>
                  <a:schemeClr val="accent6"/>
                </a:solidFill>
              </a:rPr>
              <a:t>設定</a:t>
            </a:r>
            <a:r>
              <a:rPr lang="en-US" altLang="zh-TW" sz="1600" b="0" dirty="0" smtClean="0"/>
              <a:t>&lt;/a&gt;</a:t>
            </a:r>
          </a:p>
          <a:p>
            <a:r>
              <a:rPr lang="en-US" altLang="zh-TW" sz="1600" b="0" dirty="0" smtClean="0"/>
              <a:t>&lt;/</a:t>
            </a:r>
            <a:r>
              <a:rPr lang="en-US" altLang="zh-TW" sz="1600" b="0" dirty="0" err="1" smtClean="0"/>
              <a:t>li</a:t>
            </a:r>
            <a:r>
              <a:rPr lang="en-US" altLang="zh-TW" sz="1600" b="0" dirty="0" smtClean="0"/>
              <a:t>&gt;</a:t>
            </a:r>
            <a:endParaRPr lang="en-US" altLang="zh-TW" sz="16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4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4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>
            <a:spLocks noGrp="1"/>
          </p:cNvSpPr>
          <p:nvPr>
            <p:ph type="title"/>
          </p:nvPr>
        </p:nvSpPr>
        <p:spPr>
          <a:xfrm>
            <a:off x="685798" y="266699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dirty="0"/>
              <a:t>頁面路由 - index.js</a:t>
            </a:r>
          </a:p>
        </p:txBody>
      </p:sp>
      <p:sp>
        <p:nvSpPr>
          <p:cNvPr id="495" name="Shape 495"/>
          <p:cNvSpPr>
            <a:spLocks noGrp="1"/>
          </p:cNvSpPr>
          <p:nvPr>
            <p:ph type="body" idx="1"/>
          </p:nvPr>
        </p:nvSpPr>
        <p:spPr>
          <a:xfrm>
            <a:off x="685798" y="1255562"/>
            <a:ext cx="7772404" cy="471339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module.exports = function(app) {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app.get('/', function (req, res) {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res.render('index', { title: '首頁' 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</a:t>
            </a:r>
            <a:r>
              <a:rPr dirty="0" err="1"/>
              <a:t>app.get</a:t>
            </a:r>
            <a:r>
              <a:rPr dirty="0" smtClean="0"/>
              <a:t>('/</a:t>
            </a:r>
            <a:r>
              <a:rPr lang="en-US" dirty="0" err="1" smtClean="0"/>
              <a:t>finalList</a:t>
            </a:r>
            <a:r>
              <a:rPr dirty="0" smtClean="0"/>
              <a:t>', </a:t>
            </a:r>
            <a:r>
              <a:rPr dirty="0"/>
              <a:t>function (req, res) {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	console.log('render to update.ejs');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	</a:t>
            </a:r>
            <a:r>
              <a:rPr dirty="0" err="1" smtClean="0"/>
              <a:t>res.render</a:t>
            </a:r>
            <a:r>
              <a:rPr dirty="0" smtClean="0"/>
              <a:t>(</a:t>
            </a:r>
            <a:r>
              <a:rPr lang="en-US" altLang="zh-TW" dirty="0" err="1" smtClean="0"/>
              <a:t>finalList</a:t>
            </a:r>
            <a:r>
              <a:rPr lang="en-US" altLang="zh-TW" dirty="0" smtClean="0"/>
              <a:t> </a:t>
            </a:r>
            <a:r>
              <a:rPr dirty="0" smtClean="0"/>
              <a:t>', </a:t>
            </a:r>
            <a:r>
              <a:rPr dirty="0"/>
              <a:t>{ title: </a:t>
            </a:r>
            <a:r>
              <a:rPr dirty="0" smtClean="0"/>
              <a:t>'</a:t>
            </a:r>
            <a:r>
              <a:rPr lang="zh-TW" altLang="en-US" dirty="0" smtClean="0"/>
              <a:t>最新資訊</a:t>
            </a:r>
            <a:r>
              <a:rPr dirty="0" smtClean="0"/>
              <a:t>' </a:t>
            </a:r>
            <a:r>
              <a:rPr dirty="0"/>
              <a:t>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dirty="0" smtClean="0"/>
              <a:t>  </a:t>
            </a:r>
            <a:r>
              <a:rPr dirty="0" err="1" smtClean="0"/>
              <a:t>app.get</a:t>
            </a:r>
            <a:r>
              <a:rPr dirty="0" smtClean="0"/>
              <a:t>('/</a:t>
            </a:r>
            <a:r>
              <a:rPr lang="en-US" dirty="0" smtClean="0"/>
              <a:t>setting</a:t>
            </a:r>
            <a:r>
              <a:rPr dirty="0" smtClean="0"/>
              <a:t>', </a:t>
            </a:r>
            <a:r>
              <a:rPr dirty="0"/>
              <a:t>function (req, res) {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	console.log('render to post.ejs');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	</a:t>
            </a:r>
            <a:r>
              <a:rPr dirty="0" err="1"/>
              <a:t>res.render</a:t>
            </a:r>
            <a:r>
              <a:rPr dirty="0" smtClean="0"/>
              <a:t>('</a:t>
            </a:r>
            <a:r>
              <a:rPr lang="en-US" dirty="0" smtClean="0"/>
              <a:t>setting</a:t>
            </a:r>
            <a:r>
              <a:rPr dirty="0" smtClean="0"/>
              <a:t>', </a:t>
            </a:r>
            <a:r>
              <a:rPr dirty="0"/>
              <a:t>{ title: </a:t>
            </a:r>
            <a:r>
              <a:rPr dirty="0" smtClean="0"/>
              <a:t>'</a:t>
            </a:r>
            <a:r>
              <a:rPr lang="zh-TW" altLang="en-US" dirty="0" smtClean="0"/>
              <a:t>設定</a:t>
            </a:r>
            <a:r>
              <a:rPr dirty="0" smtClean="0"/>
              <a:t>' </a:t>
            </a:r>
            <a:r>
              <a:rPr dirty="0"/>
              <a:t>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app.post</a:t>
            </a:r>
            <a:r>
              <a:rPr dirty="0" smtClean="0"/>
              <a:t>('/</a:t>
            </a:r>
            <a:r>
              <a:rPr lang="en-US" dirty="0" smtClean="0"/>
              <a:t>setting</a:t>
            </a:r>
            <a:r>
              <a:rPr dirty="0" smtClean="0"/>
              <a:t>', </a:t>
            </a:r>
            <a:r>
              <a:rPr dirty="0"/>
              <a:t>function (req, res) {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};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>
            <a:spLocks noGrp="1"/>
          </p:cNvSpPr>
          <p:nvPr>
            <p:ph type="title"/>
          </p:nvPr>
        </p:nvSpPr>
        <p:spPr>
          <a:xfrm>
            <a:off x="685798" y="266699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Bootstrap template</a:t>
            </a:r>
            <a:endParaRPr dirty="0"/>
          </a:p>
        </p:txBody>
      </p:sp>
      <p:sp>
        <p:nvSpPr>
          <p:cNvPr id="495" name="Shape 495"/>
          <p:cNvSpPr>
            <a:spLocks noGrp="1"/>
          </p:cNvSpPr>
          <p:nvPr>
            <p:ph type="body" idx="1"/>
          </p:nvPr>
        </p:nvSpPr>
        <p:spPr>
          <a:xfrm>
            <a:off x="685798" y="1255562"/>
            <a:ext cx="7772404" cy="471339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dirty="0" smtClean="0">
                <a:sym typeface="Arial"/>
              </a:rPr>
              <a:t>AdminLTE 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b="0" dirty="0" smtClean="0">
                <a:sym typeface="Arial"/>
                <a:hlinkClick r:id="rId2"/>
              </a:rPr>
              <a:t>https://github.com/almasaeed2010/AdminLTE</a:t>
            </a:r>
            <a:endParaRPr lang="en-US" altLang="zh-TW" sz="18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dirty="0" smtClean="0">
                <a:sym typeface="Arial"/>
              </a:rPr>
              <a:t>Bootstrap-Admin-Theme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b="0" dirty="0" smtClean="0">
                <a:sym typeface="Arial"/>
                <a:hlinkClick r:id="rId3"/>
              </a:rPr>
              <a:t>https://github.com/VinceG/Bootstrap-Admin-Theme</a:t>
            </a:r>
            <a:endParaRPr lang="en-US" altLang="zh-TW" sz="18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dirty="0" smtClean="0">
                <a:sym typeface="Arial"/>
              </a:rPr>
              <a:t>Binary admin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b="0" dirty="0" smtClean="0">
                <a:sym typeface="Arial"/>
                <a:hlinkClick r:id="rId4"/>
              </a:rPr>
              <a:t>http://binarycart.com/</a:t>
            </a:r>
            <a:endParaRPr lang="en-US" altLang="zh-TW" sz="18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dirty="0" smtClean="0">
                <a:sym typeface="Arial"/>
              </a:rPr>
              <a:t>Butterfly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b="0" dirty="0" smtClean="0">
                <a:sym typeface="Arial"/>
                <a:hlinkClick r:id="rId5"/>
              </a:rPr>
              <a:t>https://bootstrapmade.com/butterfly-free-bootstrap-theme/</a:t>
            </a:r>
            <a:endParaRPr lang="en-US" altLang="zh-TW" sz="18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dirty="0" smtClean="0">
                <a:sym typeface="Arial"/>
              </a:rPr>
              <a:t>SB Admin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b="0" dirty="0" smtClean="0">
                <a:sym typeface="Arial"/>
                <a:hlinkClick r:id="rId6"/>
              </a:rPr>
              <a:t>https://startbootstrap.com/template-overviews/sb-admin/</a:t>
            </a:r>
            <a:endParaRPr lang="en-US" altLang="zh-TW" sz="18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dirty="0" smtClean="0">
                <a:sym typeface="Arial"/>
              </a:rPr>
              <a:t>SB Admin 2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800" b="0" dirty="0" smtClean="0">
                <a:solidFill>
                  <a:schemeClr val="accent6"/>
                </a:solidFill>
                <a:sym typeface="Arial"/>
                <a:hlinkClick r:id="rId7"/>
              </a:rPr>
              <a:t>http://startbootstrap.com/template-overviews/sb-admin-2/</a:t>
            </a:r>
            <a:endParaRPr lang="en-US" altLang="zh-TW" sz="1800" b="0" dirty="0" smtClean="0">
              <a:solidFill>
                <a:schemeClr val="accent6"/>
              </a:solidFill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>
            <a:spLocks noGrp="1"/>
          </p:cNvSpPr>
          <p:nvPr>
            <p:ph type="title"/>
          </p:nvPr>
        </p:nvSpPr>
        <p:spPr>
          <a:xfrm>
            <a:off x="685798" y="0"/>
            <a:ext cx="7772404" cy="89991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lang="en-US" dirty="0" err="1" smtClean="0"/>
              <a:t>finalList.json</a:t>
            </a:r>
            <a:endParaRPr dirty="0"/>
          </a:p>
        </p:txBody>
      </p:sp>
      <p:sp>
        <p:nvSpPr>
          <p:cNvPr id="495" name="Shape 495"/>
          <p:cNvSpPr>
            <a:spLocks noGrp="1"/>
          </p:cNvSpPr>
          <p:nvPr>
            <p:ph type="body" idx="1"/>
          </p:nvPr>
        </p:nvSpPr>
        <p:spPr>
          <a:xfrm>
            <a:off x="685798" y="993913"/>
            <a:ext cx="7772404" cy="4975039"/>
          </a:xfrm>
          <a:prstGeom prst="rect">
            <a:avLst/>
          </a:prstGeom>
        </p:spPr>
        <p:txBody>
          <a:bodyPr anchor="t">
            <a:normAutofit fontScale="70000" lnSpcReduction="20000"/>
          </a:bodyPr>
          <a:lstStyle/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400" dirty="0" smtClean="0">
                <a:sym typeface="Arial"/>
              </a:rPr>
              <a:t>public/data/</a:t>
            </a:r>
            <a:r>
              <a:rPr lang="en-US" altLang="zh-TW" sz="2400" dirty="0" err="1" smtClean="0">
                <a:sym typeface="Arial"/>
              </a:rPr>
              <a:t>finalList.json</a:t>
            </a:r>
            <a:endParaRPr lang="en-US" altLang="zh-TW" sz="24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2400" b="0" dirty="0" smtClean="0">
                <a:sym typeface="Arial"/>
              </a:rPr>
              <a:t>目的</a:t>
            </a:r>
            <a:r>
              <a:rPr lang="en-US" altLang="zh-TW" sz="2400" b="0" dirty="0" smtClean="0">
                <a:sym typeface="Arial"/>
              </a:rPr>
              <a:t>:</a:t>
            </a:r>
            <a:r>
              <a:rPr lang="zh-TW" altLang="en-US" sz="2400" b="0" dirty="0" smtClean="0">
                <a:sym typeface="Arial"/>
              </a:rPr>
              <a:t>用來存每個</a:t>
            </a:r>
            <a:r>
              <a:rPr lang="en-US" altLang="zh-TW" sz="2400" b="0" dirty="0" smtClean="0">
                <a:sym typeface="Arial"/>
              </a:rPr>
              <a:t>Lora module</a:t>
            </a:r>
            <a:r>
              <a:rPr lang="zh-TW" altLang="en-US" sz="2400" b="0" dirty="0" smtClean="0">
                <a:sym typeface="Arial"/>
              </a:rPr>
              <a:t>上報的最新資料</a:t>
            </a:r>
            <a:r>
              <a:rPr lang="en-US" altLang="zh-TW" sz="2400" b="0" dirty="0" smtClean="0">
                <a:sym typeface="Arial"/>
              </a:rPr>
              <a:t>,</a:t>
            </a:r>
            <a:r>
              <a:rPr lang="zh-TW" altLang="en-US" sz="2400" b="0" dirty="0" smtClean="0">
                <a:sym typeface="Arial"/>
              </a:rPr>
              <a:t>用於最新資訊頁面</a:t>
            </a:r>
            <a:r>
              <a:rPr lang="en-US" altLang="zh-TW" sz="2400" b="0" dirty="0" smtClean="0">
                <a:sym typeface="Arial"/>
              </a:rPr>
              <a:t>,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2400" b="0" dirty="0" smtClean="0">
                <a:sym typeface="Arial"/>
              </a:rPr>
              <a:t>透過裝置類型分類後</a:t>
            </a:r>
            <a:r>
              <a:rPr lang="en-US" altLang="zh-TW" sz="2400" b="0" dirty="0" smtClean="0">
                <a:sym typeface="Arial"/>
              </a:rPr>
              <a:t>,</a:t>
            </a:r>
            <a:r>
              <a:rPr lang="zh-TW" altLang="en-US" sz="2400" b="0" dirty="0" smtClean="0">
                <a:sym typeface="Arial"/>
              </a:rPr>
              <a:t>點選選類別顯示最新資訊列表</a:t>
            </a:r>
            <a:endParaRPr lang="en-US" altLang="zh-TW" sz="24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24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2400" b="0" dirty="0" smtClean="0">
                <a:sym typeface="Arial"/>
              </a:rPr>
              <a:t>範例</a:t>
            </a:r>
            <a:endParaRPr lang="en-US" altLang="zh-TW" sz="24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b="0" dirty="0" smtClean="0">
                <a:sym typeface="Arial"/>
              </a:rPr>
              <a:t>{</a:t>
            </a:r>
            <a:r>
              <a:rPr lang="zh-TW" altLang="en-US" b="0" dirty="0" smtClean="0">
                <a:sym typeface="Arial"/>
              </a:rPr>
              <a:t> </a:t>
            </a:r>
            <a:endParaRPr lang="en-US" altLang="zh-TW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b="0" dirty="0" smtClean="0">
                <a:sym typeface="Arial"/>
              </a:rPr>
              <a:t>  “0000000005010e5e”:</a:t>
            </a:r>
            <a:r>
              <a:rPr lang="zh-TW" altLang="en-US" b="0" dirty="0" smtClean="0">
                <a:sym typeface="Arial"/>
              </a:rPr>
              <a:t> 解析資料</a:t>
            </a:r>
            <a:r>
              <a:rPr lang="en-US" altLang="zh-TW" b="0" dirty="0" smtClean="0">
                <a:sym typeface="Arial"/>
              </a:rPr>
              <a:t>,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b="0" dirty="0" smtClean="0">
                <a:sym typeface="Arial"/>
              </a:rPr>
              <a:t>  “0000000005010e32”:</a:t>
            </a:r>
            <a:r>
              <a:rPr lang="zh-TW" altLang="en-US" b="0" dirty="0" smtClean="0">
                <a:sym typeface="Arial"/>
              </a:rPr>
              <a:t> 解析資料</a:t>
            </a:r>
            <a:endParaRPr lang="en-US" altLang="zh-TW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b="0" dirty="0" smtClean="0">
                <a:sym typeface="Arial"/>
              </a:rPr>
              <a:t>}</a:t>
            </a:r>
            <a:endParaRPr lang="en-US" altLang="zh-TW" sz="24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400" b="0" dirty="0" err="1" smtClean="0">
                <a:sym typeface="Arial"/>
              </a:rPr>
              <a:t>msg</a:t>
            </a:r>
            <a:r>
              <a:rPr lang="en-US" altLang="zh-TW" sz="2400" b="0" dirty="0" smtClean="0">
                <a:sym typeface="Arial"/>
              </a:rPr>
              <a:t>:</a:t>
            </a:r>
            <a:r>
              <a:rPr lang="zh-TW" altLang="en-US" sz="2400" b="0" dirty="0" smtClean="0">
                <a:sym typeface="Arial"/>
              </a:rPr>
              <a:t> 解析資料</a:t>
            </a:r>
            <a:endParaRPr lang="en-US" altLang="zh-TW" sz="24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400" b="0" dirty="0" smtClean="0">
                <a:sym typeface="Arial"/>
              </a:rPr>
              <a:t>{"</a:t>
            </a:r>
            <a:r>
              <a:rPr lang="en-US" altLang="zh-TW" sz="1400" b="0" dirty="0" err="1" smtClean="0">
                <a:sym typeface="Arial"/>
              </a:rPr>
              <a:t>macAddr</a:t>
            </a:r>
            <a:r>
              <a:rPr lang="en-US" altLang="zh-TW" sz="1400" b="0" dirty="0" smtClean="0">
                <a:sym typeface="Arial"/>
              </a:rPr>
              <a:t>":"0000000005010e5e","data":"fb0106cf0ab706014500e0eb920000","timestamp":1552711167000,"recv":"2019-03-16T04:39:27Z","date":"2019-03-16 12:39:27","type":"18","typeName":"</a:t>
            </a:r>
            <a:r>
              <a:rPr lang="zh-TW" altLang="en-US" sz="1400" b="0" dirty="0" smtClean="0">
                <a:sym typeface="Arial"/>
              </a:rPr>
              <a:t>溫濕度感測</a:t>
            </a:r>
            <a:r>
              <a:rPr lang="en-US" altLang="zh-TW" sz="1400" b="0" dirty="0" smtClean="0">
                <a:sym typeface="Arial"/>
              </a:rPr>
              <a:t>","information":{"voltage":"2743.00","humidity":"22.40","temperature":"32.50"}}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24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400" b="0" dirty="0" smtClean="0">
                <a:sym typeface="Arial"/>
              </a:rPr>
              <a:t>Models/util.js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400" b="0" dirty="0" smtClean="0">
                <a:sym typeface="Arial"/>
              </a:rPr>
              <a:t>function  </a:t>
            </a:r>
            <a:r>
              <a:rPr lang="en-US" altLang="zh-TW" sz="1400" b="0" dirty="0" err="1" smtClean="0">
                <a:sym typeface="Arial"/>
              </a:rPr>
              <a:t>parseMsgd</a:t>
            </a:r>
            <a:r>
              <a:rPr lang="en-US" altLang="zh-TW" sz="1400" b="0" dirty="0" smtClean="0">
                <a:sym typeface="Arial"/>
              </a:rPr>
              <a:t> (message) {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1400" b="0" dirty="0" smtClean="0">
                <a:sym typeface="Arial"/>
              </a:rPr>
              <a:t>       </a:t>
            </a:r>
            <a:r>
              <a:rPr lang="en-US" altLang="zh-TW" sz="1400" b="0" dirty="0" smtClean="0">
                <a:sym typeface="Arial"/>
              </a:rPr>
              <a:t>: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1400" b="0" dirty="0" smtClean="0">
                <a:sym typeface="Arial"/>
              </a:rPr>
              <a:t>       </a:t>
            </a:r>
            <a:r>
              <a:rPr lang="en-US" altLang="zh-TW" sz="1400" b="0" dirty="0" err="1" smtClean="0">
                <a:sym typeface="Arial"/>
              </a:rPr>
              <a:t>msg</a:t>
            </a:r>
            <a:r>
              <a:rPr lang="en-US" altLang="zh-TW" sz="1400" b="0" dirty="0" smtClean="0">
                <a:sym typeface="Arial"/>
              </a:rPr>
              <a:t> :</a:t>
            </a:r>
            <a:r>
              <a:rPr lang="zh-TW" altLang="en-US" sz="1400" b="0" dirty="0" smtClean="0">
                <a:sym typeface="Arial"/>
              </a:rPr>
              <a:t>解析資料</a:t>
            </a:r>
            <a:endParaRPr lang="en-US" altLang="zh-TW" sz="14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1400" b="0" dirty="0" smtClean="0">
                <a:sym typeface="Arial"/>
              </a:rPr>
              <a:t>       </a:t>
            </a:r>
            <a:r>
              <a:rPr lang="en-US" altLang="zh-TW" sz="1400" b="0" dirty="0" smtClean="0">
                <a:sym typeface="Arial"/>
              </a:rPr>
              <a:t>: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400" b="0" dirty="0" smtClean="0">
                <a:sym typeface="Arial"/>
              </a:rPr>
              <a:t> </a:t>
            </a:r>
            <a:r>
              <a:rPr lang="zh-TW" altLang="en-US" sz="1400" b="0" dirty="0" smtClean="0">
                <a:sym typeface="Arial"/>
              </a:rPr>
              <a:t>      </a:t>
            </a:r>
            <a:r>
              <a:rPr lang="en-US" altLang="zh-TW" sz="1400" b="0" dirty="0" err="1" smtClean="0">
                <a:sym typeface="Arial"/>
              </a:rPr>
              <a:t>finalList</a:t>
            </a:r>
            <a:r>
              <a:rPr lang="en-US" altLang="zh-TW" sz="1400" b="0" dirty="0" smtClean="0">
                <a:sym typeface="Arial"/>
              </a:rPr>
              <a:t>[</a:t>
            </a:r>
            <a:r>
              <a:rPr lang="en-US" altLang="zh-TW" sz="1400" b="0" dirty="0" err="1" smtClean="0">
                <a:sym typeface="Arial"/>
              </a:rPr>
              <a:t>mMac</a:t>
            </a:r>
            <a:r>
              <a:rPr lang="en-US" altLang="zh-TW" sz="1400" b="0" dirty="0" smtClean="0">
                <a:sym typeface="Arial"/>
              </a:rPr>
              <a:t>]=</a:t>
            </a:r>
            <a:r>
              <a:rPr lang="en-US" altLang="zh-TW" sz="1400" b="0" dirty="0" err="1" smtClean="0">
                <a:sym typeface="Arial"/>
              </a:rPr>
              <a:t>msg</a:t>
            </a:r>
            <a:r>
              <a:rPr lang="en-US" altLang="zh-TW" sz="1400" b="0" dirty="0" smtClean="0">
                <a:sym typeface="Arial"/>
              </a:rPr>
              <a:t>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1400" b="0" dirty="0" smtClean="0">
                <a:sym typeface="Arial"/>
              </a:rPr>
              <a:t>}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2400" b="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97"/>
          <p:cNvSpPr txBox="1">
            <a:spLocks/>
          </p:cNvSpPr>
          <p:nvPr/>
        </p:nvSpPr>
        <p:spPr>
          <a:xfrm>
            <a:off x="699050" y="0"/>
            <a:ext cx="7772404" cy="8999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t">
            <a:normAutofit/>
          </a:bodyPr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pPr hangingPunct="1"/>
            <a:r>
              <a:rPr lang="zh-TW" altLang="en-US" dirty="0" smtClean="0"/>
              <a:t>最新資訊</a:t>
            </a:r>
            <a:r>
              <a:rPr kumimoji="0" lang="zh-TW" alt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點選</a:t>
            </a:r>
            <a:r>
              <a:rPr kumimoji="0" lang="en-US" altLang="zh-TW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table</a:t>
            </a:r>
            <a:r>
              <a:rPr kumimoji="0" lang="zh-TW" alt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後轉址</a:t>
            </a:r>
            <a:endParaRPr kumimoji="0" lang="zh-TW" altLang="en-US" sz="4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98782" y="1072454"/>
            <a:ext cx="5936975" cy="203132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altLang="zh-TW" b="1" dirty="0" smtClean="0">
                <a:solidFill>
                  <a:schemeClr val="accent2"/>
                </a:solidFill>
              </a:rPr>
              <a:t>public/</a:t>
            </a:r>
            <a:r>
              <a:rPr lang="en-US" altLang="zh-TW" b="1" dirty="0" err="1" smtClean="0">
                <a:solidFill>
                  <a:schemeClr val="accent2"/>
                </a:solidFill>
              </a:rPr>
              <a:t>js</a:t>
            </a:r>
            <a:r>
              <a:rPr lang="en-US" altLang="zh-TW" b="1" dirty="0" smtClean="0">
                <a:solidFill>
                  <a:schemeClr val="accent2"/>
                </a:solidFill>
              </a:rPr>
              <a:t>/myFinalList.js</a:t>
            </a:r>
            <a:r>
              <a:rPr lang="zh-TW" altLang="en-US" b="1" dirty="0" smtClean="0">
                <a:solidFill>
                  <a:schemeClr val="accent2"/>
                </a:solidFill>
              </a:rPr>
              <a:t>          </a:t>
            </a:r>
            <a:r>
              <a:rPr lang="en-US" altLang="zh-TW" b="1" dirty="0" smtClean="0">
                <a:solidFill>
                  <a:schemeClr val="accent2"/>
                </a:solidFill>
              </a:rPr>
              <a:t>(finalList.ejs </a:t>
            </a:r>
            <a:r>
              <a:rPr lang="zh-TW" altLang="en-US" b="1" dirty="0" smtClean="0">
                <a:solidFill>
                  <a:schemeClr val="accent2"/>
                </a:solidFill>
              </a:rPr>
              <a:t>引入</a:t>
            </a:r>
            <a:r>
              <a:rPr lang="en-US" altLang="zh-TW" b="1" dirty="0" smtClean="0">
                <a:solidFill>
                  <a:schemeClr val="accent2"/>
                </a:solidFill>
              </a:rPr>
              <a:t>)</a:t>
            </a:r>
            <a:endParaRPr kumimoji="0" lang="en-US" altLang="zh-TW" sz="1800" b="1" i="0" u="none" strike="noStrike" cap="none" spc="0" normalizeH="0" baseline="0" dirty="0" smtClean="0">
              <a:ln>
                <a:noFill/>
              </a:ln>
              <a:solidFill>
                <a:schemeClr val="accent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TW" dirty="0" smtClean="0"/>
          </a:p>
          <a:p>
            <a:r>
              <a:rPr lang="en-US" altLang="zh-TW" dirty="0" err="1" smtClean="0"/>
              <a:t>toSecondTable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mac</a:t>
            </a:r>
            <a:r>
              <a:rPr lang="en-US" altLang="zh-TW" dirty="0" smtClean="0"/>
              <a:t>) {</a:t>
            </a:r>
          </a:p>
          <a:p>
            <a:r>
              <a:rPr lang="en-US" altLang="zh-TW" dirty="0" smtClean="0"/>
              <a:t>	</a:t>
            </a:r>
            <a:r>
              <a:rPr lang="fr-FR" altLang="zh-TW" b="1" dirty="0" smtClean="0">
                <a:solidFill>
                  <a:srgbClr val="FF0000"/>
                </a:solidFill>
              </a:rPr>
              <a:t>document.location.href</a:t>
            </a:r>
            <a:r>
              <a:rPr lang="fr-FR" altLang="zh-TW" dirty="0" smtClean="0"/>
              <a:t>="/devices?mac=" + mac + ‘     &amp;date=' + date + '&amp;option=' + option;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}</a:t>
            </a:r>
          </a:p>
        </p:txBody>
      </p:sp>
      <p:sp>
        <p:nvSpPr>
          <p:cNvPr id="42" name="矩形 41"/>
          <p:cNvSpPr/>
          <p:nvPr/>
        </p:nvSpPr>
        <p:spPr>
          <a:xfrm>
            <a:off x="954159" y="3907523"/>
            <a:ext cx="4253948" cy="203132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altLang="zh-TW" b="1" dirty="0" smtClean="0">
                <a:solidFill>
                  <a:schemeClr val="accent2"/>
                </a:solidFill>
              </a:rPr>
              <a:t>routes/index.js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r>
              <a:rPr lang="en-US" altLang="zh-TW" dirty="0" err="1" smtClean="0"/>
              <a:t>app.get</a:t>
            </a:r>
            <a:r>
              <a:rPr lang="en-US" altLang="zh-TW" dirty="0" smtClean="0"/>
              <a:t>('/devices', function (</a:t>
            </a:r>
            <a:r>
              <a:rPr lang="en-US" altLang="zh-TW" dirty="0" err="1" smtClean="0"/>
              <a:t>req</a:t>
            </a:r>
            <a:r>
              <a:rPr lang="en-US" altLang="zh-TW" dirty="0" smtClean="0"/>
              <a:t>, res) {</a:t>
            </a:r>
          </a:p>
          <a:p>
            <a:r>
              <a:rPr lang="en-US" altLang="zh-TW" dirty="0" smtClean="0"/>
              <a:t>        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 </a:t>
            </a:r>
            <a:r>
              <a:rPr lang="en-US" altLang="zh-TW" dirty="0" err="1" smtClean="0"/>
              <a:t>mac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req.query.mac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        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 date = </a:t>
            </a:r>
            <a:r>
              <a:rPr lang="en-US" altLang="zh-TW" dirty="0" err="1" smtClean="0"/>
              <a:t>req.query.date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        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 option = </a:t>
            </a:r>
            <a:r>
              <a:rPr lang="en-US" altLang="zh-TW" dirty="0" err="1" smtClean="0"/>
              <a:t>req.query.option</a:t>
            </a:r>
            <a:r>
              <a:rPr lang="en-US" altLang="zh-TW" dirty="0" smtClean="0"/>
              <a:t>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3" name="向下箭號 42"/>
          <p:cNvSpPr/>
          <p:nvPr/>
        </p:nvSpPr>
        <p:spPr>
          <a:xfrm>
            <a:off x="2584174" y="2994991"/>
            <a:ext cx="755374" cy="901148"/>
          </a:xfrm>
          <a:prstGeom prst="down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39201" y="3796749"/>
            <a:ext cx="28098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>
            <a:spLocks noGrp="1"/>
          </p:cNvSpPr>
          <p:nvPr>
            <p:ph type="title"/>
          </p:nvPr>
        </p:nvSpPr>
        <p:spPr>
          <a:xfrm>
            <a:off x="685798" y="0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lang="en-US" altLang="zh-TW" dirty="0" err="1" smtClean="0"/>
              <a:t>WebSocket</a:t>
            </a:r>
            <a:r>
              <a:rPr lang="zh-TW" altLang="en-US" dirty="0" smtClean="0"/>
              <a:t>網絡通信協議</a:t>
            </a:r>
            <a:endParaRPr dirty="0"/>
          </a:p>
        </p:txBody>
      </p:sp>
      <p:sp>
        <p:nvSpPr>
          <p:cNvPr id="495" name="Shape 495"/>
          <p:cNvSpPr>
            <a:spLocks noGrp="1"/>
          </p:cNvSpPr>
          <p:nvPr>
            <p:ph type="body" idx="1"/>
          </p:nvPr>
        </p:nvSpPr>
        <p:spPr>
          <a:xfrm>
            <a:off x="685798" y="993913"/>
            <a:ext cx="7772404" cy="4975039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1800" b="0" dirty="0" smtClean="0">
                <a:sym typeface="Arial"/>
              </a:rPr>
              <a:t>初次接觸 </a:t>
            </a:r>
            <a:r>
              <a:rPr lang="en-US" altLang="zh-TW" sz="1800" b="0" dirty="0" err="1" smtClean="0">
                <a:sym typeface="Arial"/>
              </a:rPr>
              <a:t>WebSocket</a:t>
            </a:r>
            <a:r>
              <a:rPr lang="en-US" altLang="zh-TW" sz="1800" b="0" dirty="0" smtClean="0">
                <a:sym typeface="Arial"/>
              </a:rPr>
              <a:t> </a:t>
            </a:r>
            <a:r>
              <a:rPr lang="zh-TW" altLang="en-US" sz="1800" b="0" dirty="0" smtClean="0">
                <a:sym typeface="Arial"/>
              </a:rPr>
              <a:t>的人，都會問同樣的問題：我們已經有了 </a:t>
            </a:r>
            <a:r>
              <a:rPr lang="en-US" altLang="zh-TW" sz="1800" b="0" dirty="0" smtClean="0">
                <a:sym typeface="Arial"/>
              </a:rPr>
              <a:t>HTTP </a:t>
            </a:r>
            <a:r>
              <a:rPr lang="zh-TW" altLang="en-US" sz="1800" b="0" dirty="0" smtClean="0">
                <a:sym typeface="Arial"/>
              </a:rPr>
              <a:t>協議，為什麼還需要另一個協議？它能帶來什麼好處？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1800" b="0" dirty="0" smtClean="0">
                <a:sym typeface="Arial"/>
              </a:rPr>
              <a:t>答案很簡單，因為 </a:t>
            </a:r>
            <a:r>
              <a:rPr lang="en-US" altLang="zh-TW" sz="1800" b="0" dirty="0" smtClean="0">
                <a:sym typeface="Arial"/>
              </a:rPr>
              <a:t>HTTP </a:t>
            </a:r>
            <a:r>
              <a:rPr lang="zh-TW" altLang="en-US" sz="1800" b="0" dirty="0" smtClean="0">
                <a:sym typeface="Arial"/>
              </a:rPr>
              <a:t>協議有一個缺陷：通信只能由客戶端發起。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1800" b="0" dirty="0" smtClean="0">
                <a:sym typeface="Arial"/>
              </a:rPr>
              <a:t>舉例來說，我們想了解今天的天氣，只能是客戶端向服務器發出請求，服務器返回查詢結果。 </a:t>
            </a:r>
            <a:r>
              <a:rPr lang="en-US" altLang="zh-TW" sz="1800" b="0" dirty="0" smtClean="0">
                <a:sym typeface="Arial"/>
              </a:rPr>
              <a:t>HTTP </a:t>
            </a:r>
            <a:r>
              <a:rPr lang="zh-TW" altLang="en-US" sz="1800" b="0" dirty="0" smtClean="0">
                <a:sym typeface="Arial"/>
              </a:rPr>
              <a:t>協議做不到服務器主動向客戶端推送信息。</a:t>
            </a:r>
            <a:endParaRPr lang="en-US" altLang="zh-TW" sz="18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1800" dirty="0" smtClean="0">
              <a:sym typeface="Arial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3096" y="2756452"/>
            <a:ext cx="7871791" cy="4101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>
            <a:spLocks noGrp="1"/>
          </p:cNvSpPr>
          <p:nvPr>
            <p:ph type="title"/>
          </p:nvPr>
        </p:nvSpPr>
        <p:spPr>
          <a:xfrm>
            <a:off x="685798" y="0"/>
            <a:ext cx="7772404" cy="89991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lang="zh-TW" altLang="en-US" dirty="0" smtClean="0"/>
              <a:t>服務器端 </a:t>
            </a:r>
            <a:r>
              <a:rPr lang="en-US" altLang="zh-TW" dirty="0" smtClean="0"/>
              <a:t>Node-Red </a:t>
            </a:r>
            <a:r>
              <a:rPr lang="en-US" altLang="zh-TW" dirty="0" err="1" smtClean="0"/>
              <a:t>Websocket</a:t>
            </a:r>
            <a:endParaRPr dirty="0"/>
          </a:p>
        </p:txBody>
      </p:sp>
      <p:sp>
        <p:nvSpPr>
          <p:cNvPr id="498" name="Shape 498"/>
          <p:cNvSpPr>
            <a:spLocks noGrp="1"/>
          </p:cNvSpPr>
          <p:nvPr>
            <p:ph type="body" idx="1"/>
          </p:nvPr>
        </p:nvSpPr>
        <p:spPr>
          <a:xfrm>
            <a:off x="685798" y="1255562"/>
            <a:ext cx="7772404" cy="4713390"/>
          </a:xfrm>
          <a:prstGeom prst="rect">
            <a:avLst/>
          </a:prstGeom>
        </p:spPr>
        <p:txBody>
          <a:bodyPr anchor="t"/>
          <a:lstStyle/>
          <a:p>
            <a:r>
              <a:rPr lang="en-US" altLang="zh-TW" b="0" dirty="0" err="1" smtClean="0"/>
              <a:t>WebSocket</a:t>
            </a:r>
            <a:r>
              <a:rPr lang="zh-TW" altLang="en-US" b="0" dirty="0" smtClean="0"/>
              <a:t>輸入節點。</a:t>
            </a:r>
          </a:p>
          <a:p>
            <a:r>
              <a:rPr lang="zh-TW" altLang="en-US" b="0" dirty="0" smtClean="0"/>
              <a:t>默認情況下，從</a:t>
            </a:r>
            <a:r>
              <a:rPr lang="en-US" altLang="zh-TW" b="0" dirty="0" err="1" smtClean="0"/>
              <a:t>WebSocket</a:t>
            </a:r>
            <a:r>
              <a:rPr lang="zh-TW" altLang="en-US" b="0" dirty="0" smtClean="0"/>
              <a:t>接收的數據將位於</a:t>
            </a:r>
            <a:r>
              <a:rPr lang="en-US" altLang="zh-TW" b="0" dirty="0" err="1" smtClean="0"/>
              <a:t>msg.payload</a:t>
            </a:r>
            <a:r>
              <a:rPr lang="zh-TW" altLang="en-US" b="0" dirty="0" smtClean="0"/>
              <a:t>中。 可以將套接字配置為期望正確形成的</a:t>
            </a:r>
            <a:r>
              <a:rPr lang="en-US" altLang="zh-TW" b="0" dirty="0" smtClean="0"/>
              <a:t>JSON</a:t>
            </a:r>
            <a:r>
              <a:rPr lang="zh-TW" altLang="en-US" b="0" dirty="0" smtClean="0"/>
              <a:t>字符串，在這種情況下，它將解析</a:t>
            </a:r>
            <a:r>
              <a:rPr lang="en-US" altLang="zh-TW" b="0" dirty="0" smtClean="0"/>
              <a:t>JSON</a:t>
            </a:r>
            <a:r>
              <a:rPr lang="zh-TW" altLang="en-US" b="0" dirty="0" smtClean="0"/>
              <a:t>並將結果對像作為整個消息發送。</a:t>
            </a:r>
            <a:endParaRPr lang="en-US" altLang="zh-TW" b="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330" y="2577105"/>
            <a:ext cx="8269357" cy="4280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body" idx="1"/>
          </p:nvPr>
        </p:nvSpPr>
        <p:spPr>
          <a:xfrm>
            <a:off x="586403" y="1424433"/>
            <a:ext cx="7772401" cy="4645920"/>
          </a:xfrm>
          <a:prstGeom prst="rect">
            <a:avLst/>
          </a:prstGeom>
        </p:spPr>
        <p:txBody>
          <a:bodyPr anchor="t"/>
          <a:lstStyle/>
          <a:p>
            <a:r>
              <a:rPr lang="en-US" altLang="zh-TW" dirty="0" smtClean="0"/>
              <a:t>Node.js</a:t>
            </a:r>
            <a:r>
              <a:rPr lang="zh-TW" altLang="en-US" b="0" dirty="0" smtClean="0"/>
              <a:t>是一個能夠在</a:t>
            </a:r>
            <a:r>
              <a:rPr lang="zh-TW" altLang="en-US" b="0" dirty="0" smtClean="0">
                <a:hlinkClick r:id="rId2" tooltip="伺服器"/>
              </a:rPr>
              <a:t>伺服器</a:t>
            </a:r>
            <a:r>
              <a:rPr lang="zh-TW" altLang="en-US" b="0" dirty="0" smtClean="0"/>
              <a:t>端運行</a:t>
            </a:r>
            <a:r>
              <a:rPr lang="en-US" altLang="zh-TW" b="0" dirty="0" smtClean="0">
                <a:hlinkClick r:id="rId3" tooltip="JavaScript"/>
              </a:rPr>
              <a:t>JavaScript</a:t>
            </a:r>
            <a:r>
              <a:rPr lang="zh-TW" altLang="en-US" b="0" dirty="0" smtClean="0"/>
              <a:t>的</a:t>
            </a:r>
            <a:r>
              <a:rPr lang="zh-TW" altLang="en-US" b="0" dirty="0" smtClean="0">
                <a:hlinkClick r:id="rId4" tooltip="開放原始碼"/>
              </a:rPr>
              <a:t>開放原始碼</a:t>
            </a:r>
            <a:r>
              <a:rPr lang="zh-TW" altLang="en-US" b="0" dirty="0" smtClean="0"/>
              <a:t>、</a:t>
            </a:r>
            <a:r>
              <a:rPr lang="zh-TW" altLang="en-US" b="0" dirty="0" smtClean="0">
                <a:hlinkClick r:id="rId5" tooltip="跨平台"/>
              </a:rPr>
              <a:t>跨平台</a:t>
            </a:r>
            <a:r>
              <a:rPr lang="en-US" altLang="zh-TW" b="0" dirty="0" smtClean="0"/>
              <a:t>JavaScript </a:t>
            </a:r>
            <a:r>
              <a:rPr lang="zh-TW" altLang="en-US" b="0" dirty="0" smtClean="0">
                <a:hlinkClick r:id="rId6" tooltip="執行環境"/>
              </a:rPr>
              <a:t>執行環境</a:t>
            </a:r>
            <a:r>
              <a:rPr lang="zh-TW" altLang="en-US" b="0" dirty="0" smtClean="0"/>
              <a:t>。</a:t>
            </a:r>
            <a:r>
              <a:rPr lang="en-US" altLang="zh-TW" b="0" dirty="0" smtClean="0"/>
              <a:t>Node.js</a:t>
            </a:r>
            <a:r>
              <a:rPr lang="zh-TW" altLang="en-US" b="0" dirty="0" smtClean="0"/>
              <a:t>由</a:t>
            </a:r>
            <a:r>
              <a:rPr lang="en-US" altLang="zh-TW" b="0" dirty="0" smtClean="0"/>
              <a:t>Node.js</a:t>
            </a:r>
            <a:r>
              <a:rPr lang="zh-TW" altLang="en-US" b="0" dirty="0" smtClean="0"/>
              <a:t>基金會持有和維護</a:t>
            </a:r>
            <a:r>
              <a:rPr lang="en-US" altLang="zh-TW" b="0" baseline="30000" dirty="0" smtClean="0">
                <a:hlinkClick r:id="rId7"/>
              </a:rPr>
              <a:t>[3]</a:t>
            </a:r>
            <a:r>
              <a:rPr lang="zh-TW" altLang="en-US" b="0" dirty="0" smtClean="0"/>
              <a:t>，並與</a:t>
            </a:r>
            <a:r>
              <a:rPr lang="en-US" altLang="zh-TW" b="0" dirty="0" smtClean="0">
                <a:hlinkClick r:id="rId8" tooltip="Linux基金會"/>
              </a:rPr>
              <a:t>Linux</a:t>
            </a:r>
            <a:r>
              <a:rPr lang="zh-TW" altLang="en-US" b="0" dirty="0" smtClean="0">
                <a:hlinkClick r:id="rId8" tooltip="Linux基金會"/>
              </a:rPr>
              <a:t>基金會</a:t>
            </a:r>
            <a:r>
              <a:rPr lang="zh-TW" altLang="en-US" b="0" dirty="0" smtClean="0"/>
              <a:t>有合作關係</a:t>
            </a:r>
            <a:r>
              <a:rPr lang="en-US" altLang="zh-TW" b="0" baseline="30000" dirty="0" smtClean="0">
                <a:hlinkClick r:id="rId9"/>
              </a:rPr>
              <a:t>[4]</a:t>
            </a:r>
            <a:r>
              <a:rPr lang="zh-TW" altLang="en-US" b="0" dirty="0" smtClean="0"/>
              <a:t>。</a:t>
            </a:r>
            <a:r>
              <a:rPr lang="en-US" altLang="zh-TW" b="0" dirty="0" smtClean="0"/>
              <a:t>Node.js</a:t>
            </a:r>
            <a:r>
              <a:rPr lang="zh-TW" altLang="en-US" b="0" dirty="0" smtClean="0"/>
              <a:t>採用</a:t>
            </a:r>
            <a:r>
              <a:rPr lang="en-US" altLang="zh-TW" b="0" dirty="0" smtClean="0">
                <a:hlinkClick r:id="rId10" tooltip="Google"/>
              </a:rPr>
              <a:t>Google</a:t>
            </a:r>
            <a:r>
              <a:rPr lang="zh-TW" altLang="en-US" b="0" dirty="0" smtClean="0"/>
              <a:t>開發的</a:t>
            </a:r>
            <a:r>
              <a:rPr lang="en-US" altLang="zh-TW" b="0" dirty="0" smtClean="0">
                <a:hlinkClick r:id="rId11" tooltip="V8 (JavaScript引擎)"/>
              </a:rPr>
              <a:t>V8</a:t>
            </a:r>
            <a:r>
              <a:rPr lang="zh-TW" altLang="en-US" b="0" dirty="0" smtClean="0"/>
              <a:t>執行程式碼，使用</a:t>
            </a:r>
            <a:r>
              <a:rPr lang="zh-TW" altLang="en-US" b="0" dirty="0" smtClean="0">
                <a:hlinkClick r:id="rId12" tooltip="事件驅動"/>
              </a:rPr>
              <a:t>事件驅動</a:t>
            </a:r>
            <a:r>
              <a:rPr lang="zh-TW" altLang="en-US" b="0" dirty="0" smtClean="0"/>
              <a:t>、</a:t>
            </a:r>
            <a:r>
              <a:rPr lang="zh-TW" altLang="en-US" b="0" dirty="0" smtClean="0">
                <a:hlinkClick r:id="rId13" tooltip="非阻塞（頁面不存在）"/>
              </a:rPr>
              <a:t>非阻塞</a:t>
            </a:r>
            <a:r>
              <a:rPr lang="zh-TW" altLang="en-US" b="0" dirty="0" smtClean="0"/>
              <a:t>和 </a:t>
            </a:r>
            <a:r>
              <a:rPr lang="zh-TW" altLang="en-US" b="0" dirty="0" smtClean="0">
                <a:hlinkClick r:id="rId14" tooltip="非同步輸入輸出（頁面不存在）"/>
              </a:rPr>
              <a:t>非同步輸入輸出</a:t>
            </a:r>
            <a:r>
              <a:rPr lang="zh-TW" altLang="en-US" b="0" dirty="0" smtClean="0"/>
              <a:t>模型等技術來提高效能，可最佳化應用程式的傳輸量和規模。這些技術通常用於資料密集的即時應用程式。</a:t>
            </a:r>
            <a:endParaRPr lang="en-US" altLang="zh-TW" b="0" dirty="0" smtClean="0"/>
          </a:p>
          <a:p>
            <a:endParaRPr lang="zh-TW" altLang="en-US" b="0" dirty="0" smtClean="0"/>
          </a:p>
          <a:p>
            <a:r>
              <a:rPr lang="en-US" altLang="zh-TW" b="0" dirty="0" smtClean="0"/>
              <a:t>Node.js</a:t>
            </a:r>
            <a:r>
              <a:rPr lang="zh-TW" altLang="en-US" b="0" dirty="0" smtClean="0"/>
              <a:t>大部分基本模組都用</a:t>
            </a:r>
            <a:r>
              <a:rPr lang="en-US" altLang="zh-TW" b="0" dirty="0" smtClean="0"/>
              <a:t>JavaScript</a:t>
            </a:r>
            <a:r>
              <a:rPr lang="zh-TW" altLang="en-US" b="0" dirty="0" smtClean="0"/>
              <a:t>語言編寫。在</a:t>
            </a:r>
            <a:r>
              <a:rPr lang="en-US" altLang="zh-TW" b="0" dirty="0" smtClean="0"/>
              <a:t>Node.js</a:t>
            </a:r>
            <a:r>
              <a:rPr lang="zh-TW" altLang="en-US" b="0" dirty="0" smtClean="0"/>
              <a:t>出現之前，</a:t>
            </a:r>
            <a:r>
              <a:rPr lang="en-US" altLang="zh-TW" b="0" dirty="0" smtClean="0"/>
              <a:t>JavaScript</a:t>
            </a:r>
            <a:r>
              <a:rPr lang="zh-TW" altLang="en-US" b="0" dirty="0" smtClean="0"/>
              <a:t>通常作為用戶端程式設計語言使用，以</a:t>
            </a:r>
            <a:r>
              <a:rPr lang="en-US" altLang="zh-TW" b="0" dirty="0" smtClean="0"/>
              <a:t>JavaScript</a:t>
            </a:r>
            <a:r>
              <a:rPr lang="zh-TW" altLang="en-US" b="0" dirty="0" smtClean="0"/>
              <a:t>寫出的程式常在用戶的瀏覽器上執行。</a:t>
            </a:r>
            <a:r>
              <a:rPr lang="en-US" altLang="zh-TW" b="0" dirty="0" smtClean="0"/>
              <a:t>Node.js</a:t>
            </a:r>
            <a:r>
              <a:rPr lang="zh-TW" altLang="en-US" b="0" dirty="0" smtClean="0"/>
              <a:t>的出現使</a:t>
            </a:r>
            <a:r>
              <a:rPr lang="en-US" altLang="zh-TW" b="0" dirty="0" smtClean="0"/>
              <a:t>JavaScript</a:t>
            </a:r>
            <a:r>
              <a:rPr lang="zh-TW" altLang="en-US" b="0" dirty="0" smtClean="0"/>
              <a:t>也能用於伺服器端編程。</a:t>
            </a:r>
            <a:r>
              <a:rPr lang="en-US" altLang="zh-TW" b="0" dirty="0" smtClean="0"/>
              <a:t>Node.js</a:t>
            </a:r>
            <a:r>
              <a:rPr lang="zh-TW" altLang="en-US" b="0" dirty="0" smtClean="0"/>
              <a:t>含有一系列內置模組，使得程式可以脫離</a:t>
            </a:r>
            <a:r>
              <a:rPr lang="en-US" altLang="zh-TW" b="0" dirty="0" smtClean="0">
                <a:hlinkClick r:id="rId15" tooltip="Apache HTTP Server"/>
              </a:rPr>
              <a:t>Apache HTTP Server</a:t>
            </a:r>
            <a:r>
              <a:rPr lang="zh-TW" altLang="en-US" b="0" dirty="0" smtClean="0"/>
              <a:t>或</a:t>
            </a:r>
            <a:r>
              <a:rPr lang="en-US" altLang="zh-TW" b="0" dirty="0" smtClean="0">
                <a:hlinkClick r:id="rId16" tooltip="IIS"/>
              </a:rPr>
              <a:t>IIS</a:t>
            </a:r>
            <a:r>
              <a:rPr lang="zh-TW" altLang="en-US" b="0" dirty="0" smtClean="0"/>
              <a:t>，作為獨立伺服器執行。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sp>
        <p:nvSpPr>
          <p:cNvPr id="255" name="Shape 255"/>
          <p:cNvSpPr/>
          <p:nvPr/>
        </p:nvSpPr>
        <p:spPr>
          <a:xfrm>
            <a:off x="531812" y="240409"/>
            <a:ext cx="7772401" cy="596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 fontScale="92500" lnSpcReduction="2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Nodejs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>
            <a:spLocks noGrp="1"/>
          </p:cNvSpPr>
          <p:nvPr>
            <p:ph type="title"/>
          </p:nvPr>
        </p:nvSpPr>
        <p:spPr>
          <a:xfrm>
            <a:off x="685798" y="266699"/>
            <a:ext cx="7772404" cy="89991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lang="en-US" altLang="zh-TW" dirty="0" err="1" smtClean="0"/>
              <a:t>WebSocket</a:t>
            </a:r>
            <a:r>
              <a:rPr lang="zh-TW" altLang="en-US" dirty="0" smtClean="0"/>
              <a:t>客戶端的簡單示例</a:t>
            </a:r>
            <a:endParaRPr dirty="0"/>
          </a:p>
        </p:txBody>
      </p:sp>
      <p:sp>
        <p:nvSpPr>
          <p:cNvPr id="498" name="Shape 498"/>
          <p:cNvSpPr>
            <a:spLocks noGrp="1"/>
          </p:cNvSpPr>
          <p:nvPr>
            <p:ph type="body" idx="1"/>
          </p:nvPr>
        </p:nvSpPr>
        <p:spPr>
          <a:xfrm>
            <a:off x="685798" y="1255562"/>
            <a:ext cx="7772404" cy="4713390"/>
          </a:xfrm>
          <a:prstGeom prst="rect">
            <a:avLst/>
          </a:prstGeom>
        </p:spPr>
        <p:txBody>
          <a:bodyPr anchor="t"/>
          <a:lstStyle/>
          <a:p>
            <a:endParaRPr lang="en-US" altLang="zh-TW" b="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47" y="1258956"/>
            <a:ext cx="8485304" cy="479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>
            <a:spLocks noGrp="1"/>
          </p:cNvSpPr>
          <p:nvPr>
            <p:ph type="title"/>
          </p:nvPr>
        </p:nvSpPr>
        <p:spPr>
          <a:xfrm>
            <a:off x="699050" y="0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lang="zh-TW" altLang="en-US" dirty="0" smtClean="0"/>
              <a:t>查詢 </a:t>
            </a:r>
            <a:r>
              <a:rPr lang="en-US" altLang="zh-TW" dirty="0" smtClean="0"/>
              <a:t>Event </a:t>
            </a:r>
            <a:r>
              <a:rPr lang="zh-TW" altLang="en-US" dirty="0" smtClean="0"/>
              <a:t>流程</a:t>
            </a:r>
            <a:endParaRPr dirty="0"/>
          </a:p>
        </p:txBody>
      </p:sp>
      <p:sp>
        <p:nvSpPr>
          <p:cNvPr id="498" name="Shape 498"/>
          <p:cNvSpPr>
            <a:spLocks noGrp="1"/>
          </p:cNvSpPr>
          <p:nvPr>
            <p:ph type="body" idx="1"/>
          </p:nvPr>
        </p:nvSpPr>
        <p:spPr>
          <a:xfrm>
            <a:off x="238539" y="1295317"/>
            <a:ext cx="8587409" cy="5383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t"/>
          <a:lstStyle/>
          <a:p>
            <a:r>
              <a:rPr lang="en-US" altLang="zh-TW" b="0" dirty="0" err="1" smtClean="0"/>
              <a:t>msg.payload.option</a:t>
            </a:r>
            <a:endParaRPr lang="en-US" altLang="zh-TW" b="0" dirty="0"/>
          </a:p>
        </p:txBody>
      </p:sp>
      <p:sp>
        <p:nvSpPr>
          <p:cNvPr id="4" name="矩形 3"/>
          <p:cNvSpPr/>
          <p:nvPr/>
        </p:nvSpPr>
        <p:spPr>
          <a:xfrm>
            <a:off x="278296" y="1304340"/>
            <a:ext cx="2517913" cy="1785100"/>
          </a:xfrm>
          <a:prstGeom prst="rect">
            <a:avLst/>
          </a:prstGeom>
          <a:solidFill>
            <a:srgbClr val="FFC0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altLang="zh-TW" sz="2000" b="1" dirty="0" smtClean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public/</a:t>
            </a:r>
            <a:r>
              <a:rPr lang="en-US" altLang="zh-TW" sz="2000" b="1" dirty="0" err="1" smtClean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js</a:t>
            </a:r>
            <a:r>
              <a:rPr kumimoji="0" lang="en-US" altLang="zh-TW" sz="2000" b="1" i="0" u="none" strike="noStrike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/myDevice.js</a:t>
            </a:r>
            <a:r>
              <a:rPr kumimoji="0" lang="en-US" altLang="zh-TW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/>
            </a:r>
            <a:br>
              <a:rPr kumimoji="0" lang="en-US" altLang="zh-TW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</a:br>
            <a:r>
              <a:rPr lang="en-US" altLang="zh-TW" dirty="0" smtClean="0"/>
              <a:t> </a:t>
            </a:r>
            <a:r>
              <a:rPr lang="en-US" altLang="zh-TW" dirty="0" err="1" smtClean="0"/>
              <a:t>ws.onopen</a:t>
            </a:r>
            <a:r>
              <a:rPr lang="zh-TW" altLang="en-US" dirty="0" smtClean="0"/>
              <a:t>送出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{"id":"init",</a:t>
            </a:r>
            <a:br>
              <a:rPr lang="en-US" altLang="zh-TW" dirty="0" smtClean="0"/>
            </a:br>
            <a:r>
              <a:rPr lang="en-US" altLang="zh-TW" dirty="0" smtClean="0"/>
              <a:t> "v": {  </a:t>
            </a:r>
            <a:r>
              <a:rPr lang="en-US" altLang="zh-TW" dirty="0" err="1" smtClean="0"/>
              <a:t>mac:mac</a:t>
            </a:r>
            <a:r>
              <a:rPr lang="en-US" altLang="zh-TW" dirty="0" smtClean="0"/>
              <a:t>,</a:t>
            </a:r>
            <a:br>
              <a:rPr lang="en-US" altLang="zh-TW" dirty="0" smtClean="0"/>
            </a:br>
            <a:r>
              <a:rPr lang="en-US" altLang="zh-TW" dirty="0" smtClean="0"/>
              <a:t>          date: date,</a:t>
            </a:r>
            <a:br>
              <a:rPr lang="en-US" altLang="zh-TW" dirty="0" smtClean="0"/>
            </a:br>
            <a:r>
              <a:rPr lang="en-US" altLang="zh-TW" dirty="0" smtClean="0"/>
              <a:t>    option: option}</a:t>
            </a:r>
          </a:p>
        </p:txBody>
      </p:sp>
      <p:sp>
        <p:nvSpPr>
          <p:cNvPr id="5" name="矩形 4"/>
          <p:cNvSpPr/>
          <p:nvPr/>
        </p:nvSpPr>
        <p:spPr>
          <a:xfrm>
            <a:off x="3498573" y="1590707"/>
            <a:ext cx="1764000" cy="1200325"/>
          </a:xfrm>
          <a:prstGeom prst="rect">
            <a:avLst/>
          </a:prstGeom>
          <a:solidFill>
            <a:srgbClr val="FFFF0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Node-red </a:t>
            </a:r>
            <a:r>
              <a:rPr kumimoji="0" lang="en-US" altLang="zh-TW" sz="1800" b="1" i="0" u="none" strike="noStrike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input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TW" sz="1800" b="1" i="0" u="none" strike="noStrike" cap="none" spc="0" normalizeH="0" baseline="0" dirty="0" smtClean="0">
              <a:ln>
                <a:noFill/>
              </a:ln>
              <a:solidFill>
                <a:schemeClr val="accent6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websocket</a:t>
            </a:r>
            <a:r>
              <a:rPr kumimoji="0" lang="en-US" altLang="zh-TW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listen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/>
              <a:t>/</a:t>
            </a:r>
            <a:r>
              <a:rPr lang="en-US" altLang="zh-TW" dirty="0" err="1" smtClean="0"/>
              <a:t>ws</a:t>
            </a:r>
            <a:r>
              <a:rPr lang="en-US" altLang="zh-TW" dirty="0" smtClean="0"/>
              <a:t>/device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" name="向右箭號 5"/>
          <p:cNvSpPr/>
          <p:nvPr/>
        </p:nvSpPr>
        <p:spPr>
          <a:xfrm>
            <a:off x="2690190" y="1783803"/>
            <a:ext cx="821635" cy="733655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56242" y="1844849"/>
            <a:ext cx="1476000" cy="6463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dirty="0" smtClean="0"/>
              <a:t>        組成</a:t>
            </a:r>
            <a:endParaRPr lang="en-US" altLang="zh-TW" dirty="0" smtClean="0"/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/>
              <a:t>API  URL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5194852" y="1816934"/>
            <a:ext cx="868018" cy="733655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62867" y="3595077"/>
            <a:ext cx="1476000" cy="6463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dirty="0" smtClean="0"/>
              <a:t>向</a:t>
            </a:r>
            <a:r>
              <a:rPr lang="en-US" altLang="zh-TW" dirty="0" smtClean="0"/>
              <a:t>API</a:t>
            </a:r>
            <a:r>
              <a:rPr lang="zh-TW" altLang="en-US" dirty="0" smtClean="0"/>
              <a:t>發出</a:t>
            </a:r>
            <a:r>
              <a:rPr lang="en-US" altLang="zh-TW" dirty="0" smtClean="0"/>
              <a:t>http get</a:t>
            </a:r>
            <a:r>
              <a:rPr lang="zh-TW" altLang="en-US" dirty="0" smtClean="0"/>
              <a:t>請求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0" name="向下箭號 9"/>
          <p:cNvSpPr/>
          <p:nvPr/>
        </p:nvSpPr>
        <p:spPr>
          <a:xfrm>
            <a:off x="6453808" y="2495161"/>
            <a:ext cx="684000" cy="1116000"/>
          </a:xfrm>
          <a:prstGeom prst="down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23859" y="3604521"/>
            <a:ext cx="1476000" cy="6463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/>
              <a:t>API</a:t>
            </a:r>
            <a:r>
              <a:rPr lang="zh-TW" altLang="en-US" dirty="0" smtClean="0"/>
              <a:t>返回</a:t>
            </a:r>
            <a:endParaRPr lang="en-US" altLang="zh-TW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dirty="0" smtClean="0"/>
              <a:t>     查詢資料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" name="向左箭號 14"/>
          <p:cNvSpPr/>
          <p:nvPr/>
        </p:nvSpPr>
        <p:spPr>
          <a:xfrm>
            <a:off x="5181599" y="3535260"/>
            <a:ext cx="927653" cy="733655"/>
          </a:xfrm>
          <a:prstGeom prst="lef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445027" y="4917653"/>
            <a:ext cx="1908000" cy="1477323"/>
          </a:xfrm>
          <a:prstGeom prst="rect">
            <a:avLst/>
          </a:prstGeom>
          <a:solidFill>
            <a:srgbClr val="FFFF0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Node-red </a:t>
            </a:r>
            <a:r>
              <a:rPr kumimoji="0" lang="en-US" altLang="zh-TW" sz="1800" b="1" i="0" u="none" strike="noStrike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output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/>
            </a:r>
            <a:br>
              <a:rPr kumimoji="0" lang="en-US" altLang="zh-TW" sz="1800" b="1" i="0" u="none" strike="noStrike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</a:br>
            <a:r>
              <a:rPr kumimoji="0" lang="zh-TW" altLang="en-US" sz="1800" b="1" i="0" u="none" strike="noStrike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送出</a:t>
            </a:r>
            <a:r>
              <a:rPr lang="en-US" altLang="zh-TW" b="1" dirty="0" smtClean="0">
                <a:solidFill>
                  <a:schemeClr val="accent6"/>
                </a:solidFill>
              </a:rPr>
              <a:t>{id:"</a:t>
            </a:r>
            <a:r>
              <a:rPr lang="en-US" altLang="zh-TW" b="1" dirty="0" err="1" smtClean="0">
                <a:solidFill>
                  <a:schemeClr val="accent6"/>
                </a:solidFill>
              </a:rPr>
              <a:t>change_table",mac</a:t>
            </a:r>
            <a:r>
              <a:rPr lang="en-US" altLang="zh-TW" b="1" dirty="0" smtClean="0">
                <a:solidFill>
                  <a:schemeClr val="accent6"/>
                </a:solidFill>
              </a:rPr>
              <a:t>: </a:t>
            </a:r>
            <a:r>
              <a:rPr lang="en-US" altLang="zh-TW" b="1" dirty="0" err="1" smtClean="0">
                <a:solidFill>
                  <a:schemeClr val="accent6"/>
                </a:solidFill>
              </a:rPr>
              <a:t>mac</a:t>
            </a:r>
            <a:r>
              <a:rPr lang="en-US" altLang="zh-TW" b="1" dirty="0" smtClean="0">
                <a:solidFill>
                  <a:schemeClr val="accent6"/>
                </a:solidFill>
              </a:rPr>
              <a:t>, v: data}</a:t>
            </a:r>
            <a:endParaRPr kumimoji="0" lang="en-US" altLang="zh-TW" sz="1800" b="1" i="0" u="none" strike="noStrike" cap="none" spc="0" normalizeH="0" baseline="0" dirty="0" smtClean="0">
              <a:ln>
                <a:noFill/>
              </a:ln>
              <a:solidFill>
                <a:schemeClr val="accent6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9" name="向左箭號 18"/>
          <p:cNvSpPr/>
          <p:nvPr/>
        </p:nvSpPr>
        <p:spPr>
          <a:xfrm>
            <a:off x="2816086" y="3581643"/>
            <a:ext cx="934279" cy="733655"/>
          </a:xfrm>
          <a:prstGeom prst="lef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74974" y="4764842"/>
            <a:ext cx="3001617" cy="1785100"/>
          </a:xfrm>
          <a:prstGeom prst="rect">
            <a:avLst/>
          </a:prstGeom>
          <a:solidFill>
            <a:srgbClr val="FFC0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altLang="zh-TW" sz="2000" b="1" dirty="0" smtClean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public/</a:t>
            </a:r>
            <a:r>
              <a:rPr lang="en-US" altLang="zh-TW" sz="2000" b="1" dirty="0" err="1" smtClean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js</a:t>
            </a:r>
            <a:r>
              <a:rPr kumimoji="0" lang="en-US" altLang="zh-TW" sz="2000" b="1" i="0" u="none" strike="noStrike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/ myDevice.js</a:t>
            </a:r>
            <a:r>
              <a:rPr kumimoji="0" lang="en-US" altLang="zh-TW" sz="1800" b="1" i="0" u="none" strike="noStrike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/>
            </a:r>
            <a:br>
              <a:rPr kumimoji="0" lang="en-US" altLang="zh-TW" sz="1800" b="1" i="0" u="none" strike="noStrike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</a:br>
            <a:r>
              <a:rPr lang="en-US" altLang="zh-TW" dirty="0" smtClean="0"/>
              <a:t> </a:t>
            </a:r>
            <a:r>
              <a:rPr lang="en-US" altLang="zh-TW" dirty="0" err="1" smtClean="0"/>
              <a:t>ws.Onmessage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重新載入</a:t>
            </a:r>
            <a:r>
              <a:rPr lang="en-US" altLang="zh-TW" dirty="0" smtClean="0"/>
              <a:t> table data</a:t>
            </a:r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重設折線圖資料</a:t>
            </a:r>
            <a:endParaRPr lang="en-US" altLang="zh-TW" dirty="0" smtClean="0"/>
          </a:p>
          <a:p>
            <a:r>
              <a:rPr lang="en-US" altLang="zh-TW" dirty="0" smtClean="0"/>
              <a:t> </a:t>
            </a:r>
          </a:p>
        </p:txBody>
      </p:sp>
      <p:sp>
        <p:nvSpPr>
          <p:cNvPr id="24" name="上彎箭號 23"/>
          <p:cNvSpPr/>
          <p:nvPr/>
        </p:nvSpPr>
        <p:spPr>
          <a:xfrm rot="5400000">
            <a:off x="881269" y="4512366"/>
            <a:ext cx="1643269" cy="1470991"/>
          </a:xfrm>
          <a:prstGeom prst="bentUp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0" y="926500"/>
            <a:ext cx="89849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http://</a:t>
            </a:r>
            <a:r>
              <a:rPr lang="en-US" altLang="zh-TW" sz="1600" dirty="0" smtClean="0"/>
              <a:t>localhost:3000/api/devices?mac=0000000005010bee&amp;option=0&amp;date=2019/3/15</a:t>
            </a:r>
            <a:r>
              <a:rPr lang="en-US" altLang="zh-TW" dirty="0" smtClean="0"/>
              <a:t> 23:59:59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49963" y="3448610"/>
            <a:ext cx="2272750" cy="923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/>
              <a:t>event </a:t>
            </a:r>
            <a:r>
              <a:rPr lang="zh-TW" altLang="en-US" dirty="0" smtClean="0"/>
              <a:t>陣列資料透過</a:t>
            </a:r>
            <a:endParaRPr lang="en-US" altLang="zh-TW" dirty="0" smtClean="0"/>
          </a:p>
          <a:p>
            <a:pPr algn="ctr"/>
            <a:r>
              <a:rPr kumimoji="0" lang="en-US" altLang="zh-TW" sz="1800" b="1" i="0" u="none" strike="noStrike" cap="none" spc="0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Util.js</a:t>
            </a:r>
            <a:r>
              <a:rPr kumimoji="0" lang="zh-TW" altLang="en-US" sz="1800" b="1" i="0" u="none" strike="noStrike" cap="none" spc="0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的</a:t>
            </a:r>
            <a:r>
              <a:rPr lang="en-US" altLang="zh-TW" b="1" dirty="0" err="1" smtClean="0">
                <a:solidFill>
                  <a:schemeClr val="accent2"/>
                </a:solidFill>
              </a:rPr>
              <a:t>getTabledata</a:t>
            </a:r>
            <a:r>
              <a:rPr lang="en-US" altLang="zh-TW" b="1" dirty="0" smtClean="0">
                <a:solidFill>
                  <a:schemeClr val="accent2"/>
                </a:solidFill>
              </a:rPr>
              <a:t> </a:t>
            </a:r>
          </a:p>
          <a:p>
            <a:pPr algn="ctr"/>
            <a:r>
              <a:rPr lang="en-US" altLang="zh-TW" dirty="0" smtClean="0"/>
              <a:t> </a:t>
            </a:r>
            <a:r>
              <a:rPr lang="zh-TW" altLang="en-US" b="1" dirty="0" smtClean="0">
                <a:solidFill>
                  <a:srgbClr val="FF0000"/>
                </a:solidFill>
              </a:rPr>
              <a:t>轉成</a:t>
            </a:r>
            <a:r>
              <a:rPr lang="en-US" altLang="zh-TW" b="1" dirty="0" smtClean="0">
                <a:solidFill>
                  <a:srgbClr val="FF0000"/>
                </a:solidFill>
              </a:rPr>
              <a:t>table data</a:t>
            </a:r>
            <a:r>
              <a:rPr lang="zh-TW" altLang="en-US" b="1" dirty="0" smtClean="0">
                <a:solidFill>
                  <a:srgbClr val="FF0000"/>
                </a:solidFill>
              </a:rPr>
              <a:t>陣列</a:t>
            </a:r>
            <a:endParaRPr kumimoji="0" lang="zh-TW" altLang="en-US" sz="1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3" name="向右箭號 22"/>
          <p:cNvSpPr/>
          <p:nvPr/>
        </p:nvSpPr>
        <p:spPr>
          <a:xfrm>
            <a:off x="4313583" y="5322134"/>
            <a:ext cx="868018" cy="733655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80661"/>
            <a:ext cx="9144000" cy="5877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hape 497"/>
          <p:cNvSpPr txBox="1">
            <a:spLocks/>
          </p:cNvSpPr>
          <p:nvPr/>
        </p:nvSpPr>
        <p:spPr>
          <a:xfrm>
            <a:off x="699050" y="0"/>
            <a:ext cx="7772404" cy="8999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t">
            <a:normAutofit fontScale="62500" lnSpcReduction="20000"/>
          </a:bodyPr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pPr hangingPunct="1"/>
            <a:r>
              <a:rPr lang="en-US" altLang="zh-TW" dirty="0" smtClean="0"/>
              <a:t>http://localhost:3000/devices?mac=0000000005010e5e&amp;date=2019/3/15%2023:59:59&amp;option=2</a:t>
            </a:r>
            <a:endParaRPr kumimoji="0" lang="zh-TW" altLang="en-US" sz="4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>
            <a:spLocks noGrp="1"/>
          </p:cNvSpPr>
          <p:nvPr>
            <p:ph type="title"/>
          </p:nvPr>
        </p:nvSpPr>
        <p:spPr>
          <a:xfrm>
            <a:off x="685798" y="266699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lang="en-US" altLang="zh-TW" dirty="0" smtClean="0"/>
              <a:t>RESTful API</a:t>
            </a:r>
            <a:endParaRPr dirty="0"/>
          </a:p>
        </p:txBody>
      </p:sp>
      <p:sp>
        <p:nvSpPr>
          <p:cNvPr id="498" name="Shape 498"/>
          <p:cNvSpPr>
            <a:spLocks noGrp="1"/>
          </p:cNvSpPr>
          <p:nvPr>
            <p:ph type="body" idx="1"/>
          </p:nvPr>
        </p:nvSpPr>
        <p:spPr>
          <a:xfrm>
            <a:off x="685798" y="1255562"/>
            <a:ext cx="7772404" cy="4713390"/>
          </a:xfrm>
          <a:prstGeom prst="rect">
            <a:avLst/>
          </a:prstGeom>
        </p:spPr>
        <p:txBody>
          <a:bodyPr anchor="t"/>
          <a:lstStyle/>
          <a:p>
            <a:r>
              <a:rPr lang="en-US" altLang="zh-TW" b="0" dirty="0" smtClean="0"/>
              <a:t>RESTful API</a:t>
            </a:r>
            <a:r>
              <a:rPr lang="zh-TW" altLang="en-US" b="0" dirty="0" smtClean="0"/>
              <a:t>設計的第一步，是充份了解常用的</a:t>
            </a:r>
            <a:r>
              <a:rPr lang="en-US" altLang="zh-TW" b="0" dirty="0" smtClean="0"/>
              <a:t>HTTP</a:t>
            </a:r>
            <a:r>
              <a:rPr lang="zh-TW" altLang="en-US" b="0" dirty="0" smtClean="0"/>
              <a:t>動詞。一些</a:t>
            </a:r>
            <a:r>
              <a:rPr lang="en-US" altLang="zh-TW" b="0" dirty="0" smtClean="0"/>
              <a:t>API</a:t>
            </a:r>
            <a:r>
              <a:rPr lang="zh-TW" altLang="en-US" b="0" dirty="0" smtClean="0"/>
              <a:t>設計的選擇容或見人見智，用錯</a:t>
            </a:r>
            <a:r>
              <a:rPr lang="en-US" altLang="zh-TW" b="0" dirty="0" smtClean="0"/>
              <a:t>HTTP</a:t>
            </a:r>
            <a:r>
              <a:rPr lang="zh-TW" altLang="en-US" b="0" dirty="0" smtClean="0"/>
              <a:t>動詞就不好了。</a:t>
            </a:r>
          </a:p>
          <a:p>
            <a:pPr>
              <a:buFont typeface="Arial" pitchFamily="34" charset="0"/>
              <a:buChar char="•"/>
            </a:pPr>
            <a:r>
              <a:rPr lang="en-US" altLang="zh-TW" dirty="0" smtClean="0"/>
              <a:t>GET</a:t>
            </a:r>
            <a:r>
              <a:rPr lang="en-US" altLang="zh-TW" b="0" dirty="0" smtClean="0"/>
              <a:t>: </a:t>
            </a:r>
            <a:r>
              <a:rPr lang="zh-TW" altLang="en-US" b="0" dirty="0" smtClean="0"/>
              <a:t>讀取資源 </a:t>
            </a:r>
            <a:r>
              <a:rPr lang="en-US" altLang="zh-TW" b="0" dirty="0" smtClean="0"/>
              <a:t>(safe &amp; idempotent)</a:t>
            </a:r>
          </a:p>
          <a:p>
            <a:pPr>
              <a:buFont typeface="Arial" pitchFamily="34" charset="0"/>
              <a:buChar char="•"/>
            </a:pPr>
            <a:r>
              <a:rPr lang="en-US" altLang="zh-TW" dirty="0" smtClean="0"/>
              <a:t>PUT</a:t>
            </a:r>
            <a:r>
              <a:rPr lang="en-US" altLang="zh-TW" b="0" dirty="0" smtClean="0"/>
              <a:t>: </a:t>
            </a:r>
            <a:r>
              <a:rPr lang="zh-TW" altLang="en-US" b="0" dirty="0" smtClean="0"/>
              <a:t>替換資源 </a:t>
            </a:r>
            <a:r>
              <a:rPr lang="en-US" altLang="zh-TW" b="0" dirty="0" smtClean="0"/>
              <a:t>(idempotent)</a:t>
            </a:r>
          </a:p>
          <a:p>
            <a:pPr>
              <a:buFont typeface="Arial" pitchFamily="34" charset="0"/>
              <a:buChar char="•"/>
            </a:pPr>
            <a:r>
              <a:rPr lang="en-US" altLang="zh-TW" dirty="0" smtClean="0"/>
              <a:t>DELETE</a:t>
            </a:r>
            <a:r>
              <a:rPr lang="en-US" altLang="zh-TW" b="0" dirty="0" smtClean="0"/>
              <a:t>: </a:t>
            </a:r>
            <a:r>
              <a:rPr lang="zh-TW" altLang="en-US" b="0" dirty="0" smtClean="0"/>
              <a:t>刪除資源 </a:t>
            </a:r>
            <a:r>
              <a:rPr lang="en-US" altLang="zh-TW" b="0" dirty="0" smtClean="0"/>
              <a:t>(idempotent)</a:t>
            </a:r>
          </a:p>
          <a:p>
            <a:pPr>
              <a:buFont typeface="Arial" pitchFamily="34" charset="0"/>
              <a:buChar char="•"/>
            </a:pPr>
            <a:r>
              <a:rPr lang="en-US" altLang="zh-TW" dirty="0" smtClean="0"/>
              <a:t>POST</a:t>
            </a:r>
            <a:r>
              <a:rPr lang="en-US" altLang="zh-TW" b="0" dirty="0" smtClean="0"/>
              <a:t>: </a:t>
            </a:r>
            <a:r>
              <a:rPr lang="zh-TW" altLang="en-US" b="0" dirty="0" smtClean="0"/>
              <a:t>新增資源；也作為萬用動詞，處理其它要求</a:t>
            </a:r>
          </a:p>
          <a:p>
            <a:pPr>
              <a:buFont typeface="Arial" pitchFamily="34" charset="0"/>
              <a:buChar char="•"/>
            </a:pPr>
            <a:r>
              <a:rPr lang="en-US" altLang="zh-TW" dirty="0" smtClean="0"/>
              <a:t>PATCH</a:t>
            </a:r>
            <a:r>
              <a:rPr lang="en-US" altLang="zh-TW" b="0" dirty="0" smtClean="0"/>
              <a:t>: </a:t>
            </a:r>
            <a:r>
              <a:rPr lang="zh-TW" altLang="en-US" b="0" dirty="0" smtClean="0"/>
              <a:t>更新資源部份內容</a:t>
            </a:r>
          </a:p>
          <a:p>
            <a:pPr>
              <a:buFont typeface="Arial" pitchFamily="34" charset="0"/>
              <a:buChar char="•"/>
            </a:pPr>
            <a:r>
              <a:rPr lang="en-US" altLang="zh-TW" dirty="0" smtClean="0"/>
              <a:t>HEAD</a:t>
            </a:r>
            <a:r>
              <a:rPr lang="en-US" altLang="zh-TW" b="0" dirty="0" smtClean="0"/>
              <a:t>: </a:t>
            </a:r>
            <a:r>
              <a:rPr lang="zh-TW" altLang="en-US" b="0" dirty="0" smtClean="0"/>
              <a:t>類似</a:t>
            </a:r>
            <a:r>
              <a:rPr lang="en-US" altLang="zh-TW" b="0" dirty="0" smtClean="0"/>
              <a:t>GET</a:t>
            </a:r>
            <a:r>
              <a:rPr lang="zh-TW" altLang="en-US" b="0" dirty="0" smtClean="0"/>
              <a:t>，但只回傳</a:t>
            </a:r>
            <a:r>
              <a:rPr lang="en-US" altLang="zh-TW" b="0" dirty="0" smtClean="0"/>
              <a:t>HTTP header (safe &amp; idempotent)</a:t>
            </a:r>
          </a:p>
          <a:p>
            <a:pPr>
              <a:buFont typeface="Arial" pitchFamily="34" charset="0"/>
              <a:buChar char="•"/>
            </a:pPr>
            <a:r>
              <a:rPr lang="zh-TW" altLang="en-US" b="0" dirty="0" smtClean="0"/>
              <a:t>其它還有一些較少用到的，可參考</a:t>
            </a:r>
            <a:r>
              <a:rPr lang="en-US" altLang="zh-TW" b="0" dirty="0" smtClean="0"/>
              <a:t>Wikipedia: </a:t>
            </a:r>
            <a:r>
              <a:rPr lang="en-US" altLang="zh-TW" b="0" dirty="0" smtClean="0">
                <a:hlinkClick r:id="rId2"/>
              </a:rPr>
              <a:t>Hypertext Transfer Protocol</a:t>
            </a:r>
            <a:endParaRPr lang="en-US" altLang="zh-TW" b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>
            <a:spLocks noGrp="1"/>
          </p:cNvSpPr>
          <p:nvPr>
            <p:ph type="title"/>
          </p:nvPr>
        </p:nvSpPr>
        <p:spPr>
          <a:xfrm>
            <a:off x="611325" y="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>
              <a:defRPr sz="5200" b="0" cap="none"/>
            </a:lvl1pPr>
          </a:lstStyle>
          <a:p>
            <a:r>
              <a:rPr dirty="0" err="1" smtClean="0">
                <a:solidFill>
                  <a:schemeClr val="bg1"/>
                </a:solidFill>
              </a:rPr>
              <a:t>參考連結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01" name="Shape 501"/>
          <p:cNvSpPr/>
          <p:nvPr/>
        </p:nvSpPr>
        <p:spPr>
          <a:xfrm>
            <a:off x="311699" y="1126435"/>
            <a:ext cx="8520602" cy="4900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1" tIns="91421" rIns="91421" bIns="91421">
            <a:normAutofit/>
          </a:bodyPr>
          <a:lstStyle/>
          <a:p>
            <a:pPr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zh-TW" altLang="en-US" dirty="0" smtClean="0"/>
              <a:t>教程 </a:t>
            </a:r>
            <a:r>
              <a:rPr lang="en-US" altLang="zh-TW" sz="1600" dirty="0" smtClean="0">
                <a:sym typeface="Arial"/>
                <a:hlinkClick r:id="rId2"/>
              </a:rPr>
              <a:t>http://www.runoob.com/mongodb/mongodb-tutorial.html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dirty="0" err="1" smtClean="0"/>
              <a:t>Mosquitto</a:t>
            </a:r>
            <a:r>
              <a:rPr dirty="0" err="1"/>
              <a:t>官網</a:t>
            </a:r>
            <a:r>
              <a:rPr dirty="0"/>
              <a:t> </a:t>
            </a:r>
            <a:r>
              <a:rPr sz="16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http://mosquitto.org/download/</a:t>
            </a:r>
          </a:p>
          <a:p>
            <a:pPr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Node.js實現的MQTT客戶端模塊mqtt.js</a:t>
            </a:r>
          </a:p>
          <a:p>
            <a:pPr>
              <a:defRPr sz="28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sz="1600" dirty="0">
                <a:hlinkClick r:id="rId4"/>
              </a:rPr>
              <a:t>http://itbilu.com/nodejs/npm/41wDnJoDg.html</a:t>
            </a:r>
            <a:endParaRPr sz="1600" dirty="0">
              <a:uFill>
                <a:solidFill>
                  <a:srgbClr val="0097A7"/>
                </a:solidFill>
              </a:uFill>
            </a:endParaRPr>
          </a:p>
          <a:p>
            <a:pPr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使用express與MongoDB的搭建多人博客</a:t>
            </a:r>
          </a:p>
          <a:p>
            <a: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hlinkClick r:id="rId5"/>
              </a:rPr>
              <a:t>http://wiki.jikexueyuan.com/project/express-mongodb-setup-blog/simple-blog.html</a:t>
            </a:r>
            <a:endParaRPr dirty="0">
              <a:solidFill>
                <a:srgbClr val="0097A7"/>
              </a:solidFill>
              <a:uFill>
                <a:solidFill>
                  <a:srgbClr val="0097A7"/>
                </a:solidFill>
              </a:uFill>
            </a:endParaRPr>
          </a:p>
          <a:p>
            <a:pPr>
              <a:spcBef>
                <a:spcPts val="400"/>
              </a:spcBef>
              <a:defRPr sz="28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Mongoose學習參考文檔</a:t>
            </a:r>
          </a:p>
          <a:p>
            <a:pPr>
              <a:spcBef>
                <a:spcPts val="400"/>
              </a:spcBef>
              <a:defRPr sz="2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600" dirty="0"/>
              <a:t>https://</a:t>
            </a:r>
            <a:r>
              <a:rPr sz="1600" dirty="0" smtClean="0"/>
              <a:t>cnodejs.org/topic/504b4924e2b84515770103dd</a:t>
            </a:r>
            <a:endParaRPr lang="en-US" sz="1600" dirty="0" smtClean="0"/>
          </a:p>
          <a:p>
            <a:pPr>
              <a:spcBef>
                <a:spcPts val="400"/>
              </a:spcBef>
              <a:defRPr sz="2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zh-TW" altLang="en-US" sz="2700" dirty="0">
                <a:solidFill>
                  <a:schemeClr val="tx1"/>
                </a:solidFill>
                <a:sym typeface="Times New Roman"/>
              </a:rPr>
              <a:t>協力廠商中介</a:t>
            </a:r>
            <a:r>
              <a:rPr lang="zh-TW" altLang="en-US" sz="2700" dirty="0" smtClean="0">
                <a:solidFill>
                  <a:schemeClr val="tx1"/>
                </a:solidFill>
                <a:sym typeface="Times New Roman"/>
              </a:rPr>
              <a:t>軟體</a:t>
            </a:r>
            <a:endParaRPr lang="en-US" altLang="zh-TW" sz="2700" dirty="0" smtClean="0">
              <a:solidFill>
                <a:schemeClr val="tx1"/>
              </a:solidFill>
              <a:sym typeface="Times New Roman"/>
            </a:endParaRPr>
          </a:p>
          <a:p>
            <a:pPr>
              <a:spcBef>
                <a:spcPts val="400"/>
              </a:spcBef>
              <a:defRPr sz="2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TW" sz="1600" dirty="0">
                <a:solidFill>
                  <a:schemeClr val="accent6"/>
                </a:solidFill>
                <a:sym typeface="Times New Roman"/>
                <a:hlinkClick r:id="rId6"/>
              </a:rPr>
              <a:t>http://</a:t>
            </a:r>
            <a:r>
              <a:rPr lang="en-US" altLang="zh-TW" sz="1600" dirty="0" smtClean="0">
                <a:solidFill>
                  <a:schemeClr val="accent6"/>
                </a:solidFill>
                <a:sym typeface="Times New Roman"/>
                <a:hlinkClick r:id="rId6"/>
              </a:rPr>
              <a:t>expressjs.com/zh-tw/resources/middleware.html</a:t>
            </a:r>
            <a:endParaRPr lang="en-US" altLang="zh-TW" sz="1600" dirty="0" smtClean="0">
              <a:solidFill>
                <a:schemeClr val="accent6"/>
              </a:solidFill>
              <a:sym typeface="Times New Roman"/>
            </a:endParaRPr>
          </a:p>
          <a:p>
            <a:pPr>
              <a:spcBef>
                <a:spcPts val="400"/>
              </a:spcBef>
              <a:defRPr sz="2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zh-TW" altLang="en-US" sz="2700" dirty="0" smtClean="0">
              <a:solidFill>
                <a:schemeClr val="accent6"/>
              </a:solidFill>
              <a:sym typeface="Times New Roman"/>
            </a:endParaRPr>
          </a:p>
          <a:p>
            <a:pPr>
              <a:spcBef>
                <a:spcPts val="400"/>
              </a:spcBef>
              <a:defRPr sz="2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altLang="zh-TW" dirty="0"/>
          </a:p>
          <a:p>
            <a:pPr>
              <a:spcBef>
                <a:spcPts val="400"/>
              </a:spcBef>
              <a:defRPr sz="2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zh-TW" altLang="en-US" dirty="0"/>
          </a:p>
          <a:p>
            <a:pPr>
              <a:spcBef>
                <a:spcPts val="400"/>
              </a:spcBef>
              <a:defRPr sz="2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dirty="0">
              <a:hlinkClick r:id="rId7"/>
            </a:endParaRPr>
          </a:p>
          <a:p>
            <a:pPr>
              <a:spcBef>
                <a:spcPts val="400"/>
              </a:spcBef>
              <a:defRPr sz="2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dirty="0" smtClean="0">
              <a:hlinkClick r:id="rId7"/>
            </a:endParaRPr>
          </a:p>
          <a:p>
            <a:pPr>
              <a:spcBef>
                <a:spcPts val="400"/>
              </a:spcBef>
              <a:defRPr sz="2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>
              <a:hlinkClick r:id="rId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body" idx="1"/>
          </p:nvPr>
        </p:nvSpPr>
        <p:spPr>
          <a:xfrm>
            <a:off x="531812" y="1424433"/>
            <a:ext cx="7772401" cy="4645920"/>
          </a:xfrm>
          <a:prstGeom prst="rect">
            <a:avLst/>
          </a:prstGeom>
        </p:spPr>
        <p:txBody>
          <a:bodyPr anchor="t"/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檢查nodejs版本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檢查npm版本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安裝(</a:t>
            </a:r>
            <a:r>
              <a:rPr dirty="0">
                <a:solidFill>
                  <a:srgbClr val="F93B42"/>
                </a:solidFill>
              </a:rPr>
              <a:t>全域</a:t>
            </a:r>
            <a:r>
              <a:rPr dirty="0">
                <a:solidFill>
                  <a:schemeClr val="accent6">
                    <a:lumOff val="-9019"/>
                  </a:schemeClr>
                </a:solidFill>
              </a:rPr>
              <a:t>)</a:t>
            </a:r>
            <a:r>
              <a:rPr dirty="0"/>
              <a:t>模組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npm install mosca bunyan </a:t>
            </a:r>
            <a:r>
              <a:rPr dirty="0">
                <a:solidFill>
                  <a:srgbClr val="FE2C19"/>
                </a:solidFill>
              </a:rPr>
              <a:t>-g</a:t>
            </a:r>
          </a:p>
        </p:txBody>
      </p:sp>
      <p:sp>
        <p:nvSpPr>
          <p:cNvPr id="250" name="Shape 250"/>
          <p:cNvSpPr/>
          <p:nvPr/>
        </p:nvSpPr>
        <p:spPr>
          <a:xfrm>
            <a:off x="531812" y="215699"/>
            <a:ext cx="7772401" cy="64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 lnSpcReduction="1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node.js安裝模組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68" y="1891611"/>
            <a:ext cx="3719541" cy="97739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68" y="3747393"/>
            <a:ext cx="3719541" cy="952202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body" idx="1"/>
          </p:nvPr>
        </p:nvSpPr>
        <p:spPr>
          <a:xfrm>
            <a:off x="586403" y="1424433"/>
            <a:ext cx="7772401" cy="4645920"/>
          </a:xfrm>
          <a:prstGeom prst="rect">
            <a:avLst/>
          </a:prstGeom>
        </p:spPr>
        <p:txBody>
          <a:bodyPr anchor="t"/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lang="en-US" dirty="0" smtClean="0"/>
              <a:t>https://github.com/hyper570908/nodeDemo</a:t>
            </a:r>
            <a:endParaRPr dirty="0">
              <a:solidFill>
                <a:srgbClr val="585858"/>
              </a:solidFill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>
              <a:solidFill>
                <a:srgbClr val="585858"/>
              </a:solidFill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>
              <a:solidFill>
                <a:srgbClr val="585858"/>
              </a:solidFill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>
              <a:solidFill>
                <a:srgbClr val="585858"/>
              </a:solidFill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>
              <a:solidFill>
                <a:srgbClr val="585858"/>
              </a:solidFill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>
              <a:solidFill>
                <a:srgbClr val="585858"/>
              </a:solidFill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smtClean="0"/>
              <a:t>在目錄下執行 npm install</a:t>
            </a:r>
            <a:endParaRPr dirty="0"/>
          </a:p>
        </p:txBody>
      </p:sp>
      <p:sp>
        <p:nvSpPr>
          <p:cNvPr id="255" name="Shape 255"/>
          <p:cNvSpPr/>
          <p:nvPr/>
        </p:nvSpPr>
        <p:spPr>
          <a:xfrm>
            <a:off x="531812" y="240409"/>
            <a:ext cx="7772401" cy="596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 fontScale="92500" lnSpcReduction="2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專案下載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0278" y="1908314"/>
            <a:ext cx="8359640" cy="4768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body" idx="1"/>
          </p:nvPr>
        </p:nvSpPr>
        <p:spPr>
          <a:xfrm>
            <a:off x="586403" y="1424433"/>
            <a:ext cx="7772401" cy="4645920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dirty="0" smtClean="0"/>
              <a:t>開發工具</a:t>
            </a:r>
            <a:endParaRPr lang="en-US" altLang="zh-TW" dirty="0" smtClean="0"/>
          </a:p>
          <a:p>
            <a:pPr defTabSz="694944">
              <a:lnSpc>
                <a:spcPct val="115000"/>
              </a:lnSpc>
              <a:spcBef>
                <a:spcPts val="1200"/>
              </a:spcBef>
              <a:buFont typeface="Arial" pitchFamily="34" charset="0"/>
              <a:buChar char="•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400" dirty="0" smtClean="0">
                <a:sym typeface="Arial"/>
              </a:rPr>
              <a:t>Visual Studio</a:t>
            </a:r>
            <a:r>
              <a:rPr lang="en-US" altLang="zh-TW" sz="2400" b="0" dirty="0" smtClean="0">
                <a:sym typeface="Arial"/>
              </a:rPr>
              <a:t/>
            </a:r>
            <a:br>
              <a:rPr lang="en-US" altLang="zh-TW" sz="2400" b="0" dirty="0" smtClean="0">
                <a:sym typeface="Arial"/>
              </a:rPr>
            </a:br>
            <a:r>
              <a:rPr lang="en-US" altLang="zh-TW" sz="2400" b="0" dirty="0" smtClean="0">
                <a:sym typeface="Arial"/>
                <a:hlinkClick r:id="rId2"/>
              </a:rPr>
              <a:t>https://code.visualstudio.com/download</a:t>
            </a:r>
            <a:endParaRPr lang="en-US" altLang="zh-TW" sz="2400" b="0" dirty="0" smtClean="0">
              <a:sym typeface="Arial"/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buFont typeface="Arial" pitchFamily="34" charset="0"/>
              <a:buChar char="•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400" dirty="0" smtClean="0">
                <a:sym typeface="Arial"/>
              </a:rPr>
              <a:t>Sublime Text 3</a:t>
            </a:r>
          </a:p>
          <a:p>
            <a:r>
              <a:rPr lang="en-US" altLang="zh-TW" sz="2400" b="0" dirty="0" smtClean="0">
                <a:hlinkClick r:id="rId3"/>
              </a:rPr>
              <a:t>OS X</a:t>
            </a:r>
            <a:r>
              <a:rPr lang="en-US" altLang="zh-TW" sz="2400" b="0" dirty="0" smtClean="0"/>
              <a:t> (10.7 or later is required)</a:t>
            </a:r>
          </a:p>
          <a:p>
            <a:r>
              <a:rPr lang="en-US" altLang="zh-TW" sz="2400" b="0" dirty="0" smtClean="0">
                <a:hlinkClick r:id="rId4"/>
              </a:rPr>
              <a:t>Windows</a:t>
            </a:r>
            <a:r>
              <a:rPr lang="en-US" altLang="zh-TW" sz="2400" b="0" dirty="0" smtClean="0"/>
              <a:t> - also available as a </a:t>
            </a:r>
            <a:r>
              <a:rPr lang="en-US" altLang="zh-TW" sz="2400" b="0" dirty="0" smtClean="0">
                <a:hlinkClick r:id="rId5"/>
              </a:rPr>
              <a:t>portable version</a:t>
            </a:r>
            <a:endParaRPr lang="en-US" altLang="zh-TW" sz="2400" b="0" dirty="0" smtClean="0"/>
          </a:p>
          <a:p>
            <a:r>
              <a:rPr lang="en-US" altLang="zh-TW" sz="2400" b="0" dirty="0" smtClean="0">
                <a:hlinkClick r:id="rId6"/>
              </a:rPr>
              <a:t>Windows 64 bit</a:t>
            </a:r>
            <a:r>
              <a:rPr lang="en-US" altLang="zh-TW" sz="2400" b="0" dirty="0" smtClean="0"/>
              <a:t> - also available as a </a:t>
            </a:r>
            <a:r>
              <a:rPr lang="en-US" altLang="zh-TW" sz="2400" b="0" dirty="0" smtClean="0">
                <a:hlinkClick r:id="rId7"/>
              </a:rPr>
              <a:t>portable version</a:t>
            </a:r>
            <a:endParaRPr lang="en-US" altLang="zh-TW" sz="2400" b="0" dirty="0" smtClean="0"/>
          </a:p>
          <a:p>
            <a:r>
              <a:rPr lang="en-US" altLang="zh-TW" sz="2400" b="0" dirty="0" smtClean="0">
                <a:hlinkClick r:id="rId8"/>
              </a:rPr>
              <a:t>Ubuntu 64 bit</a:t>
            </a:r>
            <a:r>
              <a:rPr lang="en-US" altLang="zh-TW" sz="2400" b="0" dirty="0" smtClean="0"/>
              <a:t> - also available as a </a:t>
            </a:r>
            <a:r>
              <a:rPr lang="en-US" altLang="zh-TW" sz="2400" b="0" dirty="0" smtClean="0">
                <a:hlinkClick r:id="rId9"/>
              </a:rPr>
              <a:t>tarball</a:t>
            </a:r>
            <a:r>
              <a:rPr lang="en-US" altLang="zh-TW" sz="2400" b="0" dirty="0" smtClean="0"/>
              <a:t> for other Linux distributions.</a:t>
            </a:r>
          </a:p>
          <a:p>
            <a:r>
              <a:rPr lang="en-US" altLang="zh-TW" sz="2400" b="0" dirty="0" smtClean="0">
                <a:hlinkClick r:id="rId10"/>
              </a:rPr>
              <a:t>Ubuntu 32 bit</a:t>
            </a:r>
            <a:r>
              <a:rPr lang="en-US" altLang="zh-TW" sz="2400" b="0" dirty="0" smtClean="0"/>
              <a:t> - also available as a </a:t>
            </a:r>
            <a:r>
              <a:rPr lang="en-US" altLang="zh-TW" sz="2400" b="0" dirty="0" smtClean="0">
                <a:hlinkClick r:id="rId11"/>
              </a:rPr>
              <a:t>tarball</a:t>
            </a:r>
            <a:r>
              <a:rPr lang="en-US" altLang="zh-TW" sz="2400" b="0" dirty="0" smtClean="0"/>
              <a:t> for other Linux distributions.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buFont typeface="Arial" pitchFamily="34" charset="0"/>
              <a:buChar char="•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2400" b="0" dirty="0" smtClean="0">
              <a:sym typeface="Arial"/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buFont typeface="Arial" pitchFamily="34" charset="0"/>
              <a:buChar char="•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sp>
        <p:nvSpPr>
          <p:cNvPr id="255" name="Shape 255"/>
          <p:cNvSpPr/>
          <p:nvPr/>
        </p:nvSpPr>
        <p:spPr>
          <a:xfrm>
            <a:off x="531812" y="240409"/>
            <a:ext cx="7772401" cy="596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 fontScale="92500" lnSpcReduction="2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zh-TW" altLang="en-US" dirty="0" smtClean="0"/>
              <a:t>開發工具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mteks">
  <a:themeElements>
    <a:clrScheme name="Gemtek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Gemteks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Gemtek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emteks">
  <a:themeElements>
    <a:clrScheme name="Gemtek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Gemteks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Gemtek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TM03457444[[fn=基礎]]</Template>
  <TotalTime>4547</TotalTime>
  <Words>3038</Words>
  <Application>Microsoft Office PowerPoint</Application>
  <PresentationFormat>如螢幕大小 (4:3)</PresentationFormat>
  <Paragraphs>567</Paragraphs>
  <Slides>64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64</vt:i4>
      </vt:variant>
    </vt:vector>
  </HeadingPairs>
  <TitlesOfParts>
    <vt:vector size="71" baseType="lpstr">
      <vt:lpstr>Arial</vt:lpstr>
      <vt:lpstr>Calibri</vt:lpstr>
      <vt:lpstr>Helvetica</vt:lpstr>
      <vt:lpstr>Times</vt:lpstr>
      <vt:lpstr>Times New Roman</vt:lpstr>
      <vt:lpstr>Wingdings</vt:lpstr>
      <vt:lpstr>Gemteks</vt:lpstr>
      <vt:lpstr>GIoT end-to-end</vt:lpstr>
      <vt:lpstr>Item</vt:lpstr>
      <vt:lpstr>MQTT是什麼？</vt:lpstr>
      <vt:lpstr>訂閱及後台處理流程</vt:lpstr>
      <vt:lpstr>基本網頁</vt:lpstr>
      <vt:lpstr>PowerPoint 簡報</vt:lpstr>
      <vt:lpstr>PowerPoint 簡報</vt:lpstr>
      <vt:lpstr>PowerPoint 簡報</vt:lpstr>
      <vt:lpstr>PowerPoint 簡報</vt:lpstr>
      <vt:lpstr>簡單模組定義</vt:lpstr>
      <vt:lpstr>PowerPoint 簡報</vt:lpstr>
      <vt:lpstr>自定義模組功能說明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應用系統</vt:lpstr>
      <vt:lpstr>應用系統-Express</vt:lpstr>
      <vt:lpstr>啟用 web server</vt:lpstr>
      <vt:lpstr>專案結構</vt:lpstr>
      <vt:lpstr>package.json</vt:lpstr>
      <vt:lpstr>app.js入口檔案</vt:lpstr>
      <vt:lpstr>app.js入口檔案</vt:lpstr>
      <vt:lpstr>範本引擎</vt:lpstr>
      <vt:lpstr>EJS </vt:lpstr>
      <vt:lpstr>路由(切換網路連結)</vt:lpstr>
      <vt:lpstr>路由</vt:lpstr>
      <vt:lpstr>路由</vt:lpstr>
      <vt:lpstr>GET vs POST Method</vt:lpstr>
      <vt:lpstr>GET Method</vt:lpstr>
      <vt:lpstr>POST Method</vt:lpstr>
      <vt:lpstr>MongoDB簡介</vt:lpstr>
      <vt:lpstr>安裝 mongoDB</vt:lpstr>
      <vt:lpstr>MongoDB服務1</vt:lpstr>
      <vt:lpstr>MongoDB服務2</vt:lpstr>
      <vt:lpstr>啟動 mongoDB</vt:lpstr>
      <vt:lpstr>操作mongoDB</vt:lpstr>
      <vt:lpstr>mongoDB備份&amp;還原</vt:lpstr>
      <vt:lpstr>mongoose</vt:lpstr>
      <vt:lpstr>mongoose建立連線</vt:lpstr>
      <vt:lpstr>Schema</vt:lpstr>
      <vt:lpstr>PowerPoint 簡報</vt:lpstr>
      <vt:lpstr>Model</vt:lpstr>
      <vt:lpstr>操作Model</vt:lpstr>
      <vt:lpstr>新增/查詢</vt:lpstr>
      <vt:lpstr>Web可視化GUI 開發與操作</vt:lpstr>
      <vt:lpstr>頁面設計</vt:lpstr>
      <vt:lpstr>頁面佈局</vt:lpstr>
      <vt:lpstr>頁面路由規劃</vt:lpstr>
      <vt:lpstr>HTML a href 連結屬性 </vt:lpstr>
      <vt:lpstr>頁面路由 - index.js</vt:lpstr>
      <vt:lpstr>Bootstrap template</vt:lpstr>
      <vt:lpstr>finalList.json</vt:lpstr>
      <vt:lpstr>PowerPoint 簡報</vt:lpstr>
      <vt:lpstr>WebSocket網絡通信協議</vt:lpstr>
      <vt:lpstr>服務器端 Node-Red Websocket</vt:lpstr>
      <vt:lpstr>WebSocket客戶端的簡單示例</vt:lpstr>
      <vt:lpstr>查詢 Event 流程</vt:lpstr>
      <vt:lpstr>PowerPoint 簡報</vt:lpstr>
      <vt:lpstr>RESTful API</vt:lpstr>
      <vt:lpstr>參考連結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GIoT end-to-end</dc:title>
  <dc:creator>960193</dc:creator>
  <cp:lastModifiedBy>黃筆聲</cp:lastModifiedBy>
  <cp:revision>74</cp:revision>
  <dcterms:modified xsi:type="dcterms:W3CDTF">2020-11-28T04:38:46Z</dcterms:modified>
</cp:coreProperties>
</file>