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76" r:id="rId1"/>
  </p:sldMasterIdLst>
  <p:notesMasterIdLst>
    <p:notesMasterId r:id="rId31"/>
  </p:notesMasterIdLst>
  <p:sldIdLst>
    <p:sldId id="256" r:id="rId2"/>
    <p:sldId id="257" r:id="rId3"/>
    <p:sldId id="312" r:id="rId4"/>
    <p:sldId id="310" r:id="rId5"/>
    <p:sldId id="260" r:id="rId6"/>
    <p:sldId id="315" r:id="rId7"/>
    <p:sldId id="330" r:id="rId8"/>
    <p:sldId id="331" r:id="rId9"/>
    <p:sldId id="332" r:id="rId10"/>
    <p:sldId id="333" r:id="rId11"/>
    <p:sldId id="313" r:id="rId12"/>
    <p:sldId id="335" r:id="rId13"/>
    <p:sldId id="323" r:id="rId14"/>
    <p:sldId id="334" r:id="rId15"/>
    <p:sldId id="336" r:id="rId16"/>
    <p:sldId id="337" r:id="rId17"/>
    <p:sldId id="338" r:id="rId18"/>
    <p:sldId id="339" r:id="rId19"/>
    <p:sldId id="340" r:id="rId20"/>
    <p:sldId id="314" r:id="rId21"/>
    <p:sldId id="324" r:id="rId22"/>
    <p:sldId id="264" r:id="rId23"/>
    <p:sldId id="311" r:id="rId24"/>
    <p:sldId id="309" r:id="rId25"/>
    <p:sldId id="326" r:id="rId26"/>
    <p:sldId id="325" r:id="rId27"/>
    <p:sldId id="327" r:id="rId28"/>
    <p:sldId id="328" r:id="rId29"/>
    <p:sldId id="329" r:id="rId30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CDD"/>
          </a:solidFill>
        </a:fill>
      </a:tcStyle>
    </a:wholeTbl>
    <a:band2H>
      <a:tcTxStyle/>
      <a:tcStyle>
        <a:tcBdr/>
        <a:fill>
          <a:solidFill>
            <a:srgbClr val="E6F6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DBDB"/>
          </a:solidFill>
        </a:fill>
      </a:tcStyle>
    </a:wholeTbl>
    <a:band2H>
      <a:tcTxStyle/>
      <a:tcStyle>
        <a:tcBdr/>
        <a:fill>
          <a:solidFill>
            <a:srgbClr val="EEEEEE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E6"/>
          </a:solidFill>
        </a:fill>
      </a:tcStyle>
    </a:wholeTbl>
    <a:band2H>
      <a:tcTxStyle/>
      <a:tcStyle>
        <a:tcBdr/>
        <a:fill>
          <a:solidFill>
            <a:srgbClr val="E7E7F3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56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236" name="Shape 23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A977F-2504-E741-85B4-8F01994E1F25}" type="datetimeFigureOut">
              <a:rPr lang="en-US" smtClean="0"/>
              <a:t>11/28/2020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5643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FFB4-400D-1240-AB24-6F86C96D4DFB}" type="datetimeFigureOut">
              <a:rPr lang="en-US" smtClean="0"/>
              <a:t>11/28/2020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3305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FFB4-400D-1240-AB24-6F86C96D4DFB}" type="datetimeFigureOut">
              <a:rPr lang="en-US" smtClean="0"/>
              <a:t>11/28/2020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0611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FFB4-400D-1240-AB24-6F86C96D4DFB}" type="datetimeFigureOut">
              <a:rPr lang="en-US" smtClean="0"/>
              <a:t>11/28/2020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5120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FFB4-400D-1240-AB24-6F86C96D4DFB}" type="datetimeFigureOut">
              <a:rPr lang="en-US" smtClean="0"/>
              <a:t>11/28/2020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4670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FFB4-400D-1240-AB24-6F86C96D4DFB}" type="datetimeFigureOut">
              <a:rPr lang="en-US" smtClean="0"/>
              <a:t>11/28/2020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31203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FFB4-400D-1240-AB24-6F86C96D4DFB}" type="datetimeFigureOut">
              <a:rPr lang="en-US" smtClean="0"/>
              <a:t>11/28/2020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8155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7C16-FAF2-2C41-B697-563997C522AD}" type="datetimeFigureOut">
              <a:rPr lang="en-US" smtClean="0"/>
              <a:t>11/28/2020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30130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9D9EA-0687-604F-B97A-763B6765DF9F}" type="datetimeFigureOut">
              <a:rPr lang="en-US" smtClean="0"/>
              <a:t>11/28/2020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35537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43" name="Shape 43"/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3434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841228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A02F-357D-AF42-B110-A7740AFDCA1B}" type="datetimeFigureOut">
              <a:rPr lang="en-US" smtClean="0"/>
              <a:t>11/28/2020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4288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B9B27-4D02-2940-AED5-BC8F2B3B1507}" type="datetimeFigureOut">
              <a:rPr lang="en-US" smtClean="0"/>
              <a:t>11/28/2020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2081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7878-2C98-7449-BB8F-764A5EA8E558}" type="datetimeFigureOut">
              <a:rPr lang="en-US" smtClean="0"/>
              <a:t>11/28/2020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0207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F403-9584-1749-B6AB-5E1C5F94527C}" type="datetimeFigureOut">
              <a:rPr lang="en-US" smtClean="0"/>
              <a:t>11/28/2020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4195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0351-EB03-5444-BA93-B7E778374E24}" type="datetimeFigureOut">
              <a:rPr lang="en-US" smtClean="0"/>
              <a:t>11/28/2020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773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ADB90-FF7E-5041-AB9F-1BC0957AB829}" type="datetimeFigureOut">
              <a:rPr lang="en-US" smtClean="0"/>
              <a:t>11/28/2020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5619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8CB6-48D8-4E47-B0D3-B56230F429D0}" type="datetimeFigureOut">
              <a:rPr lang="en-US" smtClean="0"/>
              <a:t>11/28/2020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1369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16D3-DCE8-CC45-8106-AE5DFCD073F9}" type="datetimeFigureOut">
              <a:rPr lang="en-US" smtClean="0"/>
              <a:t>11/28/2020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4371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D9FFFB4-400D-1240-AB24-6F86C96D4DFB}" type="datetimeFigureOut">
              <a:rPr lang="en-US" smtClean="0"/>
              <a:t>11/28/2020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44246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  <p:sldLayoutId id="2147483792" r:id="rId16"/>
    <p:sldLayoutId id="2147483793" r:id="rId17"/>
    <p:sldLayoutId id="2147483794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line.biz/zh-hant/glossary/#line-official-account" TargetMode="External"/><Relationship Id="rId2" Type="http://schemas.openxmlformats.org/officeDocument/2006/relationships/hyperlink" Target="https://developers.line.biz/zh-hant/glossary/#channel" TargetMode="Externa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developers.line.biz/console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linebot" TargetMode="Externa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ngrok.com/" TargetMode="Externa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ngrok.com/download" TargetMode="Externa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w.linebiz.com/account/" TargetMode="External"/><Relationship Id="rId2" Type="http://schemas.openxmlformats.org/officeDocument/2006/relationships/hyperlink" Target="https://www.linebiz.com/tw/service/line-account-connect/" TargetMode="Externa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/>
          </p:cNvSpPr>
          <p:nvPr>
            <p:ph type="ctrTitle"/>
          </p:nvPr>
        </p:nvSpPr>
        <p:spPr>
          <a:xfrm>
            <a:off x="685800" y="2117725"/>
            <a:ext cx="7772400" cy="14700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200" b="0"/>
            </a:lvl1pPr>
          </a:lstStyle>
          <a:p>
            <a:r>
              <a:rPr lang="en-US" altLang="zh-TW" dirty="0"/>
              <a:t>Line Bot </a:t>
            </a:r>
            <a:r>
              <a:rPr lang="zh-TW" altLang="en-US" dirty="0"/>
              <a:t>開發</a:t>
            </a:r>
            <a:r>
              <a:rPr lang="zh-TW" altLang="en-US" dirty="0" smtClean="0"/>
              <a:t>測試</a:t>
            </a:r>
            <a:endParaRPr dirty="0"/>
          </a:p>
        </p:txBody>
      </p:sp>
      <p:sp>
        <p:nvSpPr>
          <p:cNvPr id="239" name="Shape 239"/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28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altLang="zh-TW" dirty="0"/>
              <a:t>Nodejs &amp; Ngrok</a:t>
            </a:r>
          </a:p>
          <a:p>
            <a:endParaRPr dirty="0"/>
          </a:p>
        </p:txBody>
      </p:sp>
      <p:sp>
        <p:nvSpPr>
          <p:cNvPr id="240" name="Shape 240"/>
          <p:cNvSpPr/>
          <p:nvPr/>
        </p:nvSpPr>
        <p:spPr>
          <a:xfrm>
            <a:off x="7084227" y="5304511"/>
            <a:ext cx="1381143" cy="353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7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Author:Jason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-210954"/>
            <a:ext cx="6554867" cy="1524000"/>
          </a:xfrm>
        </p:spPr>
        <p:txBody>
          <a:bodyPr/>
          <a:lstStyle/>
          <a:p>
            <a:r>
              <a:rPr lang="zh-TW" altLang="en-US" dirty="0"/>
              <a:t>最上方會出現官方帳號</a:t>
            </a:r>
            <a:r>
              <a:rPr lang="en-US" altLang="zh-TW" dirty="0"/>
              <a:t>ID</a:t>
            </a:r>
            <a:r>
              <a:rPr lang="zh-TW" altLang="en-US" dirty="0"/>
              <a:t>，可以分享給好友，請好友加入！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08" y="1207971"/>
            <a:ext cx="8556860" cy="521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4977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/>
          </p:cNvSpPr>
          <p:nvPr>
            <p:ph type="title"/>
          </p:nvPr>
        </p:nvSpPr>
        <p:spPr>
          <a:xfrm>
            <a:off x="531812" y="88900"/>
            <a:ext cx="7772401" cy="89991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877822">
              <a:defRPr b="0" cap="none">
                <a:solidFill>
                  <a:srgbClr val="FFFFFF"/>
                </a:solidFill>
              </a:defRPr>
            </a:lvl1pPr>
          </a:lstStyle>
          <a:p>
            <a:r>
              <a:rPr lang="zh-TW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聊天機器人</a:t>
            </a:r>
            <a:endParaRPr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sz="half" idx="1"/>
          </p:nvPr>
        </p:nvSpPr>
        <p:spPr>
          <a:xfrm>
            <a:off x="531811" y="988815"/>
            <a:ext cx="7772401" cy="77585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TW" altLang="en-US" b="0" dirty="0"/>
              <a:t>完成後就可以開始使用服務，這邊我使用的是</a:t>
            </a:r>
            <a:r>
              <a:rPr lang="zh-TW" altLang="en-US" b="0" dirty="0" smtClean="0"/>
              <a:t>「</a:t>
            </a:r>
            <a:r>
              <a:rPr lang="zh-TW" altLang="en-US" dirty="0" smtClean="0"/>
              <a:t>聊天機器人</a:t>
            </a:r>
            <a:r>
              <a:rPr lang="zh-TW" altLang="en-US" b="0" dirty="0" smtClean="0"/>
              <a:t>」</a:t>
            </a:r>
            <a:endParaRPr lang="en-US" altLang="zh-TW" b="0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08" y="1888730"/>
            <a:ext cx="8614610" cy="4651217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551046" y="375385"/>
            <a:ext cx="8092440" cy="319558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TW" altLang="en-US" b="1" dirty="0">
                <a:solidFill>
                  <a:schemeClr val="tx1"/>
                </a:solidFill>
              </a:rPr>
              <a:t>操作步驟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Messaging API </a:t>
            </a:r>
            <a:r>
              <a:rPr lang="zh-TW" altLang="en-US" dirty="0">
                <a:solidFill>
                  <a:schemeClr val="tx1"/>
                </a:solidFill>
              </a:rPr>
              <a:t>讓 </a:t>
            </a:r>
            <a:r>
              <a:rPr lang="en-US" altLang="zh-TW" dirty="0">
                <a:solidFill>
                  <a:schemeClr val="tx1"/>
                </a:solidFill>
              </a:rPr>
              <a:t>data </a:t>
            </a:r>
            <a:r>
              <a:rPr lang="zh-TW" altLang="en-US" dirty="0">
                <a:solidFill>
                  <a:schemeClr val="tx1"/>
                </a:solidFill>
              </a:rPr>
              <a:t>可於 </a:t>
            </a:r>
            <a:r>
              <a:rPr lang="en-US" altLang="zh-TW" dirty="0">
                <a:solidFill>
                  <a:schemeClr val="tx1"/>
                </a:solidFill>
              </a:rPr>
              <a:t>bot server </a:t>
            </a:r>
            <a:r>
              <a:rPr lang="zh-TW" altLang="en-US" dirty="0">
                <a:solidFill>
                  <a:schemeClr val="tx1"/>
                </a:solidFill>
              </a:rPr>
              <a:t>及 </a:t>
            </a:r>
            <a:r>
              <a:rPr lang="en-US" altLang="zh-TW" dirty="0">
                <a:solidFill>
                  <a:schemeClr val="tx1"/>
                </a:solidFill>
              </a:rPr>
              <a:t>LINE Platform </a:t>
            </a:r>
            <a:r>
              <a:rPr lang="zh-TW" altLang="en-US" dirty="0">
                <a:solidFill>
                  <a:schemeClr val="tx1"/>
                </a:solidFill>
              </a:rPr>
              <a:t>之間傳遞，於 </a:t>
            </a:r>
            <a:r>
              <a:rPr lang="en-US" altLang="zh-TW" dirty="0">
                <a:solidFill>
                  <a:schemeClr val="tx1"/>
                </a:solidFill>
              </a:rPr>
              <a:t>HTTPS </a:t>
            </a:r>
            <a:r>
              <a:rPr lang="zh-TW" altLang="en-US" dirty="0">
                <a:solidFill>
                  <a:schemeClr val="tx1"/>
                </a:solidFill>
              </a:rPr>
              <a:t>上傳送的 </a:t>
            </a:r>
            <a:r>
              <a:rPr lang="en-US" altLang="zh-TW" dirty="0">
                <a:solidFill>
                  <a:schemeClr val="tx1"/>
                </a:solidFill>
              </a:rPr>
              <a:t>Request </a:t>
            </a:r>
            <a:r>
              <a:rPr lang="zh-TW" altLang="en-US" dirty="0">
                <a:solidFill>
                  <a:schemeClr val="tx1"/>
                </a:solidFill>
              </a:rPr>
              <a:t>將為 </a:t>
            </a:r>
            <a:r>
              <a:rPr lang="en-US" altLang="zh-TW" dirty="0">
                <a:solidFill>
                  <a:schemeClr val="tx1"/>
                </a:solidFill>
              </a:rPr>
              <a:t>JSON </a:t>
            </a:r>
            <a:r>
              <a:rPr lang="zh-TW" altLang="en-US" dirty="0">
                <a:solidFill>
                  <a:schemeClr val="tx1"/>
                </a:solidFill>
              </a:rPr>
              <a:t>格式。</a:t>
            </a:r>
          </a:p>
          <a:p>
            <a:r>
              <a:rPr lang="zh-TW" altLang="en-US" dirty="0">
                <a:solidFill>
                  <a:schemeClr val="tx1"/>
                </a:solidFill>
              </a:rPr>
              <a:t>用戶發送訊息至 </a:t>
            </a:r>
            <a:r>
              <a:rPr lang="en-US" altLang="zh-TW" dirty="0">
                <a:solidFill>
                  <a:schemeClr val="tx1"/>
                </a:solidFill>
              </a:rPr>
              <a:t>LINE </a:t>
            </a:r>
            <a:r>
              <a:rPr lang="zh-TW" altLang="en-US" dirty="0">
                <a:solidFill>
                  <a:schemeClr val="tx1"/>
                </a:solidFill>
              </a:rPr>
              <a:t>官方帳號。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LINE Platform </a:t>
            </a:r>
            <a:r>
              <a:rPr lang="zh-TW" altLang="en-US" dirty="0">
                <a:solidFill>
                  <a:schemeClr val="tx1"/>
                </a:solidFill>
              </a:rPr>
              <a:t>將一個 </a:t>
            </a:r>
            <a:r>
              <a:rPr lang="en-US" altLang="zh-TW" dirty="0" err="1">
                <a:solidFill>
                  <a:schemeClr val="tx1"/>
                </a:solidFill>
              </a:rPr>
              <a:t>webhook</a:t>
            </a:r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zh-TW" altLang="en-US" dirty="0">
                <a:solidFill>
                  <a:schemeClr val="tx1"/>
                </a:solidFill>
              </a:rPr>
              <a:t>事件傳送至 </a:t>
            </a:r>
            <a:r>
              <a:rPr lang="en-US" altLang="zh-TW" dirty="0">
                <a:solidFill>
                  <a:schemeClr val="tx1"/>
                </a:solidFill>
              </a:rPr>
              <a:t>bot server </a:t>
            </a:r>
            <a:r>
              <a:rPr lang="zh-TW" altLang="en-US" dirty="0">
                <a:solidFill>
                  <a:schemeClr val="tx1"/>
                </a:solidFill>
              </a:rPr>
              <a:t>的 </a:t>
            </a:r>
            <a:r>
              <a:rPr lang="en-US" altLang="zh-TW" dirty="0" err="1">
                <a:solidFill>
                  <a:schemeClr val="tx1"/>
                </a:solidFill>
              </a:rPr>
              <a:t>webhook</a:t>
            </a:r>
            <a:r>
              <a:rPr lang="en-US" altLang="zh-TW" dirty="0">
                <a:solidFill>
                  <a:schemeClr val="tx1"/>
                </a:solidFill>
              </a:rPr>
              <a:t> URL</a:t>
            </a:r>
            <a:r>
              <a:rPr lang="zh-TW" altLang="en-US" dirty="0">
                <a:solidFill>
                  <a:schemeClr val="tx1"/>
                </a:solidFill>
              </a:rPr>
              <a:t>。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Bot server </a:t>
            </a:r>
            <a:r>
              <a:rPr lang="zh-TW" altLang="en-US" dirty="0">
                <a:solidFill>
                  <a:schemeClr val="tx1"/>
                </a:solidFill>
              </a:rPr>
              <a:t>將依據 </a:t>
            </a:r>
            <a:r>
              <a:rPr lang="en-US" altLang="zh-TW" dirty="0" err="1">
                <a:solidFill>
                  <a:schemeClr val="tx1"/>
                </a:solidFill>
              </a:rPr>
              <a:t>webhook</a:t>
            </a:r>
            <a:r>
              <a:rPr lang="en-US" altLang="zh-TW" dirty="0">
                <a:solidFill>
                  <a:schemeClr val="tx1"/>
                </a:solidFill>
              </a:rPr>
              <a:t> event</a:t>
            </a:r>
            <a:r>
              <a:rPr lang="zh-TW" altLang="en-US" dirty="0">
                <a:solidFill>
                  <a:schemeClr val="tx1"/>
                </a:solidFill>
              </a:rPr>
              <a:t>，透過 </a:t>
            </a:r>
            <a:r>
              <a:rPr lang="en-US" altLang="zh-TW" dirty="0">
                <a:solidFill>
                  <a:schemeClr val="tx1"/>
                </a:solidFill>
              </a:rPr>
              <a:t>LINE Platform </a:t>
            </a:r>
            <a:r>
              <a:rPr lang="zh-TW" altLang="en-US" dirty="0">
                <a:solidFill>
                  <a:schemeClr val="tx1"/>
                </a:solidFill>
              </a:rPr>
              <a:t>回應用戶</a:t>
            </a:r>
            <a:r>
              <a:rPr lang="zh-TW" altLang="en-US" dirty="0"/>
              <a:t>。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58" y="3185962"/>
            <a:ext cx="7973227" cy="345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1832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half" idx="1"/>
          </p:nvPr>
        </p:nvSpPr>
        <p:spPr>
          <a:xfrm>
            <a:off x="531811" y="988815"/>
            <a:ext cx="7772401" cy="775855"/>
          </a:xfrm>
        </p:spPr>
        <p:txBody>
          <a:bodyPr>
            <a:normAutofit fontScale="70000" lnSpcReduction="20000"/>
          </a:bodyPr>
          <a:lstStyle/>
          <a:p>
            <a:r>
              <a:rPr lang="zh-TW" altLang="en-US" b="0" dirty="0"/>
              <a:t>設定的部分，記得勾選「允許 </a:t>
            </a:r>
            <a:r>
              <a:rPr lang="en-US" altLang="zh-TW" b="0" dirty="0"/>
              <a:t>Webhook </a:t>
            </a:r>
            <a:r>
              <a:rPr lang="zh-TW" altLang="en-US" b="0" dirty="0"/>
              <a:t>傳訊」，然後「取消」自動回應，接著就可以點選「</a:t>
            </a:r>
            <a:r>
              <a:rPr lang="en-US" altLang="zh-TW" b="0" dirty="0"/>
              <a:t>LINE Developers</a:t>
            </a:r>
            <a:r>
              <a:rPr lang="zh-TW" altLang="en-US" b="0" dirty="0"/>
              <a:t>」進入開發者頁面。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88" y="1764670"/>
            <a:ext cx="8444104" cy="4755400"/>
          </a:xfrm>
          <a:prstGeom prst="rect">
            <a:avLst/>
          </a:prstGeom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hape 262"/>
          <p:cNvSpPr txBox="1">
            <a:spLocks/>
          </p:cNvSpPr>
          <p:nvPr/>
        </p:nvSpPr>
        <p:spPr>
          <a:xfrm>
            <a:off x="531812" y="88900"/>
            <a:ext cx="7772401" cy="89991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877822" rtl="0" eaLnBrk="1" latinLnBrk="0" hangingPunct="1">
              <a:spcBef>
                <a:spcPct val="0"/>
              </a:spcBef>
              <a:buNone/>
              <a:defRPr sz="3200" b="0" kern="1200" cap="none">
                <a:ln w="3175" cmpd="sng"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4000" b="1" smtClean="0">
                <a:latin typeface="Arial" panose="020B0604020202020204" pitchFamily="34" charset="0"/>
                <a:cs typeface="Arial" panose="020B0604020202020204" pitchFamily="34" charset="0"/>
              </a:rPr>
              <a:t>聊天機器人</a:t>
            </a:r>
            <a:endParaRPr lang="zh-TW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9913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66562" y="68178"/>
            <a:ext cx="6554867" cy="1524000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/>
              <a:t>Messaging </a:t>
            </a:r>
            <a:r>
              <a:rPr lang="en-US" altLang="zh-TW" b="1" dirty="0"/>
              <a:t>API </a:t>
            </a:r>
            <a:r>
              <a:rPr lang="zh-TW" altLang="en-US" b="1" dirty="0"/>
              <a:t>介紹</a:t>
            </a:r>
            <a:br>
              <a:rPr lang="zh-TW" altLang="en-US" b="1" dirty="0"/>
            </a:b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299185" y="1024288"/>
            <a:ext cx="8363552" cy="566527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zh-TW" altLang="en-US" dirty="0">
                <a:solidFill>
                  <a:schemeClr val="bg1"/>
                </a:solidFill>
              </a:rPr>
              <a:t>使用 </a:t>
            </a:r>
            <a:r>
              <a:rPr lang="en-US" altLang="zh-TW" dirty="0">
                <a:solidFill>
                  <a:schemeClr val="bg1"/>
                </a:solidFill>
              </a:rPr>
              <a:t>Messaging API </a:t>
            </a:r>
            <a:r>
              <a:rPr lang="zh-TW" altLang="en-US" dirty="0">
                <a:solidFill>
                  <a:schemeClr val="bg1"/>
                </a:solidFill>
              </a:rPr>
              <a:t>建立聊天機器人，為您的 </a:t>
            </a:r>
            <a:r>
              <a:rPr lang="en-US" altLang="zh-TW" dirty="0">
                <a:solidFill>
                  <a:schemeClr val="bg1"/>
                </a:solidFill>
              </a:rPr>
              <a:t>LINE </a:t>
            </a:r>
            <a:r>
              <a:rPr lang="zh-TW" altLang="en-US" dirty="0">
                <a:solidFill>
                  <a:schemeClr val="bg1"/>
                </a:solidFill>
              </a:rPr>
              <a:t>用戶創造個人化的使用體驗。</a:t>
            </a:r>
          </a:p>
          <a:p>
            <a:pPr marL="0" indent="0">
              <a:buNone/>
            </a:pPr>
            <a:r>
              <a:rPr lang="zh-TW" altLang="en-US" dirty="0">
                <a:solidFill>
                  <a:schemeClr val="bg1"/>
                </a:solidFill>
              </a:rPr>
              <a:t>於 </a:t>
            </a:r>
            <a:r>
              <a:rPr lang="en-US" altLang="zh-TW" dirty="0">
                <a:solidFill>
                  <a:schemeClr val="bg1"/>
                </a:solidFill>
              </a:rPr>
              <a:t>LINE </a:t>
            </a:r>
            <a:r>
              <a:rPr lang="zh-TW" altLang="en-US" dirty="0">
                <a:solidFill>
                  <a:schemeClr val="bg1"/>
                </a:solidFill>
              </a:rPr>
              <a:t>平台上綁定聊天機器人與 </a:t>
            </a:r>
            <a:r>
              <a:rPr lang="en-US" altLang="zh-TW" dirty="0">
                <a:solidFill>
                  <a:schemeClr val="bg1"/>
                </a:solidFill>
                <a:hlinkClick r:id="rId2"/>
              </a:rPr>
              <a:t>channel</a:t>
            </a:r>
            <a:r>
              <a:rPr lang="zh-TW" altLang="en-US" dirty="0">
                <a:solidFill>
                  <a:schemeClr val="bg1"/>
                </a:solidFill>
              </a:rPr>
              <a:t>，聊天機器人將於 </a:t>
            </a:r>
            <a:r>
              <a:rPr lang="en-US" altLang="zh-TW" dirty="0">
                <a:solidFill>
                  <a:schemeClr val="bg1"/>
                </a:solidFill>
                <a:hlinkClick r:id="rId3"/>
              </a:rPr>
              <a:t>LINE </a:t>
            </a:r>
            <a:r>
              <a:rPr lang="zh-TW" altLang="en-US" dirty="0">
                <a:solidFill>
                  <a:schemeClr val="bg1"/>
                </a:solidFill>
                <a:hlinkClick r:id="rId3"/>
              </a:rPr>
              <a:t>官方帳號</a:t>
            </a:r>
            <a:r>
              <a:rPr lang="zh-TW" altLang="en-US" dirty="0">
                <a:solidFill>
                  <a:schemeClr val="bg1"/>
                </a:solidFill>
              </a:rPr>
              <a:t> 後台運作，這個 </a:t>
            </a:r>
            <a:r>
              <a:rPr lang="en-US" altLang="zh-TW" dirty="0">
                <a:solidFill>
                  <a:schemeClr val="bg1"/>
                </a:solidFill>
              </a:rPr>
              <a:t>LINE </a:t>
            </a:r>
            <a:r>
              <a:rPr lang="zh-TW" altLang="en-US" dirty="0">
                <a:solidFill>
                  <a:schemeClr val="bg1"/>
                </a:solidFill>
              </a:rPr>
              <a:t>官方帳號應在 </a:t>
            </a:r>
            <a:r>
              <a:rPr lang="en-US" altLang="zh-TW" dirty="0">
                <a:solidFill>
                  <a:schemeClr val="bg1"/>
                </a:solidFill>
              </a:rPr>
              <a:t>bot mode </a:t>
            </a:r>
            <a:r>
              <a:rPr lang="zh-TW" altLang="en-US" dirty="0">
                <a:solidFill>
                  <a:schemeClr val="bg1"/>
                </a:solidFill>
              </a:rPr>
              <a:t>中設定 </a:t>
            </a:r>
            <a:r>
              <a:rPr lang="en-US" altLang="zh-TW" dirty="0">
                <a:solidFill>
                  <a:schemeClr val="bg1"/>
                </a:solidFill>
              </a:rPr>
              <a:t>channel </a:t>
            </a:r>
            <a:r>
              <a:rPr lang="zh-TW" altLang="en-US" dirty="0">
                <a:solidFill>
                  <a:schemeClr val="bg1"/>
                </a:solidFill>
              </a:rPr>
              <a:t>時建立</a:t>
            </a:r>
            <a:r>
              <a:rPr lang="zh-TW" altLang="en-US" dirty="0"/>
              <a:t>。</a:t>
            </a:r>
          </a:p>
          <a:p>
            <a:pPr marL="0" indent="0">
              <a:buNone/>
            </a:pPr>
            <a:r>
              <a:rPr lang="zh-TW" altLang="en-US" dirty="0"/>
              <a:t>開始使用 </a:t>
            </a:r>
            <a:r>
              <a:rPr lang="en-US" altLang="zh-TW" dirty="0"/>
              <a:t>Messaging API </a:t>
            </a:r>
            <a:r>
              <a:rPr lang="zh-TW" altLang="en-US" dirty="0"/>
              <a:t>建立聊天機器人之前，必須先至 </a:t>
            </a:r>
            <a:r>
              <a:rPr lang="en-US" altLang="zh-TW" dirty="0">
                <a:hlinkClick r:id="rId4"/>
              </a:rPr>
              <a:t>LINE Developers Console</a:t>
            </a:r>
            <a:r>
              <a:rPr lang="en-US" altLang="zh-TW" dirty="0"/>
              <a:t> </a:t>
            </a:r>
            <a:r>
              <a:rPr lang="zh-TW" altLang="en-US" dirty="0"/>
              <a:t>建立 </a:t>
            </a:r>
            <a:r>
              <a:rPr lang="en-US" altLang="zh-TW" dirty="0"/>
              <a:t>channel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en-US" altLang="zh-TW" b="1" dirty="0"/>
              <a:t> </a:t>
            </a:r>
            <a:r>
              <a:rPr lang="zh-TW" altLang="en-US" b="1" dirty="0">
                <a:solidFill>
                  <a:schemeClr val="tx1"/>
                </a:solidFill>
              </a:rPr>
              <a:t>什麼是 </a:t>
            </a:r>
            <a:r>
              <a:rPr lang="en-US" altLang="zh-TW" b="1" dirty="0">
                <a:solidFill>
                  <a:schemeClr val="tx1"/>
                </a:solidFill>
              </a:rPr>
              <a:t>channel?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chemeClr val="tx1"/>
                </a:solidFill>
              </a:rPr>
              <a:t>Channel</a:t>
            </a:r>
            <a:r>
              <a:rPr lang="en-US" altLang="zh-TW" dirty="0">
                <a:solidFill>
                  <a:schemeClr val="tx1"/>
                </a:solidFill>
              </a:rPr>
              <a:t> </a:t>
            </a:r>
            <a:r>
              <a:rPr lang="zh-TW" altLang="en-US" dirty="0">
                <a:solidFill>
                  <a:schemeClr val="tx1"/>
                </a:solidFill>
              </a:rPr>
              <a:t>是一個溝通路徑，讓用戶可於提供者 </a:t>
            </a:r>
            <a:r>
              <a:rPr lang="en-US" altLang="zh-TW" dirty="0">
                <a:solidFill>
                  <a:schemeClr val="tx1"/>
                </a:solidFill>
              </a:rPr>
              <a:t>(provider) </a:t>
            </a:r>
            <a:r>
              <a:rPr lang="zh-TW" altLang="en-US" dirty="0">
                <a:solidFill>
                  <a:schemeClr val="tx1"/>
                </a:solidFill>
              </a:rPr>
              <a:t>開發的服務中，使用 </a:t>
            </a:r>
            <a:r>
              <a:rPr lang="en-US" altLang="zh-TW" dirty="0">
                <a:solidFill>
                  <a:schemeClr val="tx1"/>
                </a:solidFill>
              </a:rPr>
              <a:t>LINE Platform </a:t>
            </a:r>
            <a:r>
              <a:rPr lang="zh-TW" altLang="en-US" dirty="0">
                <a:solidFill>
                  <a:schemeClr val="tx1"/>
                </a:solidFill>
              </a:rPr>
              <a:t>提供的功能。為了使用 </a:t>
            </a:r>
            <a:r>
              <a:rPr lang="en-US" altLang="zh-TW" dirty="0">
                <a:solidFill>
                  <a:schemeClr val="tx1"/>
                </a:solidFill>
              </a:rPr>
              <a:t>LINE Platform</a:t>
            </a:r>
            <a:r>
              <a:rPr lang="zh-TW" altLang="en-US" dirty="0">
                <a:solidFill>
                  <a:schemeClr val="tx1"/>
                </a:solidFill>
              </a:rPr>
              <a:t>，請建立一個 </a:t>
            </a:r>
            <a:r>
              <a:rPr lang="en-US" altLang="zh-TW" dirty="0">
                <a:solidFill>
                  <a:schemeClr val="tx1"/>
                </a:solidFill>
              </a:rPr>
              <a:t>channel </a:t>
            </a:r>
            <a:r>
              <a:rPr lang="zh-TW" altLang="en-US" dirty="0">
                <a:solidFill>
                  <a:schemeClr val="tx1"/>
                </a:solidFill>
              </a:rPr>
              <a:t>並連接至服務。</a:t>
            </a:r>
            <a:r>
              <a:rPr lang="en-US" altLang="zh-TW" dirty="0">
                <a:solidFill>
                  <a:schemeClr val="tx1"/>
                </a:solidFill>
              </a:rPr>
              <a:t>Channel </a:t>
            </a:r>
            <a:r>
              <a:rPr lang="zh-TW" altLang="en-US" dirty="0">
                <a:solidFill>
                  <a:schemeClr val="tx1"/>
                </a:solidFill>
              </a:rPr>
              <a:t>必須具有名稱、敘述，以及圖示，</a:t>
            </a:r>
            <a:r>
              <a:rPr lang="en-US" altLang="zh-TW" dirty="0">
                <a:solidFill>
                  <a:schemeClr val="tx1"/>
                </a:solidFill>
              </a:rPr>
              <a:t>Channel </a:t>
            </a:r>
            <a:r>
              <a:rPr lang="zh-TW" altLang="en-US" dirty="0">
                <a:solidFill>
                  <a:schemeClr val="tx1"/>
                </a:solidFill>
              </a:rPr>
              <a:t>建立完成後，會被發給一個獨有的 </a:t>
            </a:r>
            <a:r>
              <a:rPr lang="en-US" altLang="zh-TW" b="1" dirty="0">
                <a:solidFill>
                  <a:schemeClr val="tx1"/>
                </a:solidFill>
              </a:rPr>
              <a:t>channel ID</a:t>
            </a:r>
            <a:r>
              <a:rPr lang="en-US" altLang="zh-TW" dirty="0">
                <a:solidFill>
                  <a:schemeClr val="tx1"/>
                </a:solidFill>
              </a:rPr>
              <a:t> </a:t>
            </a:r>
            <a:r>
              <a:rPr lang="zh-TW" altLang="en-US" dirty="0">
                <a:solidFill>
                  <a:schemeClr val="tx1"/>
                </a:solidFill>
              </a:rPr>
              <a:t>作為識別。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53728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half" idx="1"/>
          </p:nvPr>
        </p:nvSpPr>
        <p:spPr>
          <a:xfrm>
            <a:off x="531811" y="988815"/>
            <a:ext cx="7772401" cy="77585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TW" altLang="en-US" dirty="0"/>
              <a:t>請以 </a:t>
            </a:r>
            <a:r>
              <a:rPr lang="en-US" altLang="zh-TW" dirty="0"/>
              <a:t>LINE </a:t>
            </a:r>
            <a:r>
              <a:rPr lang="zh-TW" altLang="en-US" dirty="0"/>
              <a:t>帳號的信箱與密碼，或以顯示於登入頁面的 </a:t>
            </a:r>
            <a:r>
              <a:rPr lang="en-US" altLang="zh-TW" dirty="0"/>
              <a:t>QR Code</a:t>
            </a:r>
            <a:r>
              <a:rPr lang="zh-TW" altLang="en-US" dirty="0"/>
              <a:t>，登入 </a:t>
            </a:r>
            <a:r>
              <a:rPr lang="en-US" altLang="zh-TW" dirty="0"/>
              <a:t>LINE Developers Console</a:t>
            </a:r>
            <a:r>
              <a:rPr lang="zh-TW" altLang="en-US" dirty="0"/>
              <a:t>。</a:t>
            </a:r>
            <a:r>
              <a:rPr lang="zh-TW" altLang="en-US" b="0" dirty="0" smtClean="0"/>
              <a:t>。</a:t>
            </a:r>
            <a:endParaRPr lang="zh-TW" altLang="en-US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7" name="Shape 262"/>
          <p:cNvSpPr txBox="1">
            <a:spLocks/>
          </p:cNvSpPr>
          <p:nvPr/>
        </p:nvSpPr>
        <p:spPr>
          <a:xfrm>
            <a:off x="531812" y="88900"/>
            <a:ext cx="7772401" cy="89991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877822" rtl="0" eaLnBrk="1" latinLnBrk="0" hangingPunct="1">
              <a:spcBef>
                <a:spcPct val="0"/>
              </a:spcBef>
              <a:buNone/>
              <a:defRPr sz="3200" b="0" kern="1200" cap="none">
                <a:ln w="3175" cmpd="sng"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b="1" dirty="0"/>
              <a:t>步驟 </a:t>
            </a:r>
            <a:r>
              <a:rPr lang="en-US" altLang="zh-TW" b="1" dirty="0"/>
              <a:t>1: </a:t>
            </a:r>
            <a:r>
              <a:rPr lang="zh-TW" altLang="en-US" b="1" dirty="0"/>
              <a:t>登入 </a:t>
            </a:r>
            <a:r>
              <a:rPr lang="en-US" altLang="zh-TW" b="1" dirty="0"/>
              <a:t>LINE Developers Console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10" y="2023160"/>
            <a:ext cx="8002057" cy="421401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925" y="2109787"/>
            <a:ext cx="501015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3229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half" idx="1"/>
          </p:nvPr>
        </p:nvSpPr>
        <p:spPr>
          <a:xfrm>
            <a:off x="531810" y="1201529"/>
            <a:ext cx="7772401" cy="77585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TW" altLang="en-US" dirty="0"/>
              <a:t>輸入姓名與信箱，於 </a:t>
            </a:r>
            <a:r>
              <a:rPr lang="en-US" altLang="zh-TW" dirty="0"/>
              <a:t>LINE Developers Console </a:t>
            </a:r>
            <a:r>
              <a:rPr lang="zh-TW" altLang="en-US" dirty="0"/>
              <a:t>中建立開發者帳號。</a:t>
            </a:r>
            <a:endParaRPr lang="zh-TW" altLang="en-US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7" name="Shape 262"/>
          <p:cNvSpPr txBox="1">
            <a:spLocks/>
          </p:cNvSpPr>
          <p:nvPr/>
        </p:nvSpPr>
        <p:spPr>
          <a:xfrm>
            <a:off x="531810" y="301614"/>
            <a:ext cx="7772401" cy="89991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877822" rtl="0" eaLnBrk="1" latinLnBrk="0" hangingPunct="1">
              <a:spcBef>
                <a:spcPct val="0"/>
              </a:spcBef>
              <a:buNone/>
              <a:defRPr sz="3200" b="0" kern="1200" cap="none">
                <a:ln w="3175" cmpd="sng"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b="1" dirty="0"/>
              <a:t>步驟 </a:t>
            </a:r>
            <a:r>
              <a:rPr lang="en-US" altLang="zh-TW" b="1" dirty="0"/>
              <a:t>2: </a:t>
            </a:r>
            <a:r>
              <a:rPr lang="zh-TW" altLang="en-US" b="1" dirty="0"/>
              <a:t>以開發者身份註冊 </a:t>
            </a:r>
            <a:r>
              <a:rPr lang="en-US" altLang="zh-TW" b="1" dirty="0"/>
              <a:t>(</a:t>
            </a:r>
            <a:r>
              <a:rPr lang="zh-TW" altLang="en-US" b="1" dirty="0"/>
              <a:t>僅須於第一次登入時進行</a:t>
            </a:r>
            <a:r>
              <a:rPr lang="en-US" altLang="zh-TW" b="1" dirty="0"/>
              <a:t>)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0" y="1977384"/>
            <a:ext cx="8130927" cy="476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04919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half" idx="1"/>
          </p:nvPr>
        </p:nvSpPr>
        <p:spPr>
          <a:xfrm>
            <a:off x="531810" y="1201529"/>
            <a:ext cx="7772401" cy="77585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zh-TW" altLang="en-US" dirty="0"/>
              <a:t>輸入提供者名稱。提供者指的是提供服務的個人或公司，例如，開發者可使用自己的姓名，或是公司的名稱。</a:t>
            </a:r>
            <a:endParaRPr lang="zh-TW" altLang="en-US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7" name="Shape 262"/>
          <p:cNvSpPr txBox="1">
            <a:spLocks/>
          </p:cNvSpPr>
          <p:nvPr/>
        </p:nvSpPr>
        <p:spPr>
          <a:xfrm>
            <a:off x="531810" y="301614"/>
            <a:ext cx="7772401" cy="89991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877822" rtl="0" eaLnBrk="1" latinLnBrk="0" hangingPunct="1">
              <a:spcBef>
                <a:spcPct val="0"/>
              </a:spcBef>
              <a:buNone/>
              <a:defRPr sz="3200" b="0" kern="1200" cap="none">
                <a:ln w="3175" cmpd="sng"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b="1" dirty="0" smtClean="0"/>
              <a:t>步驟 </a:t>
            </a:r>
            <a:r>
              <a:rPr lang="en-US" altLang="zh-TW" b="1" dirty="0"/>
              <a:t>3: </a:t>
            </a:r>
            <a:r>
              <a:rPr lang="zh-TW" altLang="en-US" b="1" dirty="0"/>
              <a:t>建立新的提供</a:t>
            </a:r>
            <a:r>
              <a:rPr lang="zh-TW" altLang="en-US" b="1" dirty="0" smtClean="0"/>
              <a:t>者</a:t>
            </a:r>
            <a:endParaRPr lang="en-US" altLang="zh-TW" b="1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0" y="2101444"/>
            <a:ext cx="8102051" cy="453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15379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half" idx="1"/>
          </p:nvPr>
        </p:nvSpPr>
        <p:spPr>
          <a:xfrm>
            <a:off x="531810" y="1201529"/>
            <a:ext cx="7772401" cy="77585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TW" altLang="en-US" dirty="0"/>
              <a:t>輸入相關資料以建立 </a:t>
            </a:r>
            <a:r>
              <a:rPr lang="en-US" altLang="zh-TW" dirty="0"/>
              <a:t>channel</a:t>
            </a:r>
            <a:r>
              <a:rPr lang="zh-TW" altLang="en-US" dirty="0"/>
              <a:t>，</a:t>
            </a:r>
            <a:r>
              <a:rPr lang="en-US" altLang="zh-TW" dirty="0"/>
              <a:t>channel </a:t>
            </a:r>
            <a:r>
              <a:rPr lang="zh-TW" altLang="en-US" dirty="0"/>
              <a:t>名稱不得包含 </a:t>
            </a:r>
            <a:r>
              <a:rPr lang="en-US" altLang="zh-TW" dirty="0"/>
              <a:t>"LINE" </a:t>
            </a:r>
            <a:r>
              <a:rPr lang="zh-TW" altLang="en-US" dirty="0"/>
              <a:t>或類似字串。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sp>
        <p:nvSpPr>
          <p:cNvPr id="7" name="Shape 262"/>
          <p:cNvSpPr txBox="1">
            <a:spLocks/>
          </p:cNvSpPr>
          <p:nvPr/>
        </p:nvSpPr>
        <p:spPr>
          <a:xfrm>
            <a:off x="531810" y="301614"/>
            <a:ext cx="7772401" cy="89991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877822" rtl="0" eaLnBrk="1" latinLnBrk="0" hangingPunct="1">
              <a:spcBef>
                <a:spcPct val="0"/>
              </a:spcBef>
              <a:buNone/>
              <a:defRPr sz="3200" b="0" kern="1200" cap="none">
                <a:ln w="3175" cmpd="sng"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b="1" dirty="0"/>
              <a:t>步驟 </a:t>
            </a:r>
            <a:r>
              <a:rPr lang="en-US" altLang="zh-TW" b="1" dirty="0"/>
              <a:t>4: </a:t>
            </a:r>
            <a:r>
              <a:rPr lang="zh-TW" altLang="en-US" b="1" dirty="0"/>
              <a:t>建立 </a:t>
            </a:r>
            <a:r>
              <a:rPr lang="en-US" altLang="zh-TW" b="1" dirty="0"/>
              <a:t>channel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40" y="2101444"/>
            <a:ext cx="7251371" cy="455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21761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half" idx="1"/>
          </p:nvPr>
        </p:nvSpPr>
        <p:spPr>
          <a:xfrm>
            <a:off x="531810" y="1201529"/>
            <a:ext cx="7772401" cy="775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確認已成功建立 </a:t>
            </a:r>
            <a:r>
              <a:rPr lang="en-US" altLang="zh-TW" dirty="0"/>
              <a:t>channel</a:t>
            </a:r>
            <a:r>
              <a:rPr lang="zh-TW" altLang="en-US" dirty="0"/>
              <a:t>。</a:t>
            </a:r>
            <a:endParaRPr lang="zh-TW" altLang="en-US" dirty="0"/>
          </a:p>
        </p:txBody>
      </p:sp>
      <p:sp>
        <p:nvSpPr>
          <p:cNvPr id="7" name="Shape 262"/>
          <p:cNvSpPr txBox="1">
            <a:spLocks/>
          </p:cNvSpPr>
          <p:nvPr/>
        </p:nvSpPr>
        <p:spPr>
          <a:xfrm>
            <a:off x="531810" y="301614"/>
            <a:ext cx="7772401" cy="89991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877822" rtl="0" eaLnBrk="1" latinLnBrk="0" hangingPunct="1">
              <a:spcBef>
                <a:spcPct val="0"/>
              </a:spcBef>
              <a:buNone/>
              <a:defRPr sz="3200" b="0" kern="1200" cap="none">
                <a:ln w="3175" cmpd="sng"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b="1" dirty="0"/>
              <a:t>步驟 </a:t>
            </a:r>
            <a:r>
              <a:rPr lang="en-US" altLang="zh-TW" b="1" dirty="0"/>
              <a:t>5: </a:t>
            </a:r>
            <a:r>
              <a:rPr lang="zh-TW" altLang="en-US" b="1" dirty="0"/>
              <a:t>確認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27" y="1851187"/>
            <a:ext cx="5229997" cy="483917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533" y="1851187"/>
            <a:ext cx="2802287" cy="461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41170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/>
          </p:cNvSpPr>
          <p:nvPr>
            <p:ph type="title"/>
          </p:nvPr>
        </p:nvSpPr>
        <p:spPr>
          <a:xfrm>
            <a:off x="685800" y="1116531"/>
            <a:ext cx="7772404" cy="899915"/>
          </a:xfrm>
          <a:prstGeom prst="rect">
            <a:avLst/>
          </a:prstGeom>
        </p:spPr>
        <p:txBody>
          <a:bodyPr anchor="t"/>
          <a:lstStyle>
            <a:lvl1pPr>
              <a:defRPr sz="5200" b="1"/>
            </a:lvl1pPr>
          </a:lstStyle>
          <a:p>
            <a:r>
              <a:rPr dirty="0"/>
              <a:t>Item</a:t>
            </a:r>
          </a:p>
        </p:txBody>
      </p:sp>
      <p:sp>
        <p:nvSpPr>
          <p:cNvPr id="242" name="Shape 242"/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7772400" cy="4343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本次實作有以下階段：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zh-TW" altLang="en-US" b="1" dirty="0"/>
              <a:t>建立</a:t>
            </a:r>
            <a:r>
              <a:rPr lang="en-US" altLang="zh-TW" b="1" dirty="0"/>
              <a:t>LINE</a:t>
            </a:r>
            <a:r>
              <a:rPr lang="zh-TW" altLang="en-US" b="1" dirty="0"/>
              <a:t>官方</a:t>
            </a:r>
            <a:r>
              <a:rPr lang="zh-TW" altLang="en-US" b="1" dirty="0" smtClean="0"/>
              <a:t>帳號</a:t>
            </a:r>
            <a:endParaRPr lang="en-US" altLang="zh-TW" b="1" dirty="0" smtClean="0"/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altLang="zh-TW" b="1" dirty="0" smtClean="0"/>
              <a:t>Message API</a:t>
            </a:r>
            <a:r>
              <a:rPr lang="zh-TW" altLang="en-US" b="1" dirty="0" smtClean="0"/>
              <a:t>介紹與實作</a:t>
            </a:r>
            <a:endParaRPr lang="en-US" altLang="zh-TW" b="1" dirty="0" smtClean="0"/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altLang="zh-TW" dirty="0" err="1" smtClean="0"/>
              <a:t>ngrok</a:t>
            </a:r>
            <a:r>
              <a:rPr lang="en-US" altLang="zh-TW" dirty="0" smtClean="0"/>
              <a:t> </a:t>
            </a:r>
            <a:r>
              <a:rPr lang="zh-TW" altLang="en-US" dirty="0"/>
              <a:t>讓 </a:t>
            </a:r>
            <a:r>
              <a:rPr lang="en-US" altLang="zh-TW" dirty="0"/>
              <a:t>localhost </a:t>
            </a:r>
            <a:r>
              <a:rPr lang="zh-TW" altLang="en-US" dirty="0"/>
              <a:t>也可以使用 </a:t>
            </a:r>
            <a:r>
              <a:rPr lang="en-US" altLang="zh-TW" dirty="0"/>
              <a:t>HTTPS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zh-TW" altLang="en-US" dirty="0"/>
              <a:t>使用 </a:t>
            </a:r>
            <a:r>
              <a:rPr lang="en-US" altLang="zh-TW" dirty="0"/>
              <a:t>Nodejs </a:t>
            </a:r>
            <a:r>
              <a:rPr lang="zh-TW" altLang="en-US" dirty="0"/>
              <a:t>在本地端部署 </a:t>
            </a:r>
            <a:r>
              <a:rPr lang="en-US" altLang="zh-TW" dirty="0"/>
              <a:t>webhook </a:t>
            </a:r>
            <a:r>
              <a:rPr lang="en-US" altLang="zh-TW" dirty="0" smtClean="0"/>
              <a:t>service</a:t>
            </a:r>
            <a:endParaRPr lang="en-US" altLang="zh-TW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/>
          </p:cNvSpPr>
          <p:nvPr>
            <p:ph type="body" sz="half" idx="1"/>
          </p:nvPr>
        </p:nvSpPr>
        <p:spPr>
          <a:xfrm>
            <a:off x="531812" y="975453"/>
            <a:ext cx="8304179" cy="2113897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0" indent="0">
              <a:lnSpc>
                <a:spcPct val="115000"/>
              </a:lnSpc>
              <a:spcBef>
                <a:spcPts val="1600"/>
              </a:spcBef>
              <a:buNone/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2000" b="0" dirty="0" smtClean="0">
                <a:sym typeface="Arial"/>
              </a:rPr>
              <a:t>開發</a:t>
            </a:r>
            <a:r>
              <a:rPr lang="zh-TW" altLang="en-US" sz="2000" b="0" dirty="0">
                <a:sym typeface="Arial"/>
              </a:rPr>
              <a:t>者頁</a:t>
            </a:r>
            <a:r>
              <a:rPr lang="zh-TW" altLang="en-US" sz="2000" b="0" dirty="0" smtClean="0">
                <a:sym typeface="Arial"/>
              </a:rPr>
              <a:t>面在</a:t>
            </a:r>
            <a:r>
              <a:rPr lang="zh-TW" altLang="en-US" sz="2000" b="0" dirty="0">
                <a:sym typeface="Arial"/>
              </a:rPr>
              <a:t>這邊我們要記住「</a:t>
            </a:r>
            <a:r>
              <a:rPr lang="en-US" altLang="zh-TW" sz="2000" b="0" dirty="0">
                <a:sym typeface="Arial"/>
              </a:rPr>
              <a:t>Channel ID</a:t>
            </a:r>
            <a:r>
              <a:rPr lang="zh-TW" altLang="en-US" sz="2000" b="0" dirty="0">
                <a:sym typeface="Arial"/>
              </a:rPr>
              <a:t>」、「</a:t>
            </a:r>
            <a:r>
              <a:rPr lang="en-US" altLang="zh-TW" sz="2000" b="0" dirty="0">
                <a:sym typeface="Arial"/>
              </a:rPr>
              <a:t>Channel Secret</a:t>
            </a:r>
            <a:r>
              <a:rPr lang="zh-TW" altLang="en-US" sz="2000" b="0" dirty="0">
                <a:sym typeface="Arial"/>
              </a:rPr>
              <a:t>」</a:t>
            </a:r>
            <a:r>
              <a:rPr lang="en-US" altLang="zh-TW" sz="2000" b="0" dirty="0">
                <a:sym typeface="Arial"/>
              </a:rPr>
              <a:t>( </a:t>
            </a:r>
            <a:r>
              <a:rPr lang="zh-TW" altLang="en-US" sz="2000" b="0" dirty="0">
                <a:sym typeface="Arial"/>
              </a:rPr>
              <a:t>點選 </a:t>
            </a:r>
            <a:r>
              <a:rPr lang="en-US" altLang="zh-TW" sz="2000" b="0" dirty="0">
                <a:sym typeface="Arial"/>
              </a:rPr>
              <a:t>SHOW </a:t>
            </a:r>
            <a:r>
              <a:rPr lang="zh-TW" altLang="en-US" sz="2000" b="0" dirty="0">
                <a:sym typeface="Arial"/>
              </a:rPr>
              <a:t>會出現 </a:t>
            </a:r>
            <a:r>
              <a:rPr lang="en-US" altLang="zh-TW" sz="2000" b="0" dirty="0">
                <a:sym typeface="Arial"/>
              </a:rPr>
              <a:t>) </a:t>
            </a:r>
            <a:r>
              <a:rPr lang="zh-TW" altLang="en-US" sz="2000" b="0" dirty="0">
                <a:sym typeface="Arial"/>
              </a:rPr>
              <a:t>和「</a:t>
            </a:r>
            <a:r>
              <a:rPr lang="en-US" altLang="zh-TW" sz="2000" b="0" dirty="0">
                <a:sym typeface="Arial"/>
              </a:rPr>
              <a:t>Channel Access Token</a:t>
            </a:r>
            <a:r>
              <a:rPr lang="zh-TW" altLang="en-US" sz="2000" b="0" dirty="0">
                <a:sym typeface="Arial"/>
              </a:rPr>
              <a:t>」</a:t>
            </a:r>
            <a:r>
              <a:rPr lang="en-US" altLang="zh-TW" sz="2000" b="0" dirty="0">
                <a:sym typeface="Arial"/>
              </a:rPr>
              <a:t>( </a:t>
            </a:r>
            <a:r>
              <a:rPr lang="zh-TW" altLang="en-US" sz="2000" b="0" dirty="0">
                <a:sym typeface="Arial"/>
              </a:rPr>
              <a:t>點選 </a:t>
            </a:r>
            <a:r>
              <a:rPr lang="en-US" altLang="zh-TW" sz="2000" b="0" dirty="0">
                <a:sym typeface="Arial"/>
              </a:rPr>
              <a:t>ISSUE </a:t>
            </a:r>
            <a:r>
              <a:rPr lang="zh-TW" altLang="en-US" sz="2000" b="0" dirty="0">
                <a:sym typeface="Arial"/>
              </a:rPr>
              <a:t>會產生 </a:t>
            </a:r>
            <a:r>
              <a:rPr lang="en-US" altLang="zh-TW" sz="2000" b="0" dirty="0">
                <a:sym typeface="Arial"/>
              </a:rPr>
              <a:t>)</a:t>
            </a:r>
            <a:r>
              <a:rPr lang="zh-TW" altLang="en-US" sz="2000" b="0" dirty="0">
                <a:sym typeface="Arial"/>
              </a:rPr>
              <a:t>，而「</a:t>
            </a:r>
            <a:r>
              <a:rPr lang="en-US" altLang="zh-TW" sz="2000" b="0" dirty="0">
                <a:sym typeface="Arial"/>
              </a:rPr>
              <a:t>Webhook URL</a:t>
            </a:r>
            <a:r>
              <a:rPr lang="zh-TW" altLang="en-US" sz="2000" b="0" dirty="0">
                <a:sym typeface="Arial"/>
              </a:rPr>
              <a:t>」則是一個要放在「</a:t>
            </a:r>
            <a:r>
              <a:rPr lang="en-US" altLang="zh-TW" sz="2000" b="0" dirty="0">
                <a:sym typeface="Arial"/>
              </a:rPr>
              <a:t>https</a:t>
            </a:r>
            <a:r>
              <a:rPr lang="zh-TW" altLang="en-US" sz="2000" b="0" dirty="0">
                <a:sym typeface="Arial"/>
              </a:rPr>
              <a:t>」的網址，用作和 </a:t>
            </a:r>
            <a:r>
              <a:rPr lang="en-US" altLang="zh-TW" sz="2000" b="0" dirty="0">
                <a:sym typeface="Arial"/>
              </a:rPr>
              <a:t>LINE BOT </a:t>
            </a:r>
            <a:r>
              <a:rPr lang="zh-TW" altLang="en-US" sz="2000" b="0" dirty="0">
                <a:sym typeface="Arial"/>
              </a:rPr>
              <a:t>溝通使用，到這邊基本上我們已經完成了 </a:t>
            </a:r>
            <a:r>
              <a:rPr lang="en-US" altLang="zh-TW" sz="2000" b="0" dirty="0">
                <a:sym typeface="Arial"/>
              </a:rPr>
              <a:t>LINE BOT </a:t>
            </a:r>
            <a:r>
              <a:rPr lang="zh-TW" altLang="en-US" sz="2000" b="0" dirty="0">
                <a:sym typeface="Arial"/>
              </a:rPr>
              <a:t>的設定，接著就來看看 </a:t>
            </a:r>
            <a:r>
              <a:rPr lang="en-US" altLang="zh-TW" sz="2000" b="0" dirty="0">
                <a:sym typeface="Arial"/>
              </a:rPr>
              <a:t>Webhook URL </a:t>
            </a:r>
            <a:r>
              <a:rPr lang="zh-TW" altLang="en-US" sz="2000" b="0" dirty="0">
                <a:sym typeface="Arial"/>
              </a:rPr>
              <a:t>要怎麼做</a:t>
            </a:r>
            <a:endParaRPr sz="2000" dirty="0"/>
          </a:p>
        </p:txBody>
      </p:sp>
      <p:sp>
        <p:nvSpPr>
          <p:cNvPr id="266" name="Shape 266"/>
          <p:cNvSpPr/>
          <p:nvPr/>
        </p:nvSpPr>
        <p:spPr>
          <a:xfrm>
            <a:off x="531812" y="240409"/>
            <a:ext cx="7772401" cy="596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Autofit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zh-TW" altLang="en-US" dirty="0"/>
              <a:t>申請 </a:t>
            </a:r>
            <a:r>
              <a:rPr lang="en-US" altLang="zh-TW" dirty="0"/>
              <a:t>Line Bot </a:t>
            </a:r>
            <a:r>
              <a:rPr lang="zh-TW" altLang="en-US" dirty="0" smtClean="0"/>
              <a:t>帳號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82" y="3227497"/>
            <a:ext cx="8537609" cy="3409121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/>
          </p:cNvSpPr>
          <p:nvPr>
            <p:ph type="body" sz="half" idx="1"/>
          </p:nvPr>
        </p:nvSpPr>
        <p:spPr>
          <a:xfrm>
            <a:off x="531812" y="1424433"/>
            <a:ext cx="7772401" cy="464592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457200" indent="-457200" fontAlgn="base" latinLnBrk="1">
              <a:buFont typeface="+mj-lt"/>
              <a:buAutoNum type="arabicPeriod"/>
            </a:pPr>
            <a:r>
              <a:rPr lang="en-US" altLang="zh-TW" sz="2400" b="0" dirty="0" smtClean="0"/>
              <a:t>Node.js </a:t>
            </a:r>
            <a:r>
              <a:rPr lang="zh-TW" altLang="en-US" sz="2400" b="0" dirty="0"/>
              <a:t>來建構我的 </a:t>
            </a:r>
            <a:r>
              <a:rPr lang="en-US" altLang="zh-TW" sz="2400" b="0" dirty="0"/>
              <a:t>Webhook </a:t>
            </a:r>
            <a:r>
              <a:rPr lang="zh-TW" altLang="en-US" sz="2400" b="0" dirty="0"/>
              <a:t>頁面，首先我們要使用 「</a:t>
            </a:r>
            <a:r>
              <a:rPr lang="en-US" altLang="zh-TW" sz="2400" dirty="0" err="1"/>
              <a:t>linebot</a:t>
            </a:r>
            <a:r>
              <a:rPr lang="zh-TW" altLang="en-US" sz="2400" b="0" dirty="0"/>
              <a:t>」這個 </a:t>
            </a:r>
            <a:r>
              <a:rPr lang="en-US" altLang="zh-TW" sz="2400" b="0" dirty="0"/>
              <a:t>Node.js </a:t>
            </a:r>
            <a:r>
              <a:rPr lang="zh-TW" altLang="en-US" sz="2400" b="0" dirty="0"/>
              <a:t>模組 </a:t>
            </a:r>
            <a:r>
              <a:rPr lang="en-US" altLang="zh-TW" sz="2400" b="0" dirty="0"/>
              <a:t>( </a:t>
            </a:r>
            <a:r>
              <a:rPr lang="zh-TW" altLang="en-US" sz="2400" b="0" dirty="0"/>
              <a:t>參考 </a:t>
            </a:r>
            <a:r>
              <a:rPr lang="en-US" altLang="zh-TW" sz="2400" b="0" dirty="0">
                <a:hlinkClick r:id="rId2"/>
              </a:rPr>
              <a:t>https://www.npmjs.com/package/linebot</a:t>
            </a:r>
            <a:r>
              <a:rPr lang="en-US" altLang="zh-TW" sz="2400" b="0" dirty="0"/>
              <a:t> )</a:t>
            </a:r>
            <a:r>
              <a:rPr lang="zh-TW" altLang="en-US" sz="2400" b="0" dirty="0"/>
              <a:t>，然後伺服器端使用「</a:t>
            </a:r>
            <a:r>
              <a:rPr lang="en-US" altLang="zh-TW" sz="2400" dirty="0"/>
              <a:t>express</a:t>
            </a:r>
            <a:r>
              <a:rPr lang="zh-TW" altLang="en-US" sz="2400" b="0" dirty="0"/>
              <a:t>」這個模組</a:t>
            </a:r>
            <a:r>
              <a:rPr lang="zh-TW" altLang="en-US" sz="2400" b="0" dirty="0" smtClean="0"/>
              <a:t>。</a:t>
            </a:r>
            <a:r>
              <a:rPr lang="en-US" altLang="zh-TW" sz="2400" b="0" dirty="0" smtClean="0"/>
              <a:t/>
            </a:r>
            <a:br>
              <a:rPr lang="en-US" altLang="zh-TW" sz="2400" b="0" dirty="0" smtClean="0"/>
            </a:br>
            <a:r>
              <a:rPr lang="en-US" altLang="zh-TW" sz="2400" dirty="0" err="1">
                <a:solidFill>
                  <a:schemeClr val="accent6"/>
                </a:solidFill>
              </a:rPr>
              <a:t>npm</a:t>
            </a:r>
            <a:r>
              <a:rPr lang="en-US" altLang="zh-TW" sz="2400" dirty="0">
                <a:solidFill>
                  <a:schemeClr val="accent6"/>
                </a:solidFill>
              </a:rPr>
              <a:t> install </a:t>
            </a:r>
            <a:r>
              <a:rPr lang="en-US" altLang="zh-TW" sz="2400" dirty="0" err="1" smtClean="0">
                <a:solidFill>
                  <a:schemeClr val="accent6"/>
                </a:solidFill>
              </a:rPr>
              <a:t>linebot</a:t>
            </a:r>
            <a:r>
              <a:rPr lang="zh-TW" altLang="en-US" sz="2400" dirty="0">
                <a:solidFill>
                  <a:schemeClr val="accent6"/>
                </a:solidFill>
              </a:rPr>
              <a:t> </a:t>
            </a:r>
            <a:r>
              <a:rPr lang="en-US" altLang="zh-TW" sz="2400" dirty="0" smtClean="0">
                <a:solidFill>
                  <a:schemeClr val="accent6"/>
                </a:solidFill>
              </a:rPr>
              <a:t>–save</a:t>
            </a:r>
            <a:br>
              <a:rPr lang="en-US" altLang="zh-TW" sz="2400" dirty="0" smtClean="0">
                <a:solidFill>
                  <a:schemeClr val="accent6"/>
                </a:solidFill>
              </a:rPr>
            </a:br>
            <a:endParaRPr lang="zh-TW" altLang="en-US" sz="2400" dirty="0">
              <a:solidFill>
                <a:schemeClr val="accent6"/>
              </a:solidFill>
            </a:endParaRPr>
          </a:p>
          <a:p>
            <a:pPr marL="457200" indent="-457200" fontAlgn="base" latinLnBrk="1">
              <a:buFont typeface="+mj-lt"/>
              <a:buAutoNum type="arabicPeriod"/>
            </a:pPr>
            <a:r>
              <a:rPr lang="zh-TW" altLang="en-US" sz="2400" b="0" dirty="0"/>
              <a:t>因為 </a:t>
            </a:r>
            <a:r>
              <a:rPr lang="en-US" altLang="zh-TW" sz="2400" b="0" dirty="0"/>
              <a:t>LINE BOT </a:t>
            </a:r>
            <a:r>
              <a:rPr lang="zh-TW" altLang="en-US" sz="2400" b="0" dirty="0"/>
              <a:t>要求要「</a:t>
            </a:r>
            <a:r>
              <a:rPr lang="en-US" altLang="zh-TW" sz="2400" b="0" dirty="0"/>
              <a:t>https</a:t>
            </a:r>
            <a:r>
              <a:rPr lang="zh-TW" altLang="en-US" sz="2400" b="0" dirty="0"/>
              <a:t>」，所以我選擇了</a:t>
            </a:r>
            <a:r>
              <a:rPr lang="zh-TW" altLang="en-US" sz="2400" b="0" dirty="0" smtClean="0"/>
              <a:t>「</a:t>
            </a:r>
            <a:r>
              <a:rPr lang="en-US" altLang="zh-TW" sz="2400" dirty="0" smtClean="0"/>
              <a:t>ngrok </a:t>
            </a:r>
            <a:r>
              <a:rPr lang="zh-TW" altLang="en-US" sz="2400" b="0" dirty="0" smtClean="0"/>
              <a:t>」來做網址轉址動作</a:t>
            </a:r>
            <a:endParaRPr sz="2400" dirty="0"/>
          </a:p>
        </p:txBody>
      </p:sp>
      <p:sp>
        <p:nvSpPr>
          <p:cNvPr id="266" name="Shape 266"/>
          <p:cNvSpPr/>
          <p:nvPr/>
        </p:nvSpPr>
        <p:spPr>
          <a:xfrm>
            <a:off x="531812" y="240409"/>
            <a:ext cx="7772401" cy="596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Autofit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altLang="zh-TW" dirty="0"/>
              <a:t>Webhook URL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656729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/>
          </p:cNvSpPr>
          <p:nvPr>
            <p:ph type="title"/>
          </p:nvPr>
        </p:nvSpPr>
        <p:spPr>
          <a:xfrm>
            <a:off x="685798" y="152400"/>
            <a:ext cx="7772404" cy="899915"/>
          </a:xfrm>
          <a:prstGeom prst="rect">
            <a:avLst/>
          </a:prstGeom>
        </p:spPr>
        <p:txBody>
          <a:bodyPr/>
          <a:lstStyle>
            <a:lvl1pPr algn="ctr">
              <a:defRPr sz="5200" b="0" cap="none">
                <a:solidFill>
                  <a:srgbClr val="FFFFFF"/>
                </a:solidFill>
              </a:defRPr>
            </a:lvl1pPr>
          </a:lstStyle>
          <a:p>
            <a:r>
              <a:rPr lang="en-US" altLang="zh-TW" dirty="0" err="1">
                <a:solidFill>
                  <a:schemeClr val="tx1"/>
                </a:solidFill>
              </a:rPr>
              <a:t>ngrok</a:t>
            </a:r>
            <a:r>
              <a:rPr dirty="0" err="1" smtClean="0">
                <a:solidFill>
                  <a:schemeClr val="tx1"/>
                </a:solidFill>
              </a:rPr>
              <a:t>是什麼</a:t>
            </a:r>
            <a:r>
              <a:rPr dirty="0">
                <a:solidFill>
                  <a:schemeClr val="tx1"/>
                </a:solidFill>
              </a:rPr>
              <a:t>？</a:t>
            </a:r>
          </a:p>
        </p:txBody>
      </p:sp>
      <p:sp>
        <p:nvSpPr>
          <p:cNvPr id="270" name="Shape 270"/>
          <p:cNvSpPr>
            <a:spLocks noGrp="1"/>
          </p:cNvSpPr>
          <p:nvPr>
            <p:ph type="body" sz="half" idx="1"/>
          </p:nvPr>
        </p:nvSpPr>
        <p:spPr>
          <a:xfrm>
            <a:off x="579780" y="1086678"/>
            <a:ext cx="7772404" cy="2755131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fontAlgn="base"/>
            <a:r>
              <a:rPr lang="en-US" altLang="zh-TW" b="0" dirty="0"/>
              <a:t>ngrok</a:t>
            </a:r>
            <a:r>
              <a:rPr lang="zh-TW" altLang="en-US" b="0" dirty="0"/>
              <a:t>是一個很有趣的應用，簡單的說，它就是一個幫你把別人的瀏覽請求轉到個人電腦中的通道服務。假設你使用的是家中的電腦，對外並沒有一個公開固定可以被連結的</a:t>
            </a:r>
            <a:r>
              <a:rPr lang="en-US" altLang="zh-TW" b="0" dirty="0"/>
              <a:t>IP</a:t>
            </a:r>
            <a:r>
              <a:rPr lang="zh-TW" altLang="en-US" b="0" dirty="0"/>
              <a:t>或網址，如果想要把你放在電腦中的服務（也許是你剛開發好的網站或網路應用）</a:t>
            </a:r>
            <a:r>
              <a:rPr lang="zh-TW" altLang="en-US" b="0" dirty="0">
                <a:solidFill>
                  <a:schemeClr val="accent6"/>
                </a:solidFill>
              </a:rPr>
              <a:t>暫時</a:t>
            </a:r>
            <a:r>
              <a:rPr lang="zh-TW" altLang="en-US" b="0" dirty="0"/>
              <a:t>提供給其他人（同事、同學、朋友、老板）瀏覽，在以往大部份都是要把網站部署先到網路主機上，透過</a:t>
            </a:r>
            <a:r>
              <a:rPr lang="en-US" altLang="zh-TW" b="0" dirty="0"/>
              <a:t>ngrok</a:t>
            </a:r>
            <a:r>
              <a:rPr lang="zh-TW" altLang="en-US" b="0" dirty="0"/>
              <a:t>，你就可以直接分享在你電腦中的內容即可。</a:t>
            </a:r>
          </a:p>
          <a:p>
            <a:pPr fontAlgn="base"/>
            <a:r>
              <a:rPr lang="zh-TW" altLang="en-US" b="0" dirty="0"/>
              <a:t>　　方法很簡單，只要前往</a:t>
            </a:r>
            <a:r>
              <a:rPr lang="en-US" altLang="zh-TW" b="0" dirty="0">
                <a:hlinkClick r:id="rId2"/>
              </a:rPr>
              <a:t>ngrok</a:t>
            </a:r>
            <a:r>
              <a:rPr lang="zh-TW" altLang="en-US" b="0" dirty="0">
                <a:hlinkClick r:id="rId2"/>
              </a:rPr>
              <a:t>網站</a:t>
            </a:r>
            <a:r>
              <a:rPr lang="zh-TW" altLang="en-US" b="0" dirty="0"/>
              <a:t>，在網站的首頁就有說明其工作的原理</a:t>
            </a:r>
          </a:p>
        </p:txBody>
      </p:sp>
      <p:sp>
        <p:nvSpPr>
          <p:cNvPr id="6" name="Shape 275"/>
          <p:cNvSpPr/>
          <p:nvPr/>
        </p:nvSpPr>
        <p:spPr>
          <a:xfrm>
            <a:off x="527768" y="3649900"/>
            <a:ext cx="8013411" cy="3838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15000"/>
              </a:lnSpc>
              <a:spcBef>
                <a:spcPts val="16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86" y="4033718"/>
            <a:ext cx="8482206" cy="259758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/>
          </p:cNvSpPr>
          <p:nvPr>
            <p:ph type="body" sz="half" idx="1"/>
          </p:nvPr>
        </p:nvSpPr>
        <p:spPr>
          <a:xfrm>
            <a:off x="531812" y="984738"/>
            <a:ext cx="7772401" cy="508561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2400" b="0" dirty="0">
                <a:sym typeface="Arial"/>
              </a:rPr>
              <a:t>You can </a:t>
            </a:r>
            <a:r>
              <a:rPr lang="en-US" altLang="zh-TW" sz="2400" b="0" dirty="0">
                <a:sym typeface="Arial"/>
                <a:hlinkClick r:id="rId2"/>
              </a:rPr>
              <a:t>download ngrok here</a:t>
            </a:r>
            <a:r>
              <a:rPr lang="en-US" altLang="zh-TW" sz="2400" b="0" dirty="0">
                <a:sym typeface="Arial"/>
              </a:rPr>
              <a:t>. Follow the instructions to make sure it's installed correctly.</a:t>
            </a:r>
            <a:r>
              <a:rPr lang="en-US" altLang="zh-TW" sz="2400" b="0" dirty="0" smtClean="0">
                <a:sym typeface="Arial"/>
              </a:rPr>
              <a:t>.</a:t>
            </a:r>
          </a:p>
        </p:txBody>
      </p:sp>
      <p:sp>
        <p:nvSpPr>
          <p:cNvPr id="250" name="Shape 250"/>
          <p:cNvSpPr/>
          <p:nvPr/>
        </p:nvSpPr>
        <p:spPr>
          <a:xfrm>
            <a:off x="531812" y="215699"/>
            <a:ext cx="7772401" cy="646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 lnSpcReduction="10000"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zh-TW" altLang="en-US" dirty="0" smtClean="0"/>
              <a:t>安裝</a:t>
            </a:r>
            <a:r>
              <a:rPr lang="en-US" altLang="zh-TW" dirty="0" smtClean="0"/>
              <a:t>ngrok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91" y="1995053"/>
            <a:ext cx="8834837" cy="4862947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/>
          </p:cNvSpPr>
          <p:nvPr>
            <p:ph type="body" sz="half" idx="1"/>
          </p:nvPr>
        </p:nvSpPr>
        <p:spPr>
          <a:xfrm>
            <a:off x="531812" y="997528"/>
            <a:ext cx="7772401" cy="5611090"/>
          </a:xfrm>
          <a:prstGeom prst="rect">
            <a:avLst/>
          </a:prstGeom>
        </p:spPr>
        <p:txBody>
          <a:bodyPr anchor="t">
            <a:normAutofit fontScale="92500"/>
          </a:bodyPr>
          <a:lstStyle/>
          <a:p>
            <a:pPr marL="457200" indent="-457200" defTabSz="694944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dirty="0" smtClean="0">
                <a:solidFill>
                  <a:schemeClr val="bg1"/>
                </a:solidFill>
              </a:rPr>
              <a:t>解壓縮檔案</a:t>
            </a:r>
            <a:r>
              <a:rPr lang="en-US" altLang="zh-TW" dirty="0">
                <a:solidFill>
                  <a:schemeClr val="bg1"/>
                </a:solidFill>
              </a:rPr>
              <a:t/>
            </a:r>
            <a:br>
              <a:rPr lang="en-US" altLang="zh-TW" dirty="0">
                <a:solidFill>
                  <a:schemeClr val="bg1"/>
                </a:solidFill>
              </a:rPr>
            </a:br>
            <a:r>
              <a:rPr lang="en-US" altLang="zh-TW" dirty="0" smtClean="0">
                <a:solidFill>
                  <a:schemeClr val="bg1"/>
                </a:solidFill>
              </a:rPr>
              <a:t>ngrok-stable-windows-amd64.zip</a:t>
            </a:r>
          </a:p>
          <a:p>
            <a:pPr marL="457200" indent="-457200" defTabSz="694944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dirty="0" smtClean="0">
                <a:solidFill>
                  <a:schemeClr val="bg1"/>
                </a:solidFill>
              </a:rPr>
              <a:t>切到解壓縮目錄下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marL="457200" indent="-457200" defTabSz="694944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dirty="0" smtClean="0">
                <a:solidFill>
                  <a:schemeClr val="bg1"/>
                </a:solidFill>
              </a:rPr>
              <a:t>申請</a:t>
            </a:r>
            <a:r>
              <a:rPr lang="en-US" altLang="zh-TW" dirty="0" smtClean="0">
                <a:solidFill>
                  <a:schemeClr val="bg1"/>
                </a:solidFill>
              </a:rPr>
              <a:t>ngrok</a:t>
            </a:r>
            <a:r>
              <a:rPr lang="zh-TW" altLang="en-US" dirty="0" smtClean="0">
                <a:solidFill>
                  <a:schemeClr val="bg1"/>
                </a:solidFill>
              </a:rPr>
              <a:t>帳戶</a:t>
            </a:r>
            <a:r>
              <a:rPr lang="en-US" altLang="zh-TW" dirty="0" smtClean="0">
                <a:solidFill>
                  <a:schemeClr val="bg1"/>
                </a:solidFill>
              </a:rPr>
              <a:t>,</a:t>
            </a:r>
            <a:r>
              <a:rPr lang="zh-TW" altLang="en-US" dirty="0" smtClean="0">
                <a:solidFill>
                  <a:schemeClr val="bg1"/>
                </a:solidFill>
              </a:rPr>
              <a:t>取得</a:t>
            </a:r>
            <a:r>
              <a:rPr lang="zh-TW" altLang="en-US" b="0" dirty="0">
                <a:solidFill>
                  <a:schemeClr val="bg1"/>
                </a:solidFill>
                <a:sym typeface="Arial"/>
              </a:rPr>
              <a:t>帳號</a:t>
            </a:r>
            <a:r>
              <a:rPr lang="en-US" altLang="zh-TW" b="0" dirty="0">
                <a:solidFill>
                  <a:schemeClr val="bg1"/>
                </a:solidFill>
                <a:sym typeface="Arial"/>
              </a:rPr>
              <a:t>token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marL="457200" indent="-457200" defTabSz="694944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b="0" dirty="0">
                <a:solidFill>
                  <a:schemeClr val="bg1"/>
                </a:solidFill>
                <a:sym typeface="Arial"/>
              </a:rPr>
              <a:t>ngrok </a:t>
            </a:r>
            <a:r>
              <a:rPr lang="en-US" altLang="zh-TW" b="0" dirty="0" err="1" smtClean="0">
                <a:solidFill>
                  <a:schemeClr val="bg1"/>
                </a:solidFill>
                <a:sym typeface="Arial"/>
              </a:rPr>
              <a:t>authtoken</a:t>
            </a:r>
            <a:r>
              <a:rPr lang="en-US" altLang="zh-TW" b="0" dirty="0" smtClean="0">
                <a:solidFill>
                  <a:schemeClr val="bg1"/>
                </a:solidFill>
                <a:sym typeface="Arial"/>
              </a:rPr>
              <a:t> </a:t>
            </a:r>
            <a:r>
              <a:rPr lang="zh-TW" altLang="en-US" b="0" dirty="0" smtClean="0">
                <a:solidFill>
                  <a:schemeClr val="bg1"/>
                </a:solidFill>
                <a:sym typeface="Arial"/>
              </a:rPr>
              <a:t>你的帳號</a:t>
            </a:r>
            <a:r>
              <a:rPr lang="en-US" altLang="zh-TW" b="0" dirty="0" smtClean="0">
                <a:solidFill>
                  <a:schemeClr val="bg1"/>
                </a:solidFill>
                <a:sym typeface="Arial"/>
              </a:rPr>
              <a:t>token</a:t>
            </a:r>
            <a:r>
              <a:rPr lang="en-US" altLang="zh-TW" b="0" dirty="0" smtClean="0">
                <a:sym typeface="Arial"/>
              </a:rPr>
              <a:t/>
            </a:r>
            <a:br>
              <a:rPr lang="en-US" altLang="zh-TW" b="0" dirty="0" smtClean="0">
                <a:sym typeface="Arial"/>
              </a:rPr>
            </a:br>
            <a:r>
              <a:rPr lang="zh-TW" altLang="en-US" b="0" dirty="0" smtClean="0">
                <a:solidFill>
                  <a:schemeClr val="bg1"/>
                </a:solidFill>
                <a:sym typeface="Arial"/>
              </a:rPr>
              <a:t>會在你的帳戶下建立</a:t>
            </a:r>
            <a:r>
              <a:rPr lang="en-US" altLang="zh-TW" b="0" dirty="0" err="1" smtClean="0">
                <a:solidFill>
                  <a:schemeClr val="bg1"/>
                </a:solidFill>
                <a:sym typeface="Arial"/>
              </a:rPr>
              <a:t>ngrok.yml</a:t>
            </a:r>
            <a:r>
              <a:rPr lang="zh-TW" altLang="en-US" b="0" dirty="0" smtClean="0">
                <a:solidFill>
                  <a:schemeClr val="bg1"/>
                </a:solidFill>
                <a:sym typeface="Arial"/>
              </a:rPr>
              <a:t>檔案</a:t>
            </a:r>
            <a:r>
              <a:rPr lang="en-US" altLang="zh-TW" b="0" dirty="0" smtClean="0">
                <a:solidFill>
                  <a:schemeClr val="bg1"/>
                </a:solidFill>
                <a:sym typeface="Arial"/>
              </a:rPr>
              <a:t/>
            </a:r>
            <a:br>
              <a:rPr lang="en-US" altLang="zh-TW" b="0" dirty="0" smtClean="0">
                <a:solidFill>
                  <a:schemeClr val="bg1"/>
                </a:solidFill>
                <a:sym typeface="Arial"/>
              </a:rPr>
            </a:br>
            <a:r>
              <a:rPr lang="en-US" altLang="zh-TW" b="0" dirty="0" smtClean="0">
                <a:sym typeface="Arial"/>
              </a:rPr>
              <a:t/>
            </a:r>
            <a:br>
              <a:rPr lang="en-US" altLang="zh-TW" b="0" dirty="0" smtClean="0">
                <a:sym typeface="Arial"/>
              </a:rPr>
            </a:br>
            <a:r>
              <a:rPr lang="en-US" altLang="zh-TW" b="0" dirty="0" smtClean="0">
                <a:sym typeface="Arial"/>
              </a:rPr>
              <a:t/>
            </a:r>
            <a:br>
              <a:rPr lang="en-US" altLang="zh-TW" b="0" dirty="0" smtClean="0">
                <a:sym typeface="Arial"/>
              </a:rPr>
            </a:br>
            <a:endParaRPr lang="en-US" altLang="zh-TW" b="0" dirty="0" smtClean="0">
              <a:sym typeface="Arial"/>
            </a:endParaRPr>
          </a:p>
          <a:p>
            <a:pPr marL="457200" indent="-457200" defTabSz="694944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dirty="0">
                <a:solidFill>
                  <a:schemeClr val="bg1"/>
                </a:solidFill>
                <a:sym typeface="Arial"/>
              </a:rPr>
              <a:t>運行本地服務器後，您可以打開</a:t>
            </a:r>
            <a:r>
              <a:rPr lang="zh-TW" altLang="en-US" dirty="0" smtClean="0">
                <a:solidFill>
                  <a:schemeClr val="bg1"/>
                </a:solidFill>
                <a:sym typeface="Arial"/>
              </a:rPr>
              <a:t>一個運行</a:t>
            </a:r>
            <a:r>
              <a:rPr lang="zh-TW" altLang="en-US" dirty="0">
                <a:solidFill>
                  <a:schemeClr val="bg1"/>
                </a:solidFill>
                <a:sym typeface="Arial"/>
              </a:rPr>
              <a:t>應用程序的端</a:t>
            </a:r>
            <a:r>
              <a:rPr lang="zh-TW" altLang="en-US" dirty="0" smtClean="0">
                <a:solidFill>
                  <a:schemeClr val="bg1"/>
                </a:solidFill>
                <a:sym typeface="Arial"/>
              </a:rPr>
              <a:t>口</a:t>
            </a:r>
            <a:r>
              <a:rPr lang="en-US" altLang="zh-TW" dirty="0" smtClean="0">
                <a:sym typeface="Arial"/>
              </a:rPr>
              <a:t/>
            </a:r>
            <a:br>
              <a:rPr lang="en-US" altLang="zh-TW" dirty="0" smtClean="0">
                <a:sym typeface="Arial"/>
              </a:rPr>
            </a:br>
            <a:r>
              <a:rPr lang="en-US" altLang="zh-TW" dirty="0" smtClean="0">
                <a:solidFill>
                  <a:schemeClr val="tx1"/>
                </a:solidFill>
                <a:sym typeface="Arial"/>
              </a:rPr>
              <a:t>ngrok http 3000</a:t>
            </a:r>
          </a:p>
          <a:p>
            <a:pPr marL="457200" indent="-457200" defTabSz="694944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2400" b="0" dirty="0" smtClean="0">
              <a:sym typeface="Arial"/>
            </a:endParaRPr>
          </a:p>
          <a:p>
            <a:pPr marL="457200" indent="-457200" defTabSz="694944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2400" b="0" dirty="0" smtClean="0">
              <a:sym typeface="Arial"/>
            </a:endParaRPr>
          </a:p>
          <a:p>
            <a:pPr marL="457200" indent="-457200" defTabSz="694944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dirty="0" smtClean="0"/>
          </a:p>
          <a:p>
            <a:pPr marL="457200" indent="-457200" defTabSz="694944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zh-TW" altLang="en-US" dirty="0"/>
          </a:p>
        </p:txBody>
      </p:sp>
      <p:sp>
        <p:nvSpPr>
          <p:cNvPr id="250" name="Shape 250"/>
          <p:cNvSpPr/>
          <p:nvPr/>
        </p:nvSpPr>
        <p:spPr>
          <a:xfrm>
            <a:off x="531812" y="215699"/>
            <a:ext cx="7772401" cy="646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 lnSpcReduction="10000"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zh-TW" altLang="en-US" dirty="0">
                <a:solidFill>
                  <a:schemeClr val="tx1"/>
                </a:solidFill>
              </a:rPr>
              <a:t>安裝</a:t>
            </a:r>
            <a:r>
              <a:rPr lang="en-US" altLang="zh-TW" dirty="0" smtClean="0">
                <a:solidFill>
                  <a:schemeClr val="tx1"/>
                </a:solidFill>
              </a:rPr>
              <a:t>ngrok</a:t>
            </a:r>
            <a:r>
              <a:rPr lang="zh-TW" altLang="en-US" dirty="0" smtClean="0">
                <a:solidFill>
                  <a:schemeClr val="tx1"/>
                </a:solidFill>
              </a:rPr>
              <a:t>及執行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646" y="4129238"/>
            <a:ext cx="7252567" cy="1068404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/>
          </p:cNvSpPr>
          <p:nvPr>
            <p:ph type="body" sz="half" idx="1"/>
          </p:nvPr>
        </p:nvSpPr>
        <p:spPr>
          <a:xfrm>
            <a:off x="531812" y="997528"/>
            <a:ext cx="7772401" cy="561109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457200" indent="-457200" defTabSz="694944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dirty="0" smtClean="0">
              <a:sym typeface="Arial"/>
            </a:endParaRPr>
          </a:p>
          <a:p>
            <a:pPr marL="457200" indent="-457200" defTabSz="694944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dirty="0" smtClean="0">
              <a:sym typeface="Arial"/>
            </a:endParaRPr>
          </a:p>
          <a:p>
            <a:pPr marL="457200" indent="-457200" defTabSz="694944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dirty="0" smtClean="0"/>
          </a:p>
          <a:p>
            <a:pPr marL="457200" indent="-457200" defTabSz="694944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711921" y="1263485"/>
            <a:ext cx="6871855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zh-TW" altLang="en-US" sz="2000" b="1" dirty="0"/>
              <a:t>然後你就可以在命令提示字元視窗中看到如下所示的畫面：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08" y="1816362"/>
            <a:ext cx="8547234" cy="4843180"/>
          </a:xfrm>
          <a:prstGeom prst="rect">
            <a:avLst/>
          </a:prstGeom>
        </p:spPr>
      </p:pic>
      <p:sp>
        <p:nvSpPr>
          <p:cNvPr id="7" name="Shape 250"/>
          <p:cNvSpPr/>
          <p:nvPr/>
        </p:nvSpPr>
        <p:spPr>
          <a:xfrm>
            <a:off x="531812" y="215699"/>
            <a:ext cx="7772401" cy="646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 lnSpcReduction="10000"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zh-TW" altLang="en-US" dirty="0">
                <a:solidFill>
                  <a:schemeClr val="tx1"/>
                </a:solidFill>
              </a:rPr>
              <a:t>安裝</a:t>
            </a:r>
            <a:r>
              <a:rPr lang="en-US" altLang="zh-TW" dirty="0" smtClean="0">
                <a:solidFill>
                  <a:schemeClr val="tx1"/>
                </a:solidFill>
              </a:rPr>
              <a:t>ngrok</a:t>
            </a:r>
            <a:r>
              <a:rPr lang="zh-TW" altLang="en-US" dirty="0" smtClean="0">
                <a:solidFill>
                  <a:schemeClr val="tx1"/>
                </a:solidFill>
              </a:rPr>
              <a:t>及執行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42007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/>
          </p:cNvSpPr>
          <p:nvPr>
            <p:ph type="body" sz="half" idx="1"/>
          </p:nvPr>
        </p:nvSpPr>
        <p:spPr>
          <a:xfrm>
            <a:off x="531812" y="997528"/>
            <a:ext cx="7772401" cy="561109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457200" indent="-457200" defTabSz="694944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2400" b="0" dirty="0" smtClean="0">
              <a:sym typeface="Arial"/>
            </a:endParaRPr>
          </a:p>
          <a:p>
            <a:pPr marL="457200" indent="-457200" defTabSz="694944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2400" b="0" dirty="0" smtClean="0">
              <a:sym typeface="Arial"/>
            </a:endParaRPr>
          </a:p>
          <a:p>
            <a:pPr marL="457200" indent="-457200" defTabSz="694944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dirty="0" smtClean="0"/>
          </a:p>
          <a:p>
            <a:pPr marL="457200" indent="-457200" defTabSz="694944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zh-TW" altLang="en-US" dirty="0"/>
          </a:p>
        </p:txBody>
      </p:sp>
      <p:sp>
        <p:nvSpPr>
          <p:cNvPr id="250" name="Shape 250"/>
          <p:cNvSpPr/>
          <p:nvPr/>
        </p:nvSpPr>
        <p:spPr>
          <a:xfrm>
            <a:off x="531812" y="215699"/>
            <a:ext cx="7772401" cy="646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 lnSpcReduction="10000"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altLang="zh-TW" dirty="0" smtClean="0"/>
              <a:t>Webhook line bot</a:t>
            </a:r>
            <a:r>
              <a:rPr lang="zh-TW" altLang="en-US" dirty="0" smtClean="0"/>
              <a:t>設定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60" y="1362851"/>
            <a:ext cx="8479857" cy="524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20326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/>
          </p:cNvSpPr>
          <p:nvPr>
            <p:ph type="body" sz="half" idx="1"/>
          </p:nvPr>
        </p:nvSpPr>
        <p:spPr>
          <a:xfrm>
            <a:off x="531812" y="997528"/>
            <a:ext cx="7772401" cy="561109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457200" indent="-457200" defTabSz="694944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2400" b="0" dirty="0" err="1" smtClean="0">
                <a:sym typeface="Arial"/>
              </a:rPr>
              <a:t>npm</a:t>
            </a:r>
            <a:r>
              <a:rPr lang="en-US" altLang="zh-TW" sz="2400" b="0" dirty="0" smtClean="0">
                <a:sym typeface="Arial"/>
              </a:rPr>
              <a:t> </a:t>
            </a:r>
            <a:r>
              <a:rPr lang="en-US" altLang="zh-TW" sz="2400" b="0" dirty="0">
                <a:sym typeface="Arial"/>
              </a:rPr>
              <a:t>install </a:t>
            </a:r>
            <a:r>
              <a:rPr lang="en-US" altLang="zh-TW" sz="2400" b="0" dirty="0" err="1">
                <a:sym typeface="Arial"/>
              </a:rPr>
              <a:t>linebot</a:t>
            </a:r>
            <a:r>
              <a:rPr lang="en-US" altLang="zh-TW" sz="2400" b="0" dirty="0">
                <a:sym typeface="Arial"/>
              </a:rPr>
              <a:t> </a:t>
            </a:r>
            <a:r>
              <a:rPr lang="en-US" altLang="zh-TW" sz="2400" b="0" dirty="0" smtClean="0">
                <a:sym typeface="Arial"/>
              </a:rPr>
              <a:t>--</a:t>
            </a:r>
            <a:r>
              <a:rPr lang="en-US" altLang="zh-TW" sz="2400" b="0" dirty="0">
                <a:sym typeface="Arial"/>
              </a:rPr>
              <a:t>save </a:t>
            </a:r>
            <a:endParaRPr lang="en-US" altLang="zh-TW" sz="2400" b="0" dirty="0" smtClean="0">
              <a:sym typeface="Arial"/>
            </a:endParaRPr>
          </a:p>
          <a:p>
            <a:pPr marL="457200" indent="-457200" defTabSz="694944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2400" b="0" dirty="0" smtClean="0">
                <a:sym typeface="Arial"/>
              </a:rPr>
              <a:t>在</a:t>
            </a:r>
            <a:r>
              <a:rPr lang="zh-TW" altLang="en-US" sz="2400" b="0" dirty="0">
                <a:sym typeface="Arial"/>
              </a:rPr>
              <a:t> </a:t>
            </a:r>
            <a:r>
              <a:rPr lang="en-US" altLang="zh-TW" sz="2400" b="0" dirty="0" smtClean="0">
                <a:sym typeface="Arial"/>
              </a:rPr>
              <a:t>app.js</a:t>
            </a:r>
            <a:r>
              <a:rPr lang="zh-TW" altLang="en-US" sz="2400" b="0" dirty="0" smtClean="0">
                <a:sym typeface="Arial"/>
              </a:rPr>
              <a:t>輸入</a:t>
            </a:r>
            <a:r>
              <a:rPr lang="zh-TW" altLang="en-US" sz="2400" b="0" dirty="0">
                <a:sym typeface="Arial"/>
              </a:rPr>
              <a:t>下列指令，並填入自己 </a:t>
            </a:r>
            <a:r>
              <a:rPr lang="en-US" altLang="zh-TW" sz="2400" b="0" dirty="0">
                <a:sym typeface="Arial"/>
              </a:rPr>
              <a:t>LINE BOT </a:t>
            </a:r>
            <a:r>
              <a:rPr lang="zh-TW" altLang="en-US" sz="2400" b="0" dirty="0">
                <a:sym typeface="Arial"/>
              </a:rPr>
              <a:t>的 </a:t>
            </a:r>
            <a:r>
              <a:rPr lang="en-US" altLang="zh-TW" sz="2400" b="0" dirty="0">
                <a:sym typeface="Arial"/>
              </a:rPr>
              <a:t>channel Id</a:t>
            </a:r>
            <a:r>
              <a:rPr lang="zh-TW" altLang="en-US" sz="2400" b="0" dirty="0">
                <a:sym typeface="Arial"/>
              </a:rPr>
              <a:t>、</a:t>
            </a:r>
            <a:r>
              <a:rPr lang="en-US" altLang="zh-TW" sz="2400" b="0" dirty="0">
                <a:sym typeface="Arial"/>
              </a:rPr>
              <a:t>channel Secret </a:t>
            </a:r>
            <a:r>
              <a:rPr lang="zh-TW" altLang="en-US" sz="2400" b="0" dirty="0">
                <a:sym typeface="Arial"/>
              </a:rPr>
              <a:t>和 </a:t>
            </a:r>
            <a:r>
              <a:rPr lang="en-US" altLang="zh-TW" sz="2400" b="0" dirty="0">
                <a:sym typeface="Arial"/>
              </a:rPr>
              <a:t>channel Access Token</a:t>
            </a:r>
            <a:r>
              <a:rPr lang="zh-TW" altLang="en-US" sz="2400" b="0" dirty="0">
                <a:sym typeface="Arial"/>
              </a:rPr>
              <a:t>。</a:t>
            </a:r>
            <a:endParaRPr lang="en-US" altLang="zh-TW" sz="2400" b="0" dirty="0" smtClean="0">
              <a:sym typeface="Arial"/>
            </a:endParaRPr>
          </a:p>
          <a:p>
            <a:pPr marL="457200" indent="-457200" defTabSz="694944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2400" b="0" dirty="0" smtClean="0">
              <a:sym typeface="Arial"/>
            </a:endParaRPr>
          </a:p>
          <a:p>
            <a:pPr marL="457200" indent="-457200" defTabSz="694944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dirty="0" smtClean="0"/>
          </a:p>
          <a:p>
            <a:pPr marL="457200" indent="-457200" defTabSz="694944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zh-TW" altLang="en-US" dirty="0"/>
          </a:p>
        </p:txBody>
      </p:sp>
      <p:sp>
        <p:nvSpPr>
          <p:cNvPr id="250" name="Shape 250"/>
          <p:cNvSpPr/>
          <p:nvPr/>
        </p:nvSpPr>
        <p:spPr>
          <a:xfrm>
            <a:off x="531812" y="215699"/>
            <a:ext cx="7772401" cy="646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 lnSpcReduction="10000"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altLang="zh-TW" dirty="0" smtClean="0"/>
              <a:t>Webhook line bot</a:t>
            </a:r>
            <a:r>
              <a:rPr lang="zh-TW" altLang="en-US" dirty="0" smtClean="0"/>
              <a:t>設定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10" y="2960544"/>
            <a:ext cx="8266475" cy="195782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11" y="4918364"/>
            <a:ext cx="8266475" cy="188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3347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/>
          </p:cNvSpPr>
          <p:nvPr>
            <p:ph type="body" sz="half" idx="1"/>
          </p:nvPr>
        </p:nvSpPr>
        <p:spPr>
          <a:xfrm>
            <a:off x="531812" y="997528"/>
            <a:ext cx="7772401" cy="561109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457200" indent="-457200" defTabSz="694944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2400" b="0" dirty="0" err="1" smtClean="0">
                <a:sym typeface="Arial"/>
              </a:rPr>
              <a:t>npm</a:t>
            </a:r>
            <a:r>
              <a:rPr lang="en-US" altLang="zh-TW" sz="2400" b="0" dirty="0" smtClean="0">
                <a:sym typeface="Arial"/>
              </a:rPr>
              <a:t> </a:t>
            </a:r>
            <a:r>
              <a:rPr lang="en-US" altLang="zh-TW" sz="2400" b="0" dirty="0">
                <a:sym typeface="Arial"/>
              </a:rPr>
              <a:t>install </a:t>
            </a:r>
            <a:r>
              <a:rPr lang="en-US" altLang="zh-TW" sz="2400" b="0" dirty="0" err="1">
                <a:sym typeface="Arial"/>
              </a:rPr>
              <a:t>linebot</a:t>
            </a:r>
            <a:r>
              <a:rPr lang="en-US" altLang="zh-TW" sz="2400" b="0" dirty="0">
                <a:sym typeface="Arial"/>
              </a:rPr>
              <a:t> </a:t>
            </a:r>
            <a:r>
              <a:rPr lang="en-US" altLang="zh-TW" sz="2400" b="0" dirty="0" smtClean="0">
                <a:sym typeface="Arial"/>
              </a:rPr>
              <a:t>--</a:t>
            </a:r>
            <a:r>
              <a:rPr lang="en-US" altLang="zh-TW" sz="2400" b="0" dirty="0">
                <a:sym typeface="Arial"/>
              </a:rPr>
              <a:t>save </a:t>
            </a:r>
            <a:endParaRPr lang="en-US" altLang="zh-TW" sz="2400" b="0" dirty="0" smtClean="0">
              <a:sym typeface="Arial"/>
            </a:endParaRPr>
          </a:p>
          <a:p>
            <a:pPr marL="457200" indent="-457200" defTabSz="694944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2400" b="0" dirty="0" smtClean="0">
                <a:sym typeface="Arial"/>
              </a:rPr>
              <a:t>在</a:t>
            </a:r>
            <a:r>
              <a:rPr lang="zh-TW" altLang="en-US" sz="2400" b="0" dirty="0">
                <a:sym typeface="Arial"/>
              </a:rPr>
              <a:t> </a:t>
            </a:r>
            <a:r>
              <a:rPr lang="en-US" altLang="zh-TW" sz="2400" b="0" dirty="0" smtClean="0">
                <a:sym typeface="Arial"/>
              </a:rPr>
              <a:t>app.js</a:t>
            </a:r>
            <a:r>
              <a:rPr lang="zh-TW" altLang="en-US" sz="2400" b="0" dirty="0" smtClean="0">
                <a:sym typeface="Arial"/>
              </a:rPr>
              <a:t>輸入</a:t>
            </a:r>
            <a:r>
              <a:rPr lang="zh-TW" altLang="en-US" sz="2400" b="0" dirty="0">
                <a:sym typeface="Arial"/>
              </a:rPr>
              <a:t>下列指令，並填入自己 </a:t>
            </a:r>
            <a:r>
              <a:rPr lang="en-US" altLang="zh-TW" sz="2400" b="0" dirty="0">
                <a:sym typeface="Arial"/>
              </a:rPr>
              <a:t>LINE BOT </a:t>
            </a:r>
            <a:r>
              <a:rPr lang="zh-TW" altLang="en-US" sz="2400" b="0" dirty="0">
                <a:sym typeface="Arial"/>
              </a:rPr>
              <a:t>的 </a:t>
            </a:r>
            <a:r>
              <a:rPr lang="en-US" altLang="zh-TW" sz="2400" b="0" dirty="0">
                <a:sym typeface="Arial"/>
              </a:rPr>
              <a:t>channel Id</a:t>
            </a:r>
            <a:r>
              <a:rPr lang="zh-TW" altLang="en-US" sz="2400" b="0" dirty="0">
                <a:sym typeface="Arial"/>
              </a:rPr>
              <a:t>、</a:t>
            </a:r>
            <a:r>
              <a:rPr lang="en-US" altLang="zh-TW" sz="2400" b="0" dirty="0">
                <a:sym typeface="Arial"/>
              </a:rPr>
              <a:t>channel Secret </a:t>
            </a:r>
            <a:r>
              <a:rPr lang="zh-TW" altLang="en-US" sz="2400" b="0" dirty="0">
                <a:sym typeface="Arial"/>
              </a:rPr>
              <a:t>和 </a:t>
            </a:r>
            <a:r>
              <a:rPr lang="en-US" altLang="zh-TW" sz="2400" b="0" dirty="0">
                <a:sym typeface="Arial"/>
              </a:rPr>
              <a:t>channel Access Token</a:t>
            </a:r>
            <a:r>
              <a:rPr lang="zh-TW" altLang="en-US" sz="2400" b="0" dirty="0">
                <a:sym typeface="Arial"/>
              </a:rPr>
              <a:t>。</a:t>
            </a:r>
            <a:endParaRPr lang="en-US" altLang="zh-TW" sz="2400" b="0" dirty="0" smtClean="0">
              <a:sym typeface="Arial"/>
            </a:endParaRPr>
          </a:p>
          <a:p>
            <a:pPr marL="457200" indent="-457200" defTabSz="694944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2400" b="0" dirty="0" smtClean="0">
              <a:sym typeface="Arial"/>
            </a:endParaRPr>
          </a:p>
          <a:p>
            <a:pPr marL="457200" indent="-457200" defTabSz="694944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dirty="0" smtClean="0"/>
          </a:p>
          <a:p>
            <a:pPr marL="457200" indent="-457200" defTabSz="694944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zh-TW" altLang="en-US" dirty="0"/>
          </a:p>
        </p:txBody>
      </p:sp>
      <p:sp>
        <p:nvSpPr>
          <p:cNvPr id="250" name="Shape 250"/>
          <p:cNvSpPr/>
          <p:nvPr/>
        </p:nvSpPr>
        <p:spPr>
          <a:xfrm>
            <a:off x="531812" y="215699"/>
            <a:ext cx="7772401" cy="646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 lnSpcReduction="10000"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altLang="zh-TW" dirty="0" smtClean="0"/>
              <a:t>Webhook line bot</a:t>
            </a:r>
            <a:r>
              <a:rPr lang="zh-TW" altLang="en-US" dirty="0" smtClean="0"/>
              <a:t>設定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10" y="2960544"/>
            <a:ext cx="8266475" cy="195782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11" y="4918364"/>
            <a:ext cx="8266475" cy="188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84791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8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/>
          </p:cNvSpPr>
          <p:nvPr>
            <p:ph type="body" sz="half" idx="1"/>
          </p:nvPr>
        </p:nvSpPr>
        <p:spPr>
          <a:xfrm>
            <a:off x="531812" y="997528"/>
            <a:ext cx="7772401" cy="561109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0" indent="0" defTabSz="694944">
              <a:lnSpc>
                <a:spcPct val="115000"/>
              </a:lnSpc>
              <a:spcBef>
                <a:spcPts val="1200"/>
              </a:spcBef>
              <a:buNone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2400" b="0" dirty="0">
                <a:sym typeface="Arial"/>
              </a:rPr>
              <a:t>Message API </a:t>
            </a:r>
            <a:r>
              <a:rPr lang="zh-TW" altLang="en-US" sz="2400" b="0" dirty="0">
                <a:sym typeface="Arial"/>
              </a:rPr>
              <a:t>可以抓到 </a:t>
            </a:r>
            <a:r>
              <a:rPr lang="en-US" altLang="zh-TW" sz="2400" b="0" dirty="0">
                <a:sym typeface="Arial"/>
              </a:rPr>
              <a:t>Bot </a:t>
            </a:r>
            <a:r>
              <a:rPr lang="zh-TW" altLang="en-US" sz="2400" b="0" dirty="0">
                <a:sym typeface="Arial"/>
              </a:rPr>
              <a:t>好友的列表</a:t>
            </a:r>
            <a:r>
              <a:rPr lang="zh-TW" altLang="en-US" sz="2400" b="0" dirty="0" smtClean="0">
                <a:sym typeface="Arial"/>
              </a:rPr>
              <a:t>嗎</a:t>
            </a:r>
            <a:r>
              <a:rPr lang="en-US" altLang="zh-TW" sz="2400" b="0" dirty="0" smtClean="0">
                <a:sym typeface="Arial"/>
              </a:rPr>
              <a:t>?</a:t>
            </a:r>
          </a:p>
          <a:p>
            <a:pPr marL="0" indent="0" defTabSz="694944">
              <a:lnSpc>
                <a:spcPct val="115000"/>
              </a:lnSpc>
              <a:spcBef>
                <a:spcPts val="1200"/>
              </a:spcBef>
              <a:buNone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2400" b="0" dirty="0" smtClean="0">
                <a:sym typeface="Arial"/>
              </a:rPr>
              <a:t>NO</a:t>
            </a:r>
            <a:r>
              <a:rPr lang="en-US" altLang="zh-TW" sz="2400" b="0" dirty="0">
                <a:sym typeface="Arial"/>
              </a:rPr>
              <a:t>, </a:t>
            </a:r>
            <a:r>
              <a:rPr lang="zh-TW" altLang="en-US" sz="2400" b="0" dirty="0">
                <a:sym typeface="Arial"/>
              </a:rPr>
              <a:t>你無法知道用戶的好友，</a:t>
            </a:r>
            <a:r>
              <a:rPr lang="en-US" altLang="zh-TW" sz="2400" b="0" dirty="0">
                <a:sym typeface="Arial"/>
              </a:rPr>
              <a:t>bot</a:t>
            </a:r>
            <a:r>
              <a:rPr lang="zh-TW" altLang="en-US" sz="2400" b="0" dirty="0">
                <a:sym typeface="Arial"/>
              </a:rPr>
              <a:t>自己的好友則可在</a:t>
            </a:r>
            <a:r>
              <a:rPr lang="zh-TW" altLang="en-US" sz="2400" b="0" dirty="0" smtClean="0">
                <a:sym typeface="Arial"/>
              </a:rPr>
              <a:t>用</a:t>
            </a:r>
            <a:r>
              <a:rPr lang="en-US" altLang="zh-TW" sz="2400" b="0" dirty="0" smtClean="0">
                <a:sym typeface="Arial"/>
              </a:rPr>
              <a:t/>
            </a:r>
            <a:br>
              <a:rPr lang="en-US" altLang="zh-TW" sz="2400" b="0" dirty="0" smtClean="0">
                <a:sym typeface="Arial"/>
              </a:rPr>
            </a:br>
            <a:r>
              <a:rPr lang="en-US" altLang="zh-TW" sz="2400" b="0" dirty="0" smtClean="0">
                <a:sym typeface="Arial"/>
              </a:rPr>
              <a:t>     </a:t>
            </a:r>
            <a:r>
              <a:rPr lang="zh-TW" altLang="en-US" sz="2400" b="0" dirty="0" smtClean="0">
                <a:sym typeface="Arial"/>
              </a:rPr>
              <a:t>戶</a:t>
            </a:r>
            <a:r>
              <a:rPr lang="en-US" altLang="zh-TW" sz="2400" b="0" dirty="0" smtClean="0">
                <a:sym typeface="Arial"/>
              </a:rPr>
              <a:t>Follow</a:t>
            </a:r>
            <a:r>
              <a:rPr lang="zh-TW" altLang="en-US" sz="2400" b="0" dirty="0" smtClean="0">
                <a:sym typeface="Arial"/>
              </a:rPr>
              <a:t>的時候，自行記錄起來。</a:t>
            </a:r>
            <a:endParaRPr lang="en-US" altLang="zh-TW" sz="2400" b="0" dirty="0" smtClean="0">
              <a:sym typeface="Arial"/>
            </a:endParaRPr>
          </a:p>
          <a:p>
            <a:pPr marL="0" indent="0" defTabSz="694944">
              <a:lnSpc>
                <a:spcPct val="115000"/>
              </a:lnSpc>
              <a:spcBef>
                <a:spcPts val="1200"/>
              </a:spcBef>
              <a:buNone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2400" b="0" dirty="0" smtClean="0">
                <a:sym typeface="Arial"/>
              </a:rPr>
              <a:t>Line push</a:t>
            </a:r>
            <a:r>
              <a:rPr lang="zh-TW" altLang="en-US" sz="2400" b="0" dirty="0" smtClean="0">
                <a:sym typeface="Arial"/>
              </a:rPr>
              <a:t> </a:t>
            </a:r>
            <a:r>
              <a:rPr lang="en-US" altLang="zh-TW" sz="2400" b="0" dirty="0" smtClean="0">
                <a:sym typeface="Arial"/>
              </a:rPr>
              <a:t>message</a:t>
            </a:r>
            <a:r>
              <a:rPr lang="zh-TW" altLang="en-US" sz="2400" b="0" dirty="0" smtClean="0">
                <a:sym typeface="Arial"/>
              </a:rPr>
              <a:t>出現錯誤訊息</a:t>
            </a:r>
            <a:r>
              <a:rPr lang="en-US" altLang="zh-TW" sz="2400" b="0" dirty="0" smtClean="0">
                <a:sym typeface="Arial"/>
              </a:rPr>
              <a:t/>
            </a:r>
            <a:br>
              <a:rPr lang="en-US" altLang="zh-TW" sz="2400" b="0" dirty="0" smtClean="0">
                <a:sym typeface="Arial"/>
              </a:rPr>
            </a:br>
            <a:r>
              <a:rPr lang="zh-TW" altLang="en-US" sz="2400" b="0" dirty="0" smtClean="0">
                <a:sym typeface="Arial"/>
              </a:rPr>
              <a:t>因為</a:t>
            </a:r>
            <a:r>
              <a:rPr lang="en-US" altLang="zh-TW" sz="2400" b="0" dirty="0" smtClean="0">
                <a:sym typeface="Arial"/>
              </a:rPr>
              <a:t>API</a:t>
            </a:r>
            <a:r>
              <a:rPr lang="zh-TW" altLang="en-US" sz="2400" b="0" dirty="0" smtClean="0">
                <a:sym typeface="Arial"/>
              </a:rPr>
              <a:t>預設只有</a:t>
            </a:r>
            <a:r>
              <a:rPr lang="en-US" altLang="zh-TW" sz="2400" b="0" dirty="0" smtClean="0">
                <a:sym typeface="Arial"/>
              </a:rPr>
              <a:t>:</a:t>
            </a:r>
            <a:r>
              <a:rPr lang="zh-TW" altLang="en-US" sz="2400" b="0" dirty="0" smtClean="0">
                <a:sym typeface="Arial"/>
              </a:rPr>
              <a:t> </a:t>
            </a:r>
            <a:r>
              <a:rPr lang="en-US" altLang="zh-TW" sz="2400" b="0" dirty="0" smtClean="0">
                <a:sym typeface="Arial"/>
              </a:rPr>
              <a:t>REPLAY_MESSAGE(</a:t>
            </a:r>
            <a:r>
              <a:rPr lang="zh-TW" altLang="en-US" sz="2400" b="0" dirty="0" smtClean="0">
                <a:sym typeface="Arial"/>
              </a:rPr>
              <a:t>回復訊息</a:t>
            </a:r>
            <a:r>
              <a:rPr lang="en-US" altLang="zh-TW" sz="2400" b="0" dirty="0" smtClean="0">
                <a:sym typeface="Arial"/>
              </a:rPr>
              <a:t>)</a:t>
            </a:r>
          </a:p>
          <a:p>
            <a:pPr marL="457200" indent="-457200" defTabSz="694944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2400" b="0" dirty="0" smtClean="0">
              <a:sym typeface="Arial"/>
            </a:endParaRPr>
          </a:p>
          <a:p>
            <a:pPr marL="457200" indent="-457200" defTabSz="694944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dirty="0" smtClean="0"/>
          </a:p>
          <a:p>
            <a:pPr marL="457200" indent="-457200" defTabSz="694944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zh-TW" altLang="en-US" dirty="0"/>
          </a:p>
        </p:txBody>
      </p:sp>
      <p:sp>
        <p:nvSpPr>
          <p:cNvPr id="250" name="Shape 250"/>
          <p:cNvSpPr/>
          <p:nvPr/>
        </p:nvSpPr>
        <p:spPr>
          <a:xfrm>
            <a:off x="531812" y="215699"/>
            <a:ext cx="7772401" cy="646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 lnSpcReduction="10000"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altLang="zh-TW" dirty="0" smtClean="0"/>
              <a:t>Webhook line bot</a:t>
            </a:r>
            <a:r>
              <a:rPr lang="zh-TW" altLang="en-US" dirty="0" smtClean="0"/>
              <a:t>設定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318895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/>
          </p:cNvSpPr>
          <p:nvPr>
            <p:ph type="body" sz="half" idx="1"/>
          </p:nvPr>
        </p:nvSpPr>
        <p:spPr>
          <a:xfrm>
            <a:off x="727371" y="1164551"/>
            <a:ext cx="7772401" cy="464592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zh-TW" altLang="en-US" dirty="0"/>
              <a:t>搜尋「</a:t>
            </a:r>
            <a:r>
              <a:rPr lang="en-US" altLang="zh-TW" u="sng" dirty="0">
                <a:hlinkClick r:id="rId2"/>
              </a:rPr>
              <a:t>LINE for Business</a:t>
            </a:r>
            <a:r>
              <a:rPr lang="zh-TW" altLang="en-US" dirty="0"/>
              <a:t>」</a:t>
            </a:r>
            <a:r>
              <a:rPr lang="en-US" altLang="zh-TW" dirty="0"/>
              <a:t>&gt; </a:t>
            </a:r>
            <a:r>
              <a:rPr lang="zh-TW" altLang="en-US" dirty="0"/>
              <a:t>點選</a:t>
            </a:r>
            <a:r>
              <a:rPr lang="zh-TW" altLang="en-US" dirty="0" smtClean="0"/>
              <a:t>「免費開設帳號」 </a:t>
            </a:r>
            <a:r>
              <a:rPr lang="en-US" altLang="zh-TW" b="0" dirty="0" smtClean="0"/>
              <a:t>(</a:t>
            </a:r>
            <a:r>
              <a:rPr lang="zh-TW" altLang="en-US" b="0" dirty="0" smtClean="0"/>
              <a:t>請點選</a:t>
            </a:r>
            <a:r>
              <a:rPr lang="zh-TW" altLang="en-US" b="0" dirty="0" smtClean="0">
                <a:hlinkClick r:id="rId3"/>
              </a:rPr>
              <a:t>這裡</a:t>
            </a:r>
            <a:r>
              <a:rPr lang="en-US" altLang="zh-TW" b="0" dirty="0" smtClean="0"/>
              <a:t>)</a:t>
            </a:r>
            <a:r>
              <a:rPr lang="zh-TW" altLang="en-US" b="0" dirty="0" smtClean="0"/>
              <a:t>。</a:t>
            </a:r>
            <a:endParaRPr lang="en-US" altLang="zh-TW" b="0" dirty="0" smtClean="0"/>
          </a:p>
          <a:p>
            <a:endParaRPr dirty="0"/>
          </a:p>
        </p:txBody>
      </p:sp>
      <p:sp>
        <p:nvSpPr>
          <p:cNvPr id="255" name="Shape 255"/>
          <p:cNvSpPr/>
          <p:nvPr/>
        </p:nvSpPr>
        <p:spPr>
          <a:xfrm>
            <a:off x="531812" y="240409"/>
            <a:ext cx="7772401" cy="596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 fontScale="92500" lnSpcReduction="20000"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zh-TW" altLang="en-US" b="1" dirty="0"/>
              <a:t>建立</a:t>
            </a:r>
            <a:r>
              <a:rPr lang="en-US" altLang="zh-TW" b="1" dirty="0"/>
              <a:t>LINE</a:t>
            </a:r>
            <a:r>
              <a:rPr lang="zh-TW" altLang="en-US" b="1" dirty="0"/>
              <a:t>官方帳號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371" y="2521819"/>
            <a:ext cx="7723609" cy="3956233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/>
        </p:nvSpPr>
        <p:spPr>
          <a:xfrm>
            <a:off x="531812" y="215699"/>
            <a:ext cx="7772401" cy="646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 lnSpcReduction="10000"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zh-TW" altLang="en-US" b="1" dirty="0"/>
              <a:t>建立</a:t>
            </a:r>
            <a:r>
              <a:rPr lang="en-US" altLang="zh-TW" b="1" dirty="0"/>
              <a:t>LINE</a:t>
            </a:r>
            <a:r>
              <a:rPr lang="zh-TW" altLang="en-US" b="1" dirty="0"/>
              <a:t>官方帳號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06" y="1164656"/>
            <a:ext cx="8547235" cy="5399773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/>
          </p:cNvSpPr>
          <p:nvPr>
            <p:ph type="body" sz="half" idx="1"/>
          </p:nvPr>
        </p:nvSpPr>
        <p:spPr>
          <a:xfrm>
            <a:off x="586403" y="1246909"/>
            <a:ext cx="7772401" cy="4823444"/>
          </a:xfrm>
          <a:prstGeom prst="rect">
            <a:avLst/>
          </a:prstGeom>
        </p:spPr>
        <p:txBody>
          <a:bodyPr anchor="t"/>
          <a:lstStyle/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2400" b="0" dirty="0">
                <a:sym typeface="Arial"/>
              </a:rPr>
              <a:t>登入當然就是用自己的 </a:t>
            </a:r>
            <a:r>
              <a:rPr lang="en-US" altLang="zh-TW" sz="2400" b="0" dirty="0">
                <a:sym typeface="Arial"/>
              </a:rPr>
              <a:t>LINE </a:t>
            </a:r>
            <a:r>
              <a:rPr lang="zh-TW" altLang="en-US" sz="2400" b="0" dirty="0">
                <a:sym typeface="Arial"/>
              </a:rPr>
              <a:t>帳號登入，登入會要求要手機輸入驗證碼，</a:t>
            </a:r>
            <a:r>
              <a:rPr lang="zh-TW" altLang="en-US" sz="2400" b="0" dirty="0" smtClean="0">
                <a:sym typeface="Arial"/>
              </a:rPr>
              <a:t>反正帳號</a:t>
            </a:r>
            <a:r>
              <a:rPr lang="zh-TW" altLang="en-US" sz="2400" b="0" dirty="0">
                <a:sym typeface="Arial"/>
              </a:rPr>
              <a:t>是自己的應該都可以順利登入 </a:t>
            </a:r>
            <a:endParaRPr dirty="0"/>
          </a:p>
        </p:txBody>
      </p:sp>
      <p:sp>
        <p:nvSpPr>
          <p:cNvPr id="255" name="Shape 255"/>
          <p:cNvSpPr/>
          <p:nvPr/>
        </p:nvSpPr>
        <p:spPr>
          <a:xfrm>
            <a:off x="531812" y="240409"/>
            <a:ext cx="7772401" cy="596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 fontScale="92500" lnSpcReduction="20000"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zh-TW" altLang="en-US" b="1" dirty="0"/>
              <a:t>建立</a:t>
            </a:r>
            <a:r>
              <a:rPr lang="en-US" altLang="zh-TW" b="1" dirty="0"/>
              <a:t>LINE</a:t>
            </a:r>
            <a:r>
              <a:rPr lang="zh-TW" altLang="en-US" b="1" dirty="0"/>
              <a:t>官方帳號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834" y="2665516"/>
            <a:ext cx="3495675" cy="409141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006" y="2649287"/>
            <a:ext cx="3821229" cy="4107647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/>
          </p:cNvSpPr>
          <p:nvPr>
            <p:ph type="body" sz="half" idx="1"/>
          </p:nvPr>
        </p:nvSpPr>
        <p:spPr>
          <a:xfrm>
            <a:off x="586403" y="2078181"/>
            <a:ext cx="7772401" cy="3992171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defTabSz="694944">
              <a:lnSpc>
                <a:spcPct val="115000"/>
              </a:lnSpc>
              <a:spcBef>
                <a:spcPts val="1200"/>
              </a:spcBef>
              <a:buFont typeface="Arial" pitchFamily="34" charset="0"/>
              <a:buChar char="•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2400" b="0" dirty="0" smtClean="0">
              <a:sym typeface="Arial"/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buFont typeface="Arial" pitchFamily="34" charset="0"/>
              <a:buChar char="•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sp>
        <p:nvSpPr>
          <p:cNvPr id="255" name="Shape 255"/>
          <p:cNvSpPr/>
          <p:nvPr/>
        </p:nvSpPr>
        <p:spPr>
          <a:xfrm>
            <a:off x="531812" y="240409"/>
            <a:ext cx="7772401" cy="596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 fontScale="92500" lnSpcReduction="20000"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zh-TW" altLang="en-US" b="1" dirty="0"/>
              <a:t>建立</a:t>
            </a:r>
            <a:r>
              <a:rPr lang="en-US" altLang="zh-TW" b="1" dirty="0"/>
              <a:t>LINE</a:t>
            </a:r>
            <a:r>
              <a:rPr lang="zh-TW" altLang="en-US" b="1" dirty="0"/>
              <a:t>官方帳號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586403" y="1468581"/>
            <a:ext cx="79618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創建帳號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12" y="924027"/>
            <a:ext cx="8016443" cy="5698154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07682" y="212559"/>
            <a:ext cx="6554867" cy="932847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77" y="212559"/>
            <a:ext cx="8521045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9385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4004" y="413886"/>
            <a:ext cx="6554867" cy="701842"/>
          </a:xfrm>
        </p:spPr>
        <p:txBody>
          <a:bodyPr/>
          <a:lstStyle/>
          <a:p>
            <a:r>
              <a:rPr lang="zh-TW" altLang="en-US" b="1" dirty="0"/>
              <a:t>官方帳號建立完成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83" y="1340926"/>
            <a:ext cx="8508733" cy="500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9298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33" y="895149"/>
            <a:ext cx="8633861" cy="543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6178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切割線">
  <a:themeElements>
    <a:clrScheme name="切割線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割線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割線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Gemteks">
  <a:themeElements>
    <a:clrScheme name="Gemtek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2CA"/>
      </a:accent5>
      <a:accent6>
        <a:srgbClr val="2D2DB9"/>
      </a:accent6>
      <a:hlink>
        <a:srgbClr val="0000FF"/>
      </a:hlink>
      <a:folHlink>
        <a:srgbClr val="FF00FF"/>
      </a:folHlink>
    </a:clrScheme>
    <a:fontScheme name="Gemteks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Gemtek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3689</TotalTime>
  <Words>766</Words>
  <Application>Microsoft Office PowerPoint</Application>
  <PresentationFormat>如螢幕大小 (4:3)</PresentationFormat>
  <Paragraphs>82</Paragraphs>
  <Slides>29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6" baseType="lpstr">
      <vt:lpstr>微軟正黑體</vt:lpstr>
      <vt:lpstr>Arial</vt:lpstr>
      <vt:lpstr>Calibri</vt:lpstr>
      <vt:lpstr>Century Gothic</vt:lpstr>
      <vt:lpstr>Wingdings</vt:lpstr>
      <vt:lpstr>Wingdings 3</vt:lpstr>
      <vt:lpstr>切割線</vt:lpstr>
      <vt:lpstr>Line Bot 開發測試</vt:lpstr>
      <vt:lpstr>Item</vt:lpstr>
      <vt:lpstr>PowerPoint 簡報</vt:lpstr>
      <vt:lpstr>PowerPoint 簡報</vt:lpstr>
      <vt:lpstr>PowerPoint 簡報</vt:lpstr>
      <vt:lpstr>PowerPoint 簡報</vt:lpstr>
      <vt:lpstr>PowerPoint 簡報</vt:lpstr>
      <vt:lpstr>官方帳號建立完成</vt:lpstr>
      <vt:lpstr>PowerPoint 簡報</vt:lpstr>
      <vt:lpstr>最上方會出現官方帳號ID，可以分享給好友，請好友加入！</vt:lpstr>
      <vt:lpstr>聊天機器人</vt:lpstr>
      <vt:lpstr>PowerPoint 簡報</vt:lpstr>
      <vt:lpstr>PowerPoint 簡報</vt:lpstr>
      <vt:lpstr>Messaging API 介紹 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ngrok是什麼？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GIoT end-to-end</dc:title>
  <dc:creator>960193</dc:creator>
  <cp:lastModifiedBy>黃筆聲</cp:lastModifiedBy>
  <cp:revision>96</cp:revision>
  <dcterms:modified xsi:type="dcterms:W3CDTF">2020-11-28T22:06:09Z</dcterms:modified>
</cp:coreProperties>
</file>