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71" r:id="rId15"/>
    <p:sldId id="274" r:id="rId16"/>
    <p:sldId id="272" r:id="rId17"/>
    <p:sldId id="263" r:id="rId18"/>
    <p:sldId id="273"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eba65d911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eba65d911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8eba65d911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8eba65d911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8eba65d911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8eba65d911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eba65d91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eba65d911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8eba65d911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74c5854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74c5854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674c5854a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eba65d91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eba65d911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8eba65d911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eba65d911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eba65d911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8eba65d911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eba65d911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eba65d911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8eba65d911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30273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eba65d91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eba65d911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8eba65d911_0_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46242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5" name="Google Shape;95;p14"/>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98" name="Google Shape;98;p14"/>
          <p:cNvSpPr/>
          <p:nvPr/>
        </p:nvSpPr>
        <p:spPr>
          <a:xfrm>
            <a:off x="924608" y="1660308"/>
            <a:ext cx="10383473" cy="2612958"/>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rPr>
              <a:t>Submitted in the partial fulfillment for the award of the degree of</a:t>
            </a:r>
            <a:endParaRPr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rPr>
              <a:t>BACHELOR OF ENGINEERING </a:t>
            </a:r>
            <a:endParaRPr sz="2400" b="0"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0" marR="0" lvl="0" indent="0" algn="ctr" rtl="0">
              <a:lnSpc>
                <a:spcPct val="150000"/>
              </a:lnSpc>
              <a:spcBef>
                <a:spcPts val="0"/>
              </a:spcBef>
              <a:spcAft>
                <a:spcPts val="0"/>
              </a:spcAft>
              <a:buNone/>
            </a:pPr>
            <a:r>
              <a:rPr lang="en-US" sz="2400" b="0" i="1"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rPr>
              <a:t> IN</a:t>
            </a:r>
            <a:endParaRPr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rPr>
              <a:t>Computer Science and Engineering with specialization in Artificial Intelligence and Machine Learning</a:t>
            </a:r>
            <a:endParaRPr sz="2400" b="0"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4"/>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595959"/>
                </a:solidFill>
                <a:latin typeface="Times New Roman" panose="02020603050405020304" pitchFamily="18" charset="0"/>
                <a:ea typeface="Calibri" panose="020F0502020204030204" pitchFamily="34" charset="0"/>
                <a:cs typeface="Times New Roman" panose="02020603050405020304" pitchFamily="18" charset="0"/>
                <a:sym typeface="Arial"/>
              </a:rPr>
              <a:t>DISCOVER . </a:t>
            </a:r>
            <a:r>
              <a:rPr lang="en-US" sz="2000" b="1" i="0" u="none" strike="noStrike" cap="none" dirty="0">
                <a:solidFill>
                  <a:srgbClr val="C00000"/>
                </a:solidFill>
                <a:latin typeface="Times New Roman" panose="02020603050405020304" pitchFamily="18" charset="0"/>
                <a:ea typeface="Calibri" panose="020F0502020204030204" pitchFamily="34" charset="0"/>
                <a:cs typeface="Times New Roman" panose="02020603050405020304" pitchFamily="18" charset="0"/>
                <a:sym typeface="Arial"/>
              </a:rPr>
              <a:t>LEARN</a:t>
            </a:r>
            <a:r>
              <a:rPr lang="en-US" sz="2000" b="1" i="0" u="none" strike="noStrike" cap="none" dirty="0">
                <a:solidFill>
                  <a:srgbClr val="595959"/>
                </a:solidFill>
                <a:latin typeface="Times New Roman" panose="02020603050405020304" pitchFamily="18" charset="0"/>
                <a:ea typeface="Calibri" panose="020F0502020204030204" pitchFamily="34" charset="0"/>
                <a:cs typeface="Times New Roman" panose="02020603050405020304" pitchFamily="18" charset="0"/>
                <a:sym typeface="Arial"/>
              </a:rPr>
              <a:t> . EMPOWER</a:t>
            </a:r>
            <a:endParaRPr sz="12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algn="l" rtl="0">
              <a:spcBef>
                <a:spcPts val="0"/>
              </a:spcBef>
              <a:spcAft>
                <a:spcPts val="0"/>
              </a:spcAft>
              <a:buNone/>
            </a:pPr>
            <a:endParaRPr sz="16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2" name="Google Shape;102;p14"/>
          <p:cNvSpPr txBox="1"/>
          <p:nvPr/>
        </p:nvSpPr>
        <p:spPr>
          <a:xfrm>
            <a:off x="443579" y="6038035"/>
            <a:ext cx="5882609" cy="46166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FF0000"/>
              </a:buClr>
              <a:buSzPts val="2400"/>
              <a:buFont typeface="Arial"/>
              <a:buChar char="•"/>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Department of AIT-CSE</a:t>
            </a:r>
            <a:endParaRPr sz="1600" b="0"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03" name="Google Shape;103;p14"/>
          <p:cNvSpPr txBox="1"/>
          <p:nvPr/>
        </p:nvSpPr>
        <p:spPr>
          <a:xfrm>
            <a:off x="134496" y="443068"/>
            <a:ext cx="1187699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Black"/>
              </a:rPr>
              <a:t>Deep Learning-Based Object Detection: Advances, Techniques, and Applications</a:t>
            </a:r>
            <a:endParaRPr sz="36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Raleway ExtraBold"/>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a:t>
            </a:fld>
            <a:endParaRPr>
              <a:latin typeface="Times New Roman" panose="02020603050405020304" pitchFamily="18" charset="0"/>
              <a:cs typeface="Times New Roman" panose="02020603050405020304" pitchFamily="18" charset="0"/>
            </a:endParaRPr>
          </a:p>
        </p:txBody>
      </p:sp>
      <p:sp>
        <p:nvSpPr>
          <p:cNvPr id="105" name="Google Shape;105;p14"/>
          <p:cNvSpPr txBox="1"/>
          <p:nvPr/>
        </p:nvSpPr>
        <p:spPr>
          <a:xfrm>
            <a:off x="1029475" y="4290177"/>
            <a:ext cx="5004624"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Submitted by: </a:t>
            </a:r>
          </a:p>
          <a:p>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MAYANK CHOUHAN (22BAI70050)</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ARSHDEEP YADAV (22BAI70007)</a:t>
            </a:r>
            <a:endParaRPr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DEVANSHU ARORA (22BAI71425)</a:t>
            </a:r>
            <a:endParaRPr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GOKULA KRISHNAN G V (22BAI70054)</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6" name="Google Shape;106;p14"/>
          <p:cNvSpPr txBox="1"/>
          <p:nvPr/>
        </p:nvSpPr>
        <p:spPr>
          <a:xfrm>
            <a:off x="8184918" y="4322487"/>
            <a:ext cx="3123163"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Under the Supervision of: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JASWINDER SINGH (E15978)</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946F-9A7D-4F97-9CCB-7E1CD738F14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Details: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5F641FE-425B-4946-B336-BB48F0F84CF5}"/>
              </a:ext>
            </a:extLst>
          </p:cNvPr>
          <p:cNvSpPr>
            <a:spLocks noGrp="1"/>
          </p:cNvSpPr>
          <p:nvPr>
            <p:ph type="body" idx="1"/>
          </p:nvPr>
        </p:nvSpPr>
        <p:spPr>
          <a:xfrm>
            <a:off x="838200" y="1584660"/>
            <a:ext cx="10515600" cy="4351338"/>
          </a:xfrm>
        </p:spPr>
        <p:txBody>
          <a:bodyPr/>
          <a:lstStyle/>
          <a:p>
            <a:pPr marL="114300" indent="0" algn="just">
              <a:buNone/>
            </a:pPr>
            <a:r>
              <a:rPr lang="en-IN" b="1" dirty="0">
                <a:latin typeface="Times New Roman" panose="02020603050405020304" pitchFamily="18" charset="0"/>
                <a:cs typeface="Times New Roman" panose="02020603050405020304" pitchFamily="18" charset="0"/>
              </a:rPr>
              <a:t>1. Data Collection and Annotation: </a:t>
            </a:r>
            <a:r>
              <a:rPr lang="en-US" dirty="0">
                <a:latin typeface="Times New Roman" panose="02020603050405020304" pitchFamily="18" charset="0"/>
                <a:cs typeface="Times New Roman" panose="02020603050405020304" pitchFamily="18" charset="0"/>
              </a:rPr>
              <a:t>Create or collect a comprehensive dataset reflecting real-world scenarios, including diverse lighting, backgrounds, and object orientations. Accurate annotation with bounding boxes defining object locations is crucial. Cover all relevant object classes for versatile feature learning in detection</a:t>
            </a:r>
          </a:p>
          <a:p>
            <a:pPr marL="114300" indent="0" algn="just">
              <a:buNone/>
            </a:pPr>
            <a:r>
              <a:rPr lang="en-IN" b="1" dirty="0">
                <a:latin typeface="Times New Roman" panose="02020603050405020304" pitchFamily="18" charset="0"/>
                <a:cs typeface="Times New Roman" panose="02020603050405020304" pitchFamily="18" charset="0"/>
              </a:rPr>
              <a:t>2. Data Pre-processing: </a:t>
            </a:r>
            <a:r>
              <a:rPr lang="en-US" dirty="0">
                <a:latin typeface="Times New Roman" panose="02020603050405020304" pitchFamily="18" charset="0"/>
                <a:cs typeface="Times New Roman" panose="02020603050405020304" pitchFamily="18" charset="0"/>
              </a:rPr>
              <a:t>Prior to training, preprocess the dataset by resizing images to a uniform size, normalizing pixel values, and applying augmentations like rotation and flipping. These steps enhance training stability and aid in generalization.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EB49C6-B8F5-43B5-8087-1DC0EF07C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58820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4A33F4-C3B4-4B65-BECA-7BF70396BA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F1FD3FCB-E449-4C47-8BEE-B9E959D7B04D}"/>
              </a:ext>
            </a:extLst>
          </p:cNvPr>
          <p:cNvSpPr txBox="1"/>
          <p:nvPr/>
        </p:nvSpPr>
        <p:spPr>
          <a:xfrm>
            <a:off x="759218" y="1012954"/>
            <a:ext cx="11020926" cy="4832092"/>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ea typeface="Calibri" panose="020F0502020204030204" pitchFamily="34" charset="0"/>
                <a:cs typeface="Times New Roman" panose="02020603050405020304" pitchFamily="18" charset="0"/>
              </a:rPr>
              <a:t>. Model Selection and Architecture Design: </a:t>
            </a:r>
            <a:r>
              <a:rPr lang="en-US" sz="2800" dirty="0">
                <a:latin typeface="Times New Roman" panose="02020603050405020304" pitchFamily="18" charset="0"/>
                <a:ea typeface="Calibri" panose="020F0502020204030204" pitchFamily="34" charset="0"/>
                <a:cs typeface="Times New Roman" panose="02020603050405020304" pitchFamily="18" charset="0"/>
              </a:rPr>
              <a:t>Select a suitable deep learning framework optimized for object detection, considering factors like model complexity, inference speed, and accuracy. Popular options like Faster R-CNN, YOLO, or SSD offer varying trade-offs. Tailor the chosen architecture to your application's requirements, adjusting layers or parameters for optimal performance under specific conditions.</a:t>
            </a:r>
          </a:p>
          <a:p>
            <a:pPr algn="just"/>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b="1" dirty="0">
                <a:latin typeface="Times New Roman" panose="02020603050405020304" pitchFamily="18" charset="0"/>
                <a:ea typeface="Calibri" panose="020F0502020204030204" pitchFamily="34" charset="0"/>
                <a:cs typeface="Times New Roman" panose="02020603050405020304" pitchFamily="18" charset="0"/>
              </a:rPr>
              <a:t>4. </a:t>
            </a:r>
            <a:r>
              <a:rPr lang="en-IN" sz="2800" b="1" dirty="0">
                <a:latin typeface="Times New Roman" panose="02020603050405020304" pitchFamily="18" charset="0"/>
                <a:ea typeface="Calibri" panose="020F0502020204030204" pitchFamily="34" charset="0"/>
                <a:cs typeface="Times New Roman" panose="02020603050405020304" pitchFamily="18" charset="0"/>
              </a:rPr>
              <a:t>Model Training: </a:t>
            </a:r>
            <a:r>
              <a:rPr lang="en-IN" sz="2800" dirty="0">
                <a:latin typeface="Times New Roman" panose="02020603050405020304" pitchFamily="18" charset="0"/>
                <a:ea typeface="Calibri" panose="020F0502020204030204" pitchFamily="34" charset="0"/>
                <a:cs typeface="Times New Roman" panose="02020603050405020304" pitchFamily="18" charset="0"/>
              </a:rPr>
              <a:t>Start training with annotated data, adjusting model parameters and hyperparameters for better performance. Monitor loss and accuracy during training for convergence. Utilize transfer learning and validate on separate data to address overfitting or underfitting.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27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218DA9-AFE4-440B-A114-871F80FC8D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1CBEECA8-E964-43C7-8C05-92FFFD3114D7}"/>
              </a:ext>
            </a:extLst>
          </p:cNvPr>
          <p:cNvSpPr txBox="1"/>
          <p:nvPr/>
        </p:nvSpPr>
        <p:spPr>
          <a:xfrm>
            <a:off x="713873" y="1268964"/>
            <a:ext cx="10764253" cy="3970318"/>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5. Evaluation and Fine-Tuning: </a:t>
            </a:r>
            <a:r>
              <a:rPr lang="en-US" sz="2800" dirty="0">
                <a:latin typeface="Times New Roman" panose="02020603050405020304" pitchFamily="18" charset="0"/>
                <a:cs typeface="Times New Roman" panose="02020603050405020304" pitchFamily="18" charset="0"/>
              </a:rPr>
              <a:t>Assess the trained model on a distinct validation set using metrics like precision, recall, and F1 score. Identify shortcomings and refine the model iteratively for improved object detection in diverse conditions.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6. Deployment and Integration: </a:t>
            </a:r>
            <a:r>
              <a:rPr lang="en-US" sz="2800" dirty="0">
                <a:latin typeface="Times New Roman" panose="02020603050405020304" pitchFamily="18" charset="0"/>
                <a:cs typeface="Times New Roman" panose="02020603050405020304" pitchFamily="18" charset="0"/>
              </a:rPr>
              <a:t>Deploy the object detection model for real-time or batch inference, integrating it into the system while ensuring compatibility and efficiency. Optimize for computational and latency requirements and validate performance in the deployment environment.</a:t>
            </a:r>
          </a:p>
        </p:txBody>
      </p:sp>
    </p:spTree>
    <p:extLst>
      <p:ext uri="{BB962C8B-B14F-4D97-AF65-F5344CB8AC3E}">
        <p14:creationId xmlns:p14="http://schemas.microsoft.com/office/powerpoint/2010/main" val="357774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EF2F9E-CC89-46EE-B82F-0C3CE8FE0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TextBox 5">
            <a:extLst>
              <a:ext uri="{FF2B5EF4-FFF2-40B4-BE49-F238E27FC236}">
                <a16:creationId xmlns:a16="http://schemas.microsoft.com/office/drawing/2014/main" id="{1B3EFB83-F110-4C01-BD3A-B17084B5F59B}"/>
              </a:ext>
            </a:extLst>
          </p:cNvPr>
          <p:cNvSpPr txBox="1"/>
          <p:nvPr/>
        </p:nvSpPr>
        <p:spPr>
          <a:xfrm>
            <a:off x="657726" y="797510"/>
            <a:ext cx="10876548" cy="5262979"/>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7. Monitoring and Maintenance: </a:t>
            </a:r>
            <a:r>
              <a:rPr lang="en-US" sz="2800" dirty="0">
                <a:latin typeface="Times New Roman" panose="02020603050405020304" pitchFamily="18" charset="0"/>
                <a:cs typeface="Times New Roman" panose="02020603050405020304" pitchFamily="18" charset="0"/>
              </a:rPr>
              <a:t>Establish a reliable monitoring system to oversee the model's production performance, configuring alerts for accuracy declines or anomalies. Regularly retrain the model with fresh data and keep abreast of object detection algorithm advancements for updates.</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8. Documentation and Knowledge Transfer: </a:t>
            </a:r>
            <a:r>
              <a:rPr lang="en-US" sz="2800" dirty="0">
                <a:latin typeface="Times New Roman" panose="02020603050405020304" pitchFamily="18" charset="0"/>
                <a:cs typeface="Times New Roman" panose="02020603050405020304" pitchFamily="18" charset="0"/>
              </a:rPr>
              <a:t>Develop thorough documentation outlining the model's architecture, training methods, and deployment guidelines. Offer extensive guidance to stakeholders, developers, or end-users to ensure the model's comprehension, maintenance, and scalability, fostering long-term viability.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4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EF2F9E-CC89-46EE-B82F-0C3CE8FE0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31EF9E54-054B-4B42-B397-B378A5513BE2}"/>
              </a:ext>
            </a:extLst>
          </p:cNvPr>
          <p:cNvSpPr txBox="1"/>
          <p:nvPr/>
        </p:nvSpPr>
        <p:spPr>
          <a:xfrm>
            <a:off x="895739" y="391885"/>
            <a:ext cx="10552922" cy="769441"/>
          </a:xfrm>
          <a:prstGeom prst="rect">
            <a:avLst/>
          </a:prstGeom>
          <a:noFill/>
        </p:spPr>
        <p:txBody>
          <a:bodyPr wrap="square" rtlCol="0">
            <a:spAutoFit/>
          </a:bodyPr>
          <a:lstStyle/>
          <a:p>
            <a:r>
              <a:rPr lang="en-IN" sz="4400" b="1" dirty="0">
                <a:latin typeface="Times New Roman" panose="02020603050405020304" pitchFamily="18" charset="0"/>
                <a:ea typeface="Calibri" panose="020F0502020204030204" pitchFamily="34" charset="0"/>
                <a:cs typeface="Times New Roman" panose="02020603050405020304" pitchFamily="18" charset="0"/>
              </a:rPr>
              <a:t>Results and Outputs</a:t>
            </a:r>
          </a:p>
        </p:txBody>
      </p:sp>
      <p:sp>
        <p:nvSpPr>
          <p:cNvPr id="2" name="TextBox 1">
            <a:extLst>
              <a:ext uri="{FF2B5EF4-FFF2-40B4-BE49-F238E27FC236}">
                <a16:creationId xmlns:a16="http://schemas.microsoft.com/office/drawing/2014/main" id="{9B8551E6-751E-4BAD-BC33-B91A99BE38DE}"/>
              </a:ext>
            </a:extLst>
          </p:cNvPr>
          <p:cNvSpPr txBox="1"/>
          <p:nvPr/>
        </p:nvSpPr>
        <p:spPr>
          <a:xfrm>
            <a:off x="895739" y="1343814"/>
            <a:ext cx="5727031" cy="4170372"/>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1. Development of a deep learning-based object detection model </a:t>
            </a:r>
            <a:r>
              <a:rPr lang="en-US" sz="2100" dirty="0"/>
              <a:t>for applications in </a:t>
            </a:r>
            <a:r>
              <a:rPr lang="en-US" sz="2100" dirty="0">
                <a:latin typeface="Times New Roman" panose="02020603050405020304" pitchFamily="18" charset="0"/>
                <a:cs typeface="Times New Roman" panose="02020603050405020304" pitchFamily="18" charset="0"/>
              </a:rPr>
              <a:t>transportation safety and medical diagnostics.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Creation of a model capable of identifying objects in front of a camera.</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to address challenges in technologically advanced industries</a:t>
            </a:r>
            <a:r>
              <a:rPr lang="en-US" sz="2000" dirty="0"/>
              <a:t>.</a:t>
            </a:r>
          </a:p>
          <a:p>
            <a:r>
              <a:rPr lang="en-US" sz="2100" b="1" dirty="0">
                <a:latin typeface="Times New Roman" panose="02020603050405020304" pitchFamily="18" charset="0"/>
                <a:cs typeface="Times New Roman" panose="02020603050405020304" pitchFamily="18" charset="0"/>
              </a:rPr>
              <a:t>2. Advancement of understanding in object detection </a:t>
            </a:r>
            <a:r>
              <a:rPr lang="en-US" sz="2100" dirty="0">
                <a:latin typeface="Times New Roman" panose="02020603050405020304" pitchFamily="18" charset="0"/>
                <a:cs typeface="Times New Roman" panose="02020603050405020304" pitchFamily="18" charset="0"/>
              </a:rPr>
              <a:t>through deep learning.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Investigation and comprehension of object recognition.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Expansion of knowledge on object detection and its applications across sectors.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A48F5B-F4C6-4C96-A22C-B6D8657021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2695" y="1588167"/>
            <a:ext cx="4555958" cy="3416969"/>
          </a:xfrm>
          <a:prstGeom prst="rect">
            <a:avLst/>
          </a:prstGeom>
          <a:noFill/>
          <a:ln>
            <a:noFill/>
          </a:ln>
        </p:spPr>
      </p:pic>
      <p:sp>
        <p:nvSpPr>
          <p:cNvPr id="5" name="TextBox 4">
            <a:extLst>
              <a:ext uri="{FF2B5EF4-FFF2-40B4-BE49-F238E27FC236}">
                <a16:creationId xmlns:a16="http://schemas.microsoft.com/office/drawing/2014/main" id="{B24CF88F-C019-4F08-84C5-25E458C0354B}"/>
              </a:ext>
            </a:extLst>
          </p:cNvPr>
          <p:cNvSpPr txBox="1"/>
          <p:nvPr/>
        </p:nvSpPr>
        <p:spPr>
          <a:xfrm>
            <a:off x="7122695" y="5005136"/>
            <a:ext cx="4555958" cy="923330"/>
          </a:xfrm>
          <a:prstGeom prst="rect">
            <a:avLst/>
          </a:prstGeom>
          <a:noFill/>
        </p:spPr>
        <p:txBody>
          <a:bodyPr wrap="square" rtlCol="0">
            <a:spAutoFit/>
          </a:bodyPr>
          <a:lstStyle/>
          <a:p>
            <a:pPr marL="73025" marR="71120" algn="l"/>
            <a:r>
              <a:rPr lang="en-US" sz="1800">
                <a:effectLst/>
                <a:latin typeface="Times New Roman" panose="02020603050405020304" pitchFamily="18" charset="0"/>
                <a:ea typeface="Times New Roman" panose="02020603050405020304" pitchFamily="18" charset="0"/>
              </a:rPr>
              <a:t>These two Objects are detected as person with an Accuracy of detection of object in this case as 0.8 out of 1.</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507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478DA8-2D21-48CE-ACAD-16E486E8A0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Box 3">
            <a:extLst>
              <a:ext uri="{FF2B5EF4-FFF2-40B4-BE49-F238E27FC236}">
                <a16:creationId xmlns:a16="http://schemas.microsoft.com/office/drawing/2014/main" id="{4B8D5860-4F5B-4F67-A49D-D2EE7209B18F}"/>
              </a:ext>
            </a:extLst>
          </p:cNvPr>
          <p:cNvSpPr txBox="1"/>
          <p:nvPr/>
        </p:nvSpPr>
        <p:spPr>
          <a:xfrm>
            <a:off x="625642" y="1106905"/>
            <a:ext cx="5823284" cy="3231654"/>
          </a:xfrm>
          <a:prstGeom prst="rect">
            <a:avLst/>
          </a:prstGeom>
          <a:noFill/>
        </p:spPr>
        <p:txBody>
          <a:bodyPr wrap="square" rtlCol="0">
            <a:spAutoFit/>
          </a:bodyPr>
          <a:lstStyle/>
          <a:p>
            <a:pPr algn="just"/>
            <a:r>
              <a:rPr lang="en-US" sz="2100" b="1" dirty="0">
                <a:latin typeface="Times New Roman" panose="02020603050405020304" pitchFamily="18" charset="0"/>
                <a:cs typeface="Times New Roman" panose="02020603050405020304" pitchFamily="18" charset="0"/>
              </a:rPr>
              <a:t>3</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Exploration of contemporary machine learning models </a:t>
            </a:r>
            <a:r>
              <a:rPr lang="en-US" sz="2100" dirty="0">
                <a:latin typeface="Times New Roman" panose="02020603050405020304" pitchFamily="18" charset="0"/>
                <a:cs typeface="Times New Roman" panose="02020603050405020304" pitchFamily="18" charset="0"/>
              </a:rPr>
              <a:t>and traditional computer vision technologies.</a:t>
            </a:r>
          </a:p>
          <a:p>
            <a:pPr algn="just"/>
            <a:endParaRPr lang="en-US" sz="21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Examination of strengths and weaknesses of various machine learning approaches.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Comparison of traditional methods with deep learning for object detection.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Recognition of the advantages of utilizing deep learning for object detection.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FAE44B-E1BE-4B2C-8B70-FD07572F4C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1" y="1753714"/>
            <a:ext cx="4555958" cy="3636433"/>
          </a:xfrm>
          <a:prstGeom prst="rect">
            <a:avLst/>
          </a:prstGeom>
          <a:noFill/>
          <a:ln>
            <a:noFill/>
          </a:ln>
        </p:spPr>
      </p:pic>
      <p:sp>
        <p:nvSpPr>
          <p:cNvPr id="6" name="TextBox 5">
            <a:extLst>
              <a:ext uri="{FF2B5EF4-FFF2-40B4-BE49-F238E27FC236}">
                <a16:creationId xmlns:a16="http://schemas.microsoft.com/office/drawing/2014/main" id="{9E5BF900-C869-475B-B1D9-93A58F8E4C41}"/>
              </a:ext>
            </a:extLst>
          </p:cNvPr>
          <p:cNvSpPr txBox="1"/>
          <p:nvPr/>
        </p:nvSpPr>
        <p:spPr>
          <a:xfrm>
            <a:off x="7010401" y="5390147"/>
            <a:ext cx="4555958"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Object present in this case are detected as chairs with an overall Accuracy of 0.85 out of 1.</a:t>
            </a:r>
            <a:endParaRPr lang="en-IN" dirty="0"/>
          </a:p>
        </p:txBody>
      </p:sp>
    </p:spTree>
    <p:extLst>
      <p:ext uri="{BB962C8B-B14F-4D97-AF65-F5344CB8AC3E}">
        <p14:creationId xmlns:p14="http://schemas.microsoft.com/office/powerpoint/2010/main" val="92727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EF2F9E-CC89-46EE-B82F-0C3CE8FE0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Box 3">
            <a:extLst>
              <a:ext uri="{FF2B5EF4-FFF2-40B4-BE49-F238E27FC236}">
                <a16:creationId xmlns:a16="http://schemas.microsoft.com/office/drawing/2014/main" id="{31EF9E54-054B-4B42-B397-B378A5513BE2}"/>
              </a:ext>
            </a:extLst>
          </p:cNvPr>
          <p:cNvSpPr txBox="1"/>
          <p:nvPr/>
        </p:nvSpPr>
        <p:spPr>
          <a:xfrm>
            <a:off x="895739" y="299266"/>
            <a:ext cx="10552922" cy="769441"/>
          </a:xfrm>
          <a:prstGeom prst="rect">
            <a:avLst/>
          </a:prstGeom>
          <a:noFill/>
        </p:spPr>
        <p:txBody>
          <a:bodyPr wrap="square" rtlCol="0">
            <a:spAutoFit/>
          </a:bodyPr>
          <a:lstStyle/>
          <a:p>
            <a:r>
              <a:rPr lang="en-IN" sz="4400" b="1" dirty="0">
                <a:latin typeface="Times New Roman" panose="02020603050405020304" pitchFamily="18" charset="0"/>
                <a:ea typeface="Calibri" panose="020F0502020204030204" pitchFamily="34"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1618173-3B19-4C4D-9850-8EB8881C583C}"/>
              </a:ext>
            </a:extLst>
          </p:cNvPr>
          <p:cNvSpPr txBox="1"/>
          <p:nvPr/>
        </p:nvSpPr>
        <p:spPr>
          <a:xfrm>
            <a:off x="895739" y="1142665"/>
            <a:ext cx="6270171" cy="553997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Conclusion of this research, we have achieved the creation of a robust object detection model based on deep learning principles. Additionally, our comprehension of object detection, deep learning, and alternative machine learning models has been enriched. Furthermore, we have acquired the ability to discern and contrast traditional computer vision techniques with deep learning-based object detection methods.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study has successfully developed a deep learning-powered object detection model for identifying and detecting objects, contributing to our comprehension of this field within our technologically advanced society. Through thorough investigation, we have gained deeper insights into object detection utilizing deep learning techniques, broadening our understanding of its applications across diverse sectors.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7" name="Picture 2">
            <a:extLst>
              <a:ext uri="{FF2B5EF4-FFF2-40B4-BE49-F238E27FC236}">
                <a16:creationId xmlns:a16="http://schemas.microsoft.com/office/drawing/2014/main" id="{3A7ABD96-DDFF-4E4E-AF8F-FC474C221AAB}"/>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543" y="2078539"/>
            <a:ext cx="4167118" cy="336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4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839825" y="457200"/>
            <a:ext cx="10054200" cy="774441"/>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400" b="1" dirty="0">
                <a:latin typeface="Times New Roman" panose="02020603050405020304" pitchFamily="18" charset="0"/>
                <a:cs typeface="Times New Roman" panose="02020603050405020304" pitchFamily="18" charset="0"/>
              </a:rPr>
              <a:t>Future Scope</a:t>
            </a:r>
            <a:endParaRPr b="1" dirty="0">
              <a:latin typeface="Times New Roman" panose="02020603050405020304" pitchFamily="18" charset="0"/>
              <a:cs typeface="Times New Roman" panose="02020603050405020304" pitchFamily="18" charset="0"/>
            </a:endParaRPr>
          </a:p>
        </p:txBody>
      </p:sp>
      <p:sp>
        <p:nvSpPr>
          <p:cNvPr id="170" name="Google Shape;170;p21"/>
          <p:cNvSpPr txBox="1">
            <a:spLocks noGrp="1"/>
          </p:cNvSpPr>
          <p:nvPr>
            <p:ph type="body" idx="1"/>
          </p:nvPr>
        </p:nvSpPr>
        <p:spPr>
          <a:xfrm>
            <a:off x="839825" y="1231641"/>
            <a:ext cx="6018175" cy="5169159"/>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1800" dirty="0">
                <a:latin typeface="Times New Roman" panose="02020603050405020304" pitchFamily="18" charset="0"/>
                <a:cs typeface="Times New Roman" panose="02020603050405020304" pitchFamily="18" charset="0"/>
              </a:rPr>
              <a:t>The future potential for Deep Learning-Based Object Detection appears promising, encouraged by ongoing technological advancements and expanding applications across various sectors. </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 accuracy and efficiency of object detection using deep learning in future research.</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architecture advancements are key to better object detection.</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Better accuracy comes from training models with more varied data.</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Research can focus on specific solutions to expand object detection use.</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Specific solutions can boost accuracy in healthcare, agriculture, manufacturing, and security.</a:t>
            </a:r>
          </a:p>
          <a:p>
            <a:pPr marL="285750" lvl="0" indent="-285750" algn="just" rtl="0">
              <a:spcBef>
                <a:spcPts val="100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domain's unique challenges will be met with specialized solutions.</a:t>
            </a:r>
          </a:p>
          <a:p>
            <a:pPr marL="0" lvl="0" indent="0" algn="just" rtl="0">
              <a:spcBef>
                <a:spcPts val="1000"/>
              </a:spcBef>
              <a:spcAft>
                <a:spcPts val="0"/>
              </a:spcAft>
              <a:buNone/>
            </a:pPr>
            <a:endParaRPr sz="1700" dirty="0">
              <a:latin typeface="Times New Roman" panose="02020603050405020304" pitchFamily="18" charset="0"/>
              <a:cs typeface="Times New Roman" panose="02020603050405020304" pitchFamily="18" charset="0"/>
            </a:endParaRPr>
          </a:p>
        </p:txBody>
      </p:sp>
      <p:sp>
        <p:nvSpPr>
          <p:cNvPr id="171" name="Google Shape;171;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8" name="Picture 7">
            <a:extLst>
              <a:ext uri="{FF2B5EF4-FFF2-40B4-BE49-F238E27FC236}">
                <a16:creationId xmlns:a16="http://schemas.microsoft.com/office/drawing/2014/main" id="{076DFB37-AD82-41E5-BE78-BF13B489E715}"/>
              </a:ext>
            </a:extLst>
          </p:cNvPr>
          <p:cNvPicPr>
            <a:picLocks noChangeAspect="1"/>
          </p:cNvPicPr>
          <p:nvPr/>
        </p:nvPicPr>
        <p:blipFill>
          <a:blip r:embed="rId3"/>
          <a:stretch>
            <a:fillRect/>
          </a:stretch>
        </p:blipFill>
        <p:spPr>
          <a:xfrm>
            <a:off x="6983112" y="2380738"/>
            <a:ext cx="4369063" cy="20965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D30A-1C39-473F-B569-77951A9D96D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517028-3B13-48DE-ADAE-3892F8F646F4}"/>
              </a:ext>
            </a:extLst>
          </p:cNvPr>
          <p:cNvSpPr>
            <a:spLocks noGrp="1"/>
          </p:cNvSpPr>
          <p:nvPr>
            <p:ph type="body" idx="1"/>
          </p:nvPr>
        </p:nvSpPr>
        <p:spPr>
          <a:xfrm>
            <a:off x="838200" y="1395663"/>
            <a:ext cx="10515600" cy="4781300"/>
          </a:xfrm>
        </p:spPr>
        <p:txBody>
          <a:bodyPr>
            <a:normAutofit fontScale="92500" lnSpcReduction="10000"/>
          </a:bodyPr>
          <a:lstStyle/>
          <a:p>
            <a:pPr marL="342900" lvl="0" indent="-342900" algn="just">
              <a:buFont typeface="+mj-lt"/>
              <a:buAutoNum type="arabicPeriod"/>
              <a:tabLst>
                <a:tab pos="318770" algn="l"/>
              </a:tabLst>
            </a:pPr>
            <a:r>
              <a:rPr lang="en-IN" sz="1800" dirty="0">
                <a:effectLst/>
                <a:latin typeface="Times New Roman" panose="02020603050405020304" pitchFamily="18" charset="0"/>
                <a:ea typeface="SimSun" panose="02010600030101010101" pitchFamily="2" charset="-122"/>
              </a:rPr>
              <a:t>D. Zhong-</a:t>
            </a:r>
            <a:r>
              <a:rPr lang="en-IN" sz="1800" dirty="0" err="1">
                <a:effectLst/>
                <a:latin typeface="Times New Roman" panose="02020603050405020304" pitchFamily="18" charset="0"/>
                <a:ea typeface="SimSun" panose="02010600030101010101" pitchFamily="2" charset="-122"/>
              </a:rPr>
              <a:t>Qiu</a:t>
            </a:r>
            <a:r>
              <a:rPr lang="en-IN" sz="1800" dirty="0">
                <a:effectLst/>
                <a:latin typeface="Times New Roman" panose="02020603050405020304" pitchFamily="18" charset="0"/>
                <a:ea typeface="SimSun" panose="02010600030101010101" pitchFamily="2" charset="-122"/>
              </a:rPr>
              <a:t> Zhao, Member, IEEE, Peng Zheng, Shou-</a:t>
            </a:r>
            <a:r>
              <a:rPr lang="en-IN" sz="1800" dirty="0" err="1">
                <a:effectLst/>
                <a:latin typeface="Times New Roman" panose="02020603050405020304" pitchFamily="18" charset="0"/>
                <a:ea typeface="SimSun" panose="02010600030101010101" pitchFamily="2" charset="-122"/>
              </a:rPr>
              <a:t>tao</a:t>
            </a:r>
            <a:r>
              <a:rPr lang="en-IN" sz="1800" dirty="0">
                <a:effectLst/>
                <a:latin typeface="Times New Roman" panose="02020603050405020304" pitchFamily="18" charset="0"/>
                <a:ea typeface="SimSun" panose="02010600030101010101" pitchFamily="2" charset="-122"/>
              </a:rPr>
              <a:t> Xu, and </a:t>
            </a:r>
            <a:r>
              <a:rPr lang="en-IN" sz="1800" dirty="0" err="1">
                <a:effectLst/>
                <a:latin typeface="Times New Roman" panose="02020603050405020304" pitchFamily="18" charset="0"/>
                <a:ea typeface="SimSun" panose="02010600030101010101" pitchFamily="2" charset="-122"/>
              </a:rPr>
              <a:t>Xindong</a:t>
            </a:r>
            <a:r>
              <a:rPr lang="en-IN" sz="1800" dirty="0">
                <a:effectLst/>
                <a:latin typeface="Times New Roman" panose="02020603050405020304" pitchFamily="18" charset="0"/>
                <a:ea typeface="SimSun" panose="02010600030101010101" pitchFamily="2" charset="-122"/>
              </a:rPr>
              <a:t> Wu,”</a:t>
            </a:r>
            <a:r>
              <a:rPr lang="en-US" sz="1800" dirty="0">
                <a:effectLst/>
                <a:latin typeface="Times New Roman" panose="02020603050405020304" pitchFamily="18" charset="0"/>
                <a:ea typeface="SimSun" panose="02010600030101010101" pitchFamily="2" charset="-122"/>
              </a:rPr>
              <a:t> Object Detection with </a:t>
            </a:r>
            <a:r>
              <a:rPr lang="en-US" sz="1800" dirty="0" err="1">
                <a:effectLst/>
                <a:latin typeface="Times New Roman" panose="02020603050405020304" pitchFamily="18" charset="0"/>
                <a:ea typeface="SimSun" panose="02010600030101010101" pitchFamily="2" charset="-122"/>
              </a:rPr>
              <a:t>DeepLearning</a:t>
            </a:r>
            <a:r>
              <a:rPr lang="en-US" sz="1800" dirty="0">
                <a:effectLst/>
                <a:latin typeface="Times New Roman" panose="02020603050405020304" pitchFamily="18" charset="0"/>
                <a:ea typeface="SimSun" panose="02010600030101010101" pitchFamily="2" charset="-122"/>
              </a:rPr>
              <a:t>: A Review” </a:t>
            </a:r>
            <a:r>
              <a:rPr lang="en-IN" sz="1800" dirty="0">
                <a:effectLst/>
                <a:latin typeface="Times New Roman" panose="02020603050405020304" pitchFamily="18" charset="0"/>
                <a:ea typeface="SimSun" panose="02010600030101010101" pitchFamily="2" charset="-122"/>
              </a:rPr>
              <a:t>Fellow, IEEE, IN 16 APR 2019.</a:t>
            </a:r>
          </a:p>
          <a:p>
            <a:pPr marL="342900" lvl="0" indent="-342900" algn="just">
              <a:buFont typeface="+mj-lt"/>
              <a:buAutoNum type="arabicPeriod"/>
              <a:tabLst>
                <a:tab pos="318770" algn="l"/>
              </a:tabLst>
            </a:pPr>
            <a:r>
              <a:rPr lang="en-IN" sz="1800" dirty="0">
                <a:effectLst/>
                <a:latin typeface="Times New Roman" panose="02020603050405020304" pitchFamily="18" charset="0"/>
                <a:ea typeface="SimSun" panose="02010600030101010101" pitchFamily="2" charset="-122"/>
              </a:rPr>
              <a:t>D. K. Vaishnavi a, G. Pranay Reddy a, T. </a:t>
            </a:r>
            <a:r>
              <a:rPr lang="en-IN" sz="1800" dirty="0" err="1">
                <a:effectLst/>
                <a:latin typeface="Times New Roman" panose="02020603050405020304" pitchFamily="18" charset="0"/>
                <a:ea typeface="SimSun" panose="02010600030101010101" pitchFamily="2" charset="-122"/>
              </a:rPr>
              <a:t>Balaram</a:t>
            </a:r>
            <a:r>
              <a:rPr lang="en-IN" sz="1800" dirty="0">
                <a:effectLst/>
                <a:latin typeface="Times New Roman" panose="02020603050405020304" pitchFamily="18" charset="0"/>
                <a:ea typeface="SimSun" panose="02010600030101010101" pitchFamily="2" charset="-122"/>
              </a:rPr>
              <a:t> Reddy a, N. Ch. </a:t>
            </a:r>
            <a:r>
              <a:rPr lang="en-IN" sz="1800" dirty="0" err="1">
                <a:effectLst/>
                <a:latin typeface="Times New Roman" panose="02020603050405020304" pitchFamily="18" charset="0"/>
                <a:ea typeface="SimSun" panose="02010600030101010101" pitchFamily="2" charset="-122"/>
              </a:rPr>
              <a:t>Srimannarayana</a:t>
            </a:r>
            <a:r>
              <a:rPr lang="en-IN" sz="1800" dirty="0">
                <a:effectLst/>
                <a:latin typeface="Times New Roman" panose="02020603050405020304" pitchFamily="18" charset="0"/>
                <a:ea typeface="SimSun" panose="02010600030101010101" pitchFamily="2" charset="-122"/>
              </a:rPr>
              <a:t> Iyengar a and </a:t>
            </a:r>
            <a:r>
              <a:rPr lang="en-IN" sz="1800" dirty="0" err="1">
                <a:effectLst/>
                <a:latin typeface="Times New Roman" panose="02020603050405020304" pitchFamily="18" charset="0"/>
                <a:ea typeface="SimSun" panose="02010600030101010101" pitchFamily="2" charset="-122"/>
              </a:rPr>
              <a:t>Subhani</a:t>
            </a:r>
            <a:r>
              <a:rPr lang="en-IN" sz="1800" dirty="0">
                <a:effectLst/>
                <a:latin typeface="Times New Roman" panose="02020603050405020304" pitchFamily="18" charset="0"/>
                <a:ea typeface="SimSun" panose="02010600030101010101" pitchFamily="2" charset="-122"/>
              </a:rPr>
              <a:t> Shaik a “</a:t>
            </a:r>
            <a:r>
              <a:rPr lang="en-US" sz="1800" dirty="0">
                <a:effectLst/>
                <a:latin typeface="Times New Roman" panose="02020603050405020304" pitchFamily="18" charset="0"/>
                <a:ea typeface="SimSun" panose="02010600030101010101" pitchFamily="2" charset="-122"/>
              </a:rPr>
              <a:t>Real-time Object Detection Using Deep Learning”.</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tabLst>
                <a:tab pos="318770" algn="l"/>
              </a:tabLst>
            </a:pPr>
            <a:r>
              <a:rPr lang="en-IN" sz="1800" dirty="0" err="1">
                <a:effectLst/>
                <a:latin typeface="Times New Roman" panose="02020603050405020304" pitchFamily="18" charset="0"/>
                <a:ea typeface="SimSun" panose="02010600030101010101" pitchFamily="2" charset="-122"/>
              </a:rPr>
              <a:t>D.Ajeet</a:t>
            </a:r>
            <a:r>
              <a:rPr lang="en-IN" sz="1800" dirty="0">
                <a:effectLst/>
                <a:latin typeface="Times New Roman" panose="02020603050405020304" pitchFamily="18" charset="0"/>
                <a:ea typeface="SimSun" panose="02010600030101010101" pitchFamily="2" charset="-122"/>
              </a:rPr>
              <a:t> Ram Pathak'* , Manjusha </a:t>
            </a:r>
            <a:r>
              <a:rPr lang="en-IN" sz="1800" dirty="0" err="1">
                <a:effectLst/>
                <a:latin typeface="Times New Roman" panose="02020603050405020304" pitchFamily="18" charset="0"/>
                <a:ea typeface="SimSun" panose="02010600030101010101" pitchFamily="2" charset="-122"/>
              </a:rPr>
              <a:t>Pandeya</a:t>
            </a:r>
            <a:r>
              <a:rPr lang="en-IN" sz="1800" dirty="0">
                <a:effectLst/>
                <a:latin typeface="Times New Roman" panose="02020603050405020304" pitchFamily="18" charset="0"/>
                <a:ea typeface="SimSun" panose="02010600030101010101" pitchFamily="2" charset="-122"/>
              </a:rPr>
              <a:t>, Siddharth </a:t>
            </a:r>
            <a:r>
              <a:rPr lang="en-IN" sz="1800" dirty="0" err="1">
                <a:effectLst/>
                <a:latin typeface="Times New Roman" panose="02020603050405020304" pitchFamily="18" charset="0"/>
                <a:ea typeface="SimSun" panose="02010600030101010101" pitchFamily="2" charset="-122"/>
              </a:rPr>
              <a:t>Rautaraya</a:t>
            </a:r>
            <a:r>
              <a:rPr lang="en-IN"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Application of Deep Learning for Object Detection</a:t>
            </a:r>
            <a:r>
              <a:rPr lang="en-IN" sz="1800" dirty="0">
                <a:effectLst/>
                <a:latin typeface="Times New Roman" panose="02020603050405020304" pitchFamily="18" charset="0"/>
                <a:ea typeface="SimSun" panose="02010600030101010101" pitchFamily="2" charset="-122"/>
              </a:rPr>
              <a:t>” Procedia Computer Science 132(2018) 1706-1717</a:t>
            </a:r>
          </a:p>
          <a:p>
            <a:pPr marL="342900" lvl="0" indent="-342900" algn="just">
              <a:buFont typeface="+mj-lt"/>
              <a:buAutoNum type="arabicPeriod"/>
              <a:tabLst>
                <a:tab pos="318770" algn="l"/>
              </a:tabLst>
            </a:pPr>
            <a:r>
              <a:rPr lang="en-IN" sz="1800" dirty="0">
                <a:effectLst/>
                <a:latin typeface="Times New Roman" panose="02020603050405020304" pitchFamily="18" charset="0"/>
                <a:ea typeface="SimSun" panose="02010600030101010101" pitchFamily="2" charset="-122"/>
              </a:rPr>
              <a:t>D. Jun </a:t>
            </a:r>
            <a:r>
              <a:rPr lang="en-IN" sz="1800" dirty="0" err="1">
                <a:effectLst/>
                <a:latin typeface="Times New Roman" panose="02020603050405020304" pitchFamily="18" charset="0"/>
                <a:ea typeface="SimSun" panose="02010600030101010101" pitchFamily="2" charset="-122"/>
              </a:rPr>
              <a:t>Deng,a</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Xiaojing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Xuan,b</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Weifeng</a:t>
            </a:r>
            <a:r>
              <a:rPr lang="en-IN" sz="1800" dirty="0">
                <a:effectLst/>
                <a:latin typeface="Times New Roman" panose="02020603050405020304" pitchFamily="18" charset="0"/>
                <a:ea typeface="SimSun" panose="02010600030101010101" pitchFamily="2" charset="-122"/>
              </a:rPr>
              <a:t> Wang, Zhao Li, </a:t>
            </a:r>
            <a:r>
              <a:rPr lang="en-IN" sz="1800" dirty="0" err="1">
                <a:effectLst/>
                <a:latin typeface="Times New Roman" panose="02020603050405020304" pitchFamily="18" charset="0"/>
                <a:ea typeface="SimSun" panose="02010600030101010101" pitchFamily="2" charset="-122"/>
              </a:rPr>
              <a:t>Hanwen</a:t>
            </a:r>
            <a:r>
              <a:rPr lang="en-IN" sz="1800" dirty="0">
                <a:effectLst/>
                <a:latin typeface="Times New Roman" panose="02020603050405020304" pitchFamily="18" charset="0"/>
                <a:ea typeface="SimSun" panose="02010600030101010101" pitchFamily="2" charset="-122"/>
              </a:rPr>
              <a:t> Yao, </a:t>
            </a:r>
            <a:r>
              <a:rPr lang="en-IN" sz="1800" dirty="0" err="1">
                <a:effectLst/>
                <a:latin typeface="Times New Roman" panose="02020603050405020304" pitchFamily="18" charset="0"/>
                <a:ea typeface="SimSun" panose="02010600030101010101" pitchFamily="2" charset="-122"/>
              </a:rPr>
              <a:t>ZhiqiangWang</a:t>
            </a:r>
            <a:r>
              <a:rPr lang="en-IN"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A review of research on object detection based on deep learning”, Journal of Physics: Conference Series.</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tabLst>
                <a:tab pos="318770" algn="l"/>
              </a:tabLst>
            </a:pPr>
            <a:r>
              <a:rPr lang="en-IN" sz="1800" dirty="0">
                <a:effectLst/>
                <a:latin typeface="Times New Roman" panose="02020603050405020304" pitchFamily="18" charset="0"/>
                <a:ea typeface="Times New Roman" panose="02020603050405020304" pitchFamily="18" charset="0"/>
              </a:rPr>
              <a:t>Andreas Geiger, Philip Lenz, Christoph Stiller and Raquel Urtasun, Vision meets Robotics: The KITTI Dataset, International Journal of Robotics Research (IJRR), 2013.</a:t>
            </a:r>
          </a:p>
          <a:p>
            <a:pPr marL="342900" lvl="0" indent="-342900" algn="just">
              <a:buFont typeface="+mj-lt"/>
              <a:buAutoNum type="arabicPeriod"/>
              <a:tabLst>
                <a:tab pos="318770" algn="l"/>
              </a:tabLst>
            </a:pPr>
            <a:r>
              <a:rPr lang="en-IN" sz="1800" dirty="0">
                <a:effectLst/>
                <a:latin typeface="Times New Roman" panose="02020603050405020304" pitchFamily="18" charset="0"/>
                <a:ea typeface="SimSun" panose="02010600030101010101" pitchFamily="2" charset="-122"/>
              </a:rPr>
              <a:t>Diagnostic errors linked to nearly 800,000 deaths or cases of permanent disability in US each year, study estimates, By Deidre McPhillips, CNN.</a:t>
            </a:r>
          </a:p>
          <a:p>
            <a:pPr marL="342900" lvl="0" indent="-342900" algn="just">
              <a:buFont typeface="+mj-lt"/>
              <a:buAutoNum type="arabicPeriod"/>
              <a:tabLst>
                <a:tab pos="318770" algn="l"/>
              </a:tabLst>
            </a:pPr>
            <a:r>
              <a:rPr lang="en-US" sz="1800" dirty="0" err="1">
                <a:effectLst/>
                <a:latin typeface="Times New Roman" panose="02020603050405020304" pitchFamily="18" charset="0"/>
                <a:ea typeface="SimSun" panose="02010600030101010101" pitchFamily="2" charset="-122"/>
              </a:rPr>
              <a:t>P.Devaki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S.Shivavarsha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G.Bala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Kowsalya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M.Manjupavithraa</a:t>
            </a:r>
            <a:r>
              <a:rPr lang="en-US" sz="1800" dirty="0">
                <a:effectLst/>
                <a:latin typeface="Times New Roman" panose="02020603050405020304" pitchFamily="18" charset="0"/>
                <a:ea typeface="SimSun" panose="02010600030101010101" pitchFamily="2" charset="-122"/>
              </a:rPr>
              <a:t>, E.A. </a:t>
            </a:r>
            <a:r>
              <a:rPr lang="en-US" sz="1800" dirty="0" err="1">
                <a:effectLst/>
                <a:latin typeface="Times New Roman" panose="02020603050405020304" pitchFamily="18" charset="0"/>
                <a:ea typeface="SimSun" panose="02010600030101010101" pitchFamily="2" charset="-122"/>
              </a:rPr>
              <a:t>Vima</a:t>
            </a:r>
            <a:r>
              <a:rPr lang="en-US" sz="1800" dirty="0">
                <a:effectLst/>
                <a:latin typeface="Times New Roman" panose="02020603050405020304" pitchFamily="18" charset="0"/>
                <a:ea typeface="SimSun" panose="02010600030101010101" pitchFamily="2" charset="-122"/>
              </a:rPr>
              <a:t> “ Real-Time Object Detection using Deep Learning and Open CV”, International Journal of Innovative Technology and Exploring Engineering (IJITEE) ISSN: 2278-3075, Volume-8 Issue-12S, October 2019.</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tabLst>
                <a:tab pos="318770" algn="l"/>
              </a:tabLst>
            </a:pPr>
            <a:r>
              <a:rPr lang="en-US" sz="1800" dirty="0" err="1">
                <a:effectLst/>
                <a:latin typeface="Times New Roman" panose="02020603050405020304" pitchFamily="18" charset="0"/>
                <a:ea typeface="SimSun" panose="02010600030101010101" pitchFamily="2" charset="-122"/>
              </a:rPr>
              <a:t>Chinthakindi</a:t>
            </a:r>
            <a:r>
              <a:rPr lang="en-US" sz="1800" dirty="0">
                <a:effectLst/>
                <a:latin typeface="Times New Roman" panose="02020603050405020304" pitchFamily="18" charset="0"/>
                <a:ea typeface="SimSun" panose="02010600030101010101" pitchFamily="2" charset="-122"/>
              </a:rPr>
              <a:t> Kiran Kumar and Kirti Rawal 2022 J. Phys.: Conf. Ser. 2327 012012” A Brief Study on Object Detection and Tracking”.</a:t>
            </a:r>
            <a:endParaRPr lang="en-IN" sz="1800" dirty="0">
              <a:effectLst/>
              <a:latin typeface="Times New Roman" panose="02020603050405020304" pitchFamily="18" charset="0"/>
              <a:ea typeface="SimSun" panose="02010600030101010101" pitchFamily="2" charset="-122"/>
            </a:endParaRPr>
          </a:p>
          <a:p>
            <a:pPr>
              <a:buAutoNum type="arabicPeriod" startAt="3"/>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772E1B-83AC-4D55-A827-5164FBADC3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84628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38200" y="365125"/>
            <a:ext cx="10515600" cy="5400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6400" b="1" dirty="0">
                <a:latin typeface="Times New Roman" panose="02020603050405020304" pitchFamily="18" charset="0"/>
                <a:cs typeface="Times New Roman" panose="02020603050405020304" pitchFamily="18" charset="0"/>
              </a:rPr>
              <a:t>THANK YOU</a:t>
            </a:r>
            <a:endParaRPr sz="6400" b="1" dirty="0">
              <a:latin typeface="Times New Roman" panose="02020603050405020304" pitchFamily="18" charset="0"/>
              <a:cs typeface="Times New Roman" panose="02020603050405020304" pitchFamily="18" charset="0"/>
            </a:endParaRPr>
          </a:p>
        </p:txBody>
      </p:sp>
      <p:sp>
        <p:nvSpPr>
          <p:cNvPr id="199" name="Google Shape;199;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Outline</a:t>
            </a:r>
            <a:endParaRPr dirty="0"/>
          </a:p>
        </p:txBody>
      </p:sp>
      <p:sp>
        <p:nvSpPr>
          <p:cNvPr id="112" name="Google Shape;112;p15"/>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Calibri" panose="020F0502020204030204" pitchFamily="34" charset="0"/>
                <a:cs typeface="Times New Roman"/>
                <a:sym typeface="Times New Roman"/>
              </a:rPr>
              <a:t>Introduction to Project</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Calibri" panose="020F0502020204030204" pitchFamily="34" charset="0"/>
                <a:cs typeface="Times New Roman"/>
                <a:sym typeface="Times New Roman"/>
              </a:rPr>
              <a:t>Problem Formulation</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Calibri" panose="020F0502020204030204" pitchFamily="34" charset="0"/>
                <a:cs typeface="Times New Roman"/>
                <a:sym typeface="Times New Roman"/>
              </a:rPr>
              <a:t>Objectives of the work</a:t>
            </a:r>
          </a:p>
          <a:p>
            <a:pPr marL="228600" indent="-228600">
              <a:buSzPts val="2800"/>
            </a:pPr>
            <a:r>
              <a:rPr lang="en-US" dirty="0">
                <a:latin typeface="Times New Roman"/>
                <a:ea typeface="Calibri" panose="020F0502020204030204" pitchFamily="34" charset="0"/>
                <a:cs typeface="Times New Roman"/>
                <a:sym typeface="Times New Roman"/>
              </a:rPr>
              <a:t>Planning and </a:t>
            </a:r>
            <a:r>
              <a:rPr lang="en-US" dirty="0">
                <a:latin typeface="Times New Roman"/>
                <a:cs typeface="Times New Roman"/>
              </a:rPr>
              <a:t>Methodology used</a:t>
            </a:r>
            <a:r>
              <a:rPr lang="en-US" dirty="0">
                <a:latin typeface="Times New Roman"/>
                <a:ea typeface="Calibri" panose="020F0502020204030204" pitchFamily="34" charset="0"/>
                <a:cs typeface="Times New Roman"/>
                <a:sym typeface="Times New Roman"/>
              </a:rPr>
              <a:t>: Task Details </a:t>
            </a:r>
          </a:p>
          <a:p>
            <a:pPr marL="228600" indent="-228600">
              <a:buSzPts val="2800"/>
            </a:pPr>
            <a:r>
              <a:rPr lang="en-US" spc="-10" dirty="0">
                <a:latin typeface="Times New Roman"/>
                <a:cs typeface="Times New Roman"/>
              </a:rPr>
              <a:t>Results and Outputs</a:t>
            </a:r>
          </a:p>
          <a:p>
            <a:pPr marL="228600" indent="-228600">
              <a:buSzPts val="2800"/>
            </a:pPr>
            <a:r>
              <a:rPr lang="en-US" spc="-10" dirty="0">
                <a:latin typeface="Times New Roman"/>
                <a:cs typeface="Times New Roman"/>
              </a:rPr>
              <a:t>Conclusion</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Calibri" panose="020F0502020204030204" pitchFamily="34" charset="0"/>
                <a:cs typeface="Times New Roman"/>
                <a:sym typeface="Times New Roman"/>
              </a:rPr>
              <a:t>Future Scope</a:t>
            </a:r>
          </a:p>
          <a:p>
            <a:pPr marL="228600" indent="-228600">
              <a:buSzPts val="2800"/>
            </a:pPr>
            <a:r>
              <a:rPr lang="en-US" dirty="0">
                <a:latin typeface="Times New Roman"/>
                <a:cs typeface="Times New Roman"/>
              </a:rPr>
              <a:t>References</a:t>
            </a:r>
            <a:endParaRPr lang="en-US" dirty="0"/>
          </a:p>
          <a:p>
            <a:pPr marL="228600" lvl="0" indent="-228600" algn="l" rtl="0">
              <a:lnSpc>
                <a:spcPct val="90000"/>
              </a:lnSpc>
              <a:spcBef>
                <a:spcPts val="1000"/>
              </a:spcBef>
              <a:spcAft>
                <a:spcPts val="0"/>
              </a:spcAft>
              <a:buClr>
                <a:schemeClr val="dk1"/>
              </a:buClr>
              <a:buSzPts val="2800"/>
              <a:buChar char="•"/>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839800" y="227600"/>
            <a:ext cx="5714700" cy="1320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sz="4400" b="1" dirty="0">
                <a:latin typeface="Times New Roman" panose="02020603050405020304" pitchFamily="18" charset="0"/>
                <a:cs typeface="Times New Roman" panose="02020603050405020304" pitchFamily="18" charset="0"/>
              </a:rPr>
              <a:t>Introduction to Project</a:t>
            </a:r>
            <a:endParaRPr sz="44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21" name="Google Shape;121;p16"/>
          <p:cNvSpPr txBox="1">
            <a:spLocks noGrp="1"/>
          </p:cNvSpPr>
          <p:nvPr>
            <p:ph type="body" idx="1"/>
          </p:nvPr>
        </p:nvSpPr>
        <p:spPr>
          <a:xfrm>
            <a:off x="743450" y="1311700"/>
            <a:ext cx="4688400" cy="5258100"/>
          </a:xfrm>
          <a:prstGeom prst="rect">
            <a:avLst/>
          </a:prstGeom>
        </p:spPr>
        <p:txBody>
          <a:bodyPr spcFirstLastPara="1" wrap="square" lIns="91425" tIns="45700" rIns="91425" bIns="45700" anchor="t" anchorCtr="0">
            <a:noAutofit/>
          </a:bodyPr>
          <a:lstStyle/>
          <a:p>
            <a:pPr marL="139700" marR="139700" lvl="0" indent="0" algn="l" rtl="0">
              <a:lnSpc>
                <a:spcPct val="115000"/>
              </a:lnSpc>
              <a:spcBef>
                <a:spcPts val="800"/>
              </a:spcBef>
              <a:spcAft>
                <a:spcPts val="0"/>
              </a:spcAft>
              <a:buNone/>
            </a:pP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Project Objective:</a:t>
            </a:r>
            <a:r>
              <a:rPr lang="en-US" sz="1750"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 </a:t>
            </a:r>
            <a:endParaRPr sz="1750"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139700" marR="139700" lvl="0" indent="0" algn="just" rtl="0">
              <a:lnSpc>
                <a:spcPct val="100000"/>
              </a:lnSpc>
              <a:spcBef>
                <a:spcPts val="800"/>
              </a:spcBef>
              <a:spcAft>
                <a:spcPts val="0"/>
              </a:spcAft>
              <a:buNone/>
            </a:pPr>
            <a:r>
              <a:rPr lang="en-US" sz="1750"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Explore advanced deep learning techniques for object detection. Develop an efficient model and assess its performance. Apply the model to real-world research scenarios. </a:t>
            </a:r>
            <a:r>
              <a:rPr lang="en-US" sz="1750" dirty="0">
                <a:latin typeface="Times New Roman" panose="02020603050405020304" pitchFamily="18" charset="0"/>
                <a:ea typeface="Calibri" panose="020F0502020204030204" pitchFamily="34" charset="0"/>
                <a:cs typeface="Times New Roman" panose="02020603050405020304" pitchFamily="18" charset="0"/>
              </a:rPr>
              <a:t>The project seeks to deepen knowledge of object detection and its uses in other sectors where object detection can be implemented. </a:t>
            </a:r>
            <a:endParaRPr sz="1750"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139700" marR="139700" lvl="0" indent="0" algn="l" rtl="0">
              <a:lnSpc>
                <a:spcPct val="115000"/>
              </a:lnSpc>
              <a:spcBef>
                <a:spcPts val="800"/>
              </a:spcBef>
              <a:spcAft>
                <a:spcPts val="0"/>
              </a:spcAft>
              <a:buNone/>
            </a:pP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Tools Used :</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457200" marR="139700" lvl="0" indent="-339725" algn="l" rtl="0">
              <a:lnSpc>
                <a:spcPct val="115000"/>
              </a:lnSpc>
              <a:spcBef>
                <a:spcPts val="800"/>
              </a:spcBef>
              <a:spcAft>
                <a:spcPts val="0"/>
              </a:spcAft>
              <a:buClr>
                <a:srgbClr val="333333"/>
              </a:buClr>
              <a:buSzPts val="1750"/>
              <a:buFont typeface="Roboto"/>
              <a:buChar char="●"/>
            </a:pP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Python </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457200" marR="139700" lvl="0" indent="-339725" algn="l" rtl="0">
              <a:lnSpc>
                <a:spcPct val="115000"/>
              </a:lnSpc>
              <a:spcBef>
                <a:spcPts val="0"/>
              </a:spcBef>
              <a:spcAft>
                <a:spcPts val="0"/>
              </a:spcAft>
              <a:buClr>
                <a:srgbClr val="333333"/>
              </a:buClr>
              <a:buSzPts val="1750"/>
              <a:buFont typeface="Roboto"/>
              <a:buChar char="●"/>
            </a:pPr>
            <a:r>
              <a:rPr lang="en-US" sz="1750" b="1" dirty="0" err="1">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Tensorflow</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457200" marR="139700" lvl="0" indent="-339725" algn="l" rtl="0">
              <a:lnSpc>
                <a:spcPct val="115000"/>
              </a:lnSpc>
              <a:spcBef>
                <a:spcPts val="0"/>
              </a:spcBef>
              <a:spcAft>
                <a:spcPts val="0"/>
              </a:spcAft>
              <a:buClr>
                <a:srgbClr val="333333"/>
              </a:buClr>
              <a:buSzPts val="1750"/>
              <a:buFont typeface="Roboto"/>
              <a:buChar char="●"/>
            </a:pPr>
            <a:r>
              <a:rPr lang="en-US" sz="1750" b="1" dirty="0" err="1">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Numpy</a:t>
            </a: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 </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457200" marR="139700" lvl="0" indent="-339725" algn="l" rtl="0">
              <a:lnSpc>
                <a:spcPct val="115000"/>
              </a:lnSpc>
              <a:spcBef>
                <a:spcPts val="0"/>
              </a:spcBef>
              <a:spcAft>
                <a:spcPts val="0"/>
              </a:spcAft>
              <a:buClr>
                <a:srgbClr val="333333"/>
              </a:buClr>
              <a:buSzPts val="1750"/>
              <a:buFont typeface="Roboto"/>
              <a:buChar char="●"/>
            </a:pP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Matplotlib</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a:p>
            <a:pPr marL="457200" marR="139700" lvl="0" indent="-339725" algn="l" rtl="0">
              <a:lnSpc>
                <a:spcPct val="115000"/>
              </a:lnSpc>
              <a:spcBef>
                <a:spcPts val="0"/>
              </a:spcBef>
              <a:spcAft>
                <a:spcPts val="0"/>
              </a:spcAft>
              <a:buClr>
                <a:srgbClr val="333333"/>
              </a:buClr>
              <a:buSzPts val="1750"/>
              <a:buFont typeface="Roboto"/>
              <a:buChar char="●"/>
            </a:pPr>
            <a:r>
              <a:rPr lang="en-US" sz="1750" b="1" dirty="0" err="1">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Jupyter</a:t>
            </a:r>
            <a:r>
              <a:rPr lang="en-US"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rPr>
              <a:t> Notebook</a:t>
            </a:r>
            <a:endParaRPr sz="1750" b="1" dirty="0">
              <a:solidFill>
                <a:srgbClr val="333333"/>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sym typeface="Roboto"/>
            </a:endParaRPr>
          </a:p>
        </p:txBody>
      </p:sp>
      <p:sp>
        <p:nvSpPr>
          <p:cNvPr id="122" name="Google Shape;122;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23" name="Google Shape;123;p16"/>
          <p:cNvPicPr preferRelativeResize="0"/>
          <p:nvPr/>
        </p:nvPicPr>
        <p:blipFill>
          <a:blip r:embed="rId3">
            <a:alphaModFix/>
          </a:blip>
          <a:stretch>
            <a:fillRect/>
          </a:stretch>
        </p:blipFill>
        <p:spPr>
          <a:xfrm>
            <a:off x="6096000" y="1411050"/>
            <a:ext cx="2374625" cy="2175925"/>
          </a:xfrm>
          <a:prstGeom prst="rect">
            <a:avLst/>
          </a:prstGeom>
          <a:noFill/>
          <a:ln>
            <a:noFill/>
          </a:ln>
        </p:spPr>
      </p:pic>
      <p:pic>
        <p:nvPicPr>
          <p:cNvPr id="124" name="Google Shape;124;p16"/>
          <p:cNvPicPr preferRelativeResize="0"/>
          <p:nvPr/>
        </p:nvPicPr>
        <p:blipFill>
          <a:blip r:embed="rId4">
            <a:alphaModFix/>
          </a:blip>
          <a:stretch>
            <a:fillRect/>
          </a:stretch>
        </p:blipFill>
        <p:spPr>
          <a:xfrm>
            <a:off x="8979175" y="1311700"/>
            <a:ext cx="2374625" cy="2374625"/>
          </a:xfrm>
          <a:prstGeom prst="rect">
            <a:avLst/>
          </a:prstGeom>
          <a:noFill/>
          <a:ln>
            <a:noFill/>
          </a:ln>
        </p:spPr>
      </p:pic>
      <p:pic>
        <p:nvPicPr>
          <p:cNvPr id="125" name="Google Shape;125;p16"/>
          <p:cNvPicPr preferRelativeResize="0"/>
          <p:nvPr/>
        </p:nvPicPr>
        <p:blipFill>
          <a:blip r:embed="rId5">
            <a:alphaModFix/>
          </a:blip>
          <a:stretch>
            <a:fillRect/>
          </a:stretch>
        </p:blipFill>
        <p:spPr>
          <a:xfrm>
            <a:off x="5431900" y="3586975"/>
            <a:ext cx="2048547" cy="2374625"/>
          </a:xfrm>
          <a:prstGeom prst="rect">
            <a:avLst/>
          </a:prstGeom>
          <a:noFill/>
          <a:ln>
            <a:noFill/>
          </a:ln>
        </p:spPr>
      </p:pic>
      <p:pic>
        <p:nvPicPr>
          <p:cNvPr id="126" name="Google Shape;126;p16"/>
          <p:cNvPicPr preferRelativeResize="0"/>
          <p:nvPr/>
        </p:nvPicPr>
        <p:blipFill>
          <a:blip r:embed="rId6">
            <a:alphaModFix/>
          </a:blip>
          <a:stretch>
            <a:fillRect/>
          </a:stretch>
        </p:blipFill>
        <p:spPr>
          <a:xfrm>
            <a:off x="7480450" y="3583402"/>
            <a:ext cx="2199600" cy="2456485"/>
          </a:xfrm>
          <a:prstGeom prst="rect">
            <a:avLst/>
          </a:prstGeom>
          <a:noFill/>
          <a:ln>
            <a:noFill/>
          </a:ln>
        </p:spPr>
      </p:pic>
      <p:pic>
        <p:nvPicPr>
          <p:cNvPr id="127" name="Google Shape;127;p16"/>
          <p:cNvPicPr preferRelativeResize="0"/>
          <p:nvPr/>
        </p:nvPicPr>
        <p:blipFill>
          <a:blip r:embed="rId7">
            <a:alphaModFix/>
          </a:blip>
          <a:stretch>
            <a:fillRect/>
          </a:stretch>
        </p:blipFill>
        <p:spPr>
          <a:xfrm>
            <a:off x="9590944" y="3854794"/>
            <a:ext cx="2048550" cy="19137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Introduction to Project</a:t>
            </a:r>
            <a:endParaRPr b="1" dirty="0">
              <a:latin typeface="Times New Roman" panose="02020603050405020304" pitchFamily="18" charset="0"/>
              <a:cs typeface="Times New Roman" panose="02020603050405020304" pitchFamily="18" charset="0"/>
            </a:endParaRPr>
          </a:p>
        </p:txBody>
      </p:sp>
      <p:sp>
        <p:nvSpPr>
          <p:cNvPr id="134" name="Google Shape;134;p17"/>
          <p:cNvSpPr txBox="1">
            <a:spLocks noGrp="1"/>
          </p:cNvSpPr>
          <p:nvPr>
            <p:ph type="body" idx="1"/>
          </p:nvPr>
        </p:nvSpPr>
        <p:spPr>
          <a:xfrm>
            <a:off x="838200" y="1825625"/>
            <a:ext cx="5181600" cy="4351200"/>
          </a:xfrm>
          <a:prstGeom prst="rect">
            <a:avLst/>
          </a:prstGeom>
        </p:spPr>
        <p:txBody>
          <a:bodyPr spcFirstLastPara="1" wrap="square" lIns="91425" tIns="45700" rIns="91425" bIns="45700" anchor="t" anchorCtr="0">
            <a:noAutofit/>
          </a:bodyPr>
          <a:lstStyle/>
          <a:p>
            <a:pPr marL="169545" lvl="0" indent="-6350" algn="just" rtl="0">
              <a:lnSpc>
                <a:spcPct val="103750"/>
              </a:lnSpc>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Deep learning-based object detection revolutionizes computer vision by identifying and locating objects in images or videos. By leveraging complex architectures and large datasets, these models achieve high accuracy in real-time, enabling applications such as autonomous vehicles, surveillance, and robotics. This research explores its applications across various sectors, advancements, techniques, and impact providing a comprehensive analysis of this transformative technology.</a:t>
            </a:r>
            <a:endParaRPr sz="2200" dirty="0">
              <a:latin typeface="Times New Roman"/>
              <a:ea typeface="Times New Roman"/>
              <a:cs typeface="Times New Roman"/>
              <a:sym typeface="Times New Roman"/>
            </a:endParaRPr>
          </a:p>
          <a:p>
            <a:pPr marL="0" lvl="0" indent="0" algn="l" rtl="0">
              <a:spcBef>
                <a:spcPts val="1000"/>
              </a:spcBef>
              <a:spcAft>
                <a:spcPts val="0"/>
              </a:spcAft>
              <a:buNone/>
            </a:pPr>
            <a:endParaRPr sz="3800" dirty="0"/>
          </a:p>
        </p:txBody>
      </p:sp>
      <p:sp>
        <p:nvSpPr>
          <p:cNvPr id="136" name="Google Shape;136;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7" name="Google Shape;137;p17">
            <a:extLst>
              <a:ext uri="{FF2B5EF4-FFF2-40B4-BE49-F238E27FC236}">
                <a16:creationId xmlns:a16="http://schemas.microsoft.com/office/drawing/2014/main" id="{9BA53190-267F-4B7E-AC57-195D39AA46C2}"/>
              </a:ext>
            </a:extLst>
          </p:cNvPr>
          <p:cNvPicPr preferRelativeResize="0"/>
          <p:nvPr/>
        </p:nvPicPr>
        <p:blipFill rotWithShape="1">
          <a:blip r:embed="rId3">
            <a:alphaModFix/>
          </a:blip>
          <a:srcRect l="-4050" r="4050"/>
          <a:stretch/>
        </p:blipFill>
        <p:spPr>
          <a:xfrm>
            <a:off x="6487250" y="1825625"/>
            <a:ext cx="4866550" cy="409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Problem Formulation</a:t>
            </a:r>
            <a:endParaRPr b="1" dirty="0">
              <a:latin typeface="Times New Roman" panose="02020603050405020304" pitchFamily="18" charset="0"/>
              <a:cs typeface="Times New Roman" panose="02020603050405020304" pitchFamily="18" charset="0"/>
            </a:endParaRPr>
          </a:p>
        </p:txBody>
      </p:sp>
      <p:sp>
        <p:nvSpPr>
          <p:cNvPr id="143" name="Google Shape;14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Traditional object detection methods faced challenges such as accuracy, scalability, and real-time processing.</a:t>
            </a:r>
            <a:endParaRPr sz="2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Examples of limitations include difficulties in handling complex scenes, occlusions, and small objects.</a:t>
            </a:r>
            <a:endParaRPr sz="2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The presentation addresses the need for advanced techniques to overcome these challenges.</a:t>
            </a:r>
            <a:endParaRPr sz="2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Highlights the specific problems that deep learning-based approaches aim to solve in the context of object detection.</a:t>
            </a:r>
            <a:endParaRPr sz="2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Illustrates the gap between traditional methods and the requirements of modern applications.</a:t>
            </a:r>
            <a:endParaRPr sz="2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457200" lvl="0" indent="-361950" algn="just" rtl="0">
              <a:lnSpc>
                <a:spcPct val="103750"/>
              </a:lnSpc>
              <a:spcBef>
                <a:spcPts val="0"/>
              </a:spcBef>
              <a:spcAft>
                <a:spcPts val="0"/>
              </a:spcAft>
              <a:buSzPts val="2100"/>
              <a:buFont typeface="Arial"/>
              <a:buChar char="•"/>
            </a:pPr>
            <a:r>
              <a:rPr lang="en-US" sz="2100" dirty="0">
                <a:latin typeface="Times New Roman" panose="02020603050405020304" pitchFamily="18" charset="0"/>
                <a:ea typeface="Calibri" panose="020F0502020204030204" pitchFamily="34" charset="0"/>
                <a:cs typeface="Times New Roman" panose="02020603050405020304" pitchFamily="18" charset="0"/>
                <a:sym typeface="Arial"/>
              </a:rPr>
              <a:t>Emphasizes the significance of formulating the problem accurately for effective deep learning solutions.</a:t>
            </a:r>
            <a:endParaRPr sz="3700" dirty="0">
              <a:latin typeface="Times New Roman" panose="02020603050405020304" pitchFamily="18" charset="0"/>
              <a:ea typeface="Calibri" panose="020F0502020204030204" pitchFamily="34" charset="0"/>
              <a:cs typeface="Times New Roman" panose="02020603050405020304" pitchFamily="18" charset="0"/>
              <a:sym typeface="Arial"/>
            </a:endParaRPr>
          </a:p>
        </p:txBody>
      </p:sp>
      <p:sp>
        <p:nvSpPr>
          <p:cNvPr id="144" name="Google Shape;1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Problem Formulation</a:t>
            </a:r>
            <a:endParaRPr b="1" dirty="0">
              <a:latin typeface="Times New Roman" panose="02020603050405020304" pitchFamily="18" charset="0"/>
              <a:cs typeface="Times New Roman" panose="02020603050405020304" pitchFamily="18" charset="0"/>
            </a:endParaRPr>
          </a:p>
        </p:txBody>
      </p:sp>
      <p:sp>
        <p:nvSpPr>
          <p:cNvPr id="151" name="Google Shape;151;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l" rtl="0">
              <a:lnSpc>
                <a:spcPct val="103750"/>
              </a:lnSpc>
              <a:spcBef>
                <a:spcPts val="0"/>
              </a:spcBef>
              <a:spcAft>
                <a:spcPts val="0"/>
              </a:spcAft>
              <a:buNone/>
            </a:pPr>
            <a:r>
              <a:rPr lang="en-US" sz="2500" b="1" dirty="0">
                <a:latin typeface="Times New Roman" panose="02020603050405020304" pitchFamily="18" charset="0"/>
                <a:ea typeface="Arial Rounded"/>
                <a:cs typeface="Times New Roman" panose="02020603050405020304" pitchFamily="18" charset="0"/>
                <a:sym typeface="Arial Rounded"/>
              </a:rPr>
              <a:t>      </a:t>
            </a:r>
            <a:r>
              <a:rPr lang="en-US" sz="2700" b="1" dirty="0">
                <a:latin typeface="Times New Roman" panose="02020603050405020304" pitchFamily="18" charset="0"/>
                <a:ea typeface="Calibri" panose="020F0502020204030204" pitchFamily="34" charset="0"/>
                <a:cs typeface="Times New Roman" panose="02020603050405020304" pitchFamily="18" charset="0"/>
                <a:sym typeface="Arial Rounded"/>
              </a:rPr>
              <a:t>Why it is required ?</a:t>
            </a:r>
            <a:endParaRPr sz="400" b="1" dirty="0">
              <a:latin typeface="Times New Roman" panose="02020603050405020304" pitchFamily="18" charset="0"/>
              <a:ea typeface="Calibri" panose="020F0502020204030204" pitchFamily="34" charset="0"/>
              <a:cs typeface="Times New Roman" panose="02020603050405020304" pitchFamily="18" charset="0"/>
              <a:sym typeface="Arial Rounded"/>
            </a:endParaRPr>
          </a:p>
          <a:p>
            <a:pPr marL="0" lvl="0" indent="0" algn="l" rtl="0">
              <a:lnSpc>
                <a:spcPct val="103750"/>
              </a:lnSpc>
              <a:spcBef>
                <a:spcPts val="415"/>
              </a:spcBef>
              <a:spcAft>
                <a:spcPts val="0"/>
              </a:spcAft>
              <a:buNone/>
            </a:pPr>
            <a:endParaRPr sz="400" b="1" dirty="0">
              <a:latin typeface="Times New Roman" panose="02020603050405020304" pitchFamily="18" charset="0"/>
              <a:ea typeface="Calibri" panose="020F0502020204030204" pitchFamily="34" charset="0"/>
              <a:cs typeface="Times New Roman" panose="02020603050405020304" pitchFamily="18" charset="0"/>
              <a:sym typeface="Arial Rounded"/>
            </a:endParaRPr>
          </a:p>
          <a:p>
            <a:pPr marL="457200" lvl="0" indent="-381000" algn="just" rtl="0">
              <a:lnSpc>
                <a:spcPct val="103750"/>
              </a:lnSpc>
              <a:spcBef>
                <a:spcPts val="415"/>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Object detection is a crucial task in computer vision.</a:t>
            </a:r>
            <a:endParaRPr sz="24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03750"/>
              </a:lnSpc>
              <a:spcBef>
                <a:spcPts val="0"/>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Traditional methods had limitations in accuracy, scalability, and real-time processing.</a:t>
            </a:r>
            <a:endParaRPr sz="24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03750"/>
              </a:lnSpc>
              <a:spcBef>
                <a:spcPts val="0"/>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Deep learning has emerged as a transformative approach.</a:t>
            </a:r>
            <a:endParaRPr sz="24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03750"/>
              </a:lnSpc>
              <a:spcBef>
                <a:spcPts val="0"/>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presentation explores the evolution from traditional methods to deep learning.</a:t>
            </a:r>
            <a:endParaRPr sz="24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03750"/>
              </a:lnSpc>
              <a:spcBef>
                <a:spcPts val="0"/>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Highlights the importance of object detection in various domains like surveillance, healthcare, and autonomous vehicles.</a:t>
            </a:r>
            <a:endParaRPr sz="24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81000" algn="just" rtl="0">
              <a:lnSpc>
                <a:spcPct val="103750"/>
              </a:lnSpc>
              <a:spcBef>
                <a:spcPts val="0"/>
              </a:spcBef>
              <a:spcAft>
                <a:spcPts val="0"/>
              </a:spcAft>
              <a:buSzPts val="2400"/>
              <a:buFont typeface="Calibri"/>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Emphasizes the impact of deep learning in significantly improving accuracy in object detection tasks.</a:t>
            </a:r>
            <a:endParaRPr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2" name="Google Shape;152;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839800" y="227600"/>
            <a:ext cx="6139500" cy="1016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400" b="1" dirty="0">
                <a:latin typeface="Times New Roman" panose="02020603050405020304" pitchFamily="18" charset="0"/>
                <a:cs typeface="Times New Roman" panose="02020603050405020304" pitchFamily="18" charset="0"/>
              </a:rPr>
              <a:t>Objectives of the Work</a:t>
            </a:r>
            <a:endParaRPr b="1" dirty="0">
              <a:latin typeface="Times New Roman" panose="02020603050405020304" pitchFamily="18" charset="0"/>
              <a:cs typeface="Times New Roman" panose="02020603050405020304" pitchFamily="18" charset="0"/>
            </a:endParaRPr>
          </a:p>
        </p:txBody>
      </p:sp>
      <p:sp>
        <p:nvSpPr>
          <p:cNvPr id="160" name="Google Shape;160;p20"/>
          <p:cNvSpPr txBox="1">
            <a:spLocks noGrp="1"/>
          </p:cNvSpPr>
          <p:nvPr>
            <p:ph type="body" idx="1"/>
          </p:nvPr>
        </p:nvSpPr>
        <p:spPr>
          <a:xfrm>
            <a:off x="839800" y="1456575"/>
            <a:ext cx="5578200" cy="4412400"/>
          </a:xfrm>
          <a:prstGeom prst="rect">
            <a:avLst/>
          </a:prstGeom>
        </p:spPr>
        <p:txBody>
          <a:bodyPr spcFirstLastPara="1" wrap="square" lIns="91425" tIns="45700" rIns="91425" bIns="45700" anchor="t" anchorCtr="0">
            <a:normAutofit/>
          </a:bodyPr>
          <a:lstStyle/>
          <a:p>
            <a:pPr marL="0" lvl="0" indent="0" algn="l" rtl="0">
              <a:lnSpc>
                <a:spcPct val="103750"/>
              </a:lnSpc>
              <a:spcBef>
                <a:spcPts val="0"/>
              </a:spcBef>
              <a:spcAft>
                <a:spcPts val="0"/>
              </a:spcAft>
              <a:buClr>
                <a:schemeClr val="dk1"/>
              </a:buClr>
              <a:buSzPts val="1100"/>
              <a:buFont typeface="Arial"/>
              <a:buNone/>
            </a:pPr>
            <a:r>
              <a:rPr lang="en-US" sz="1900" b="1" dirty="0">
                <a:latin typeface="Times New Roman" panose="02020603050405020304" pitchFamily="18" charset="0"/>
                <a:ea typeface="Calibri" panose="020F0502020204030204" pitchFamily="34" charset="0"/>
                <a:cs typeface="Times New Roman" panose="02020603050405020304" pitchFamily="18" charset="0"/>
                <a:sym typeface="Arial Rounded"/>
              </a:rPr>
              <a:t>Primary Goals:</a:t>
            </a:r>
            <a:endParaRPr sz="1900" b="1" dirty="0">
              <a:latin typeface="Times New Roman" panose="02020603050405020304" pitchFamily="18" charset="0"/>
              <a:ea typeface="Calibri" panose="020F0502020204030204" pitchFamily="34" charset="0"/>
              <a:cs typeface="Times New Roman" panose="02020603050405020304" pitchFamily="18" charset="0"/>
              <a:sym typeface="Arial Rounded"/>
            </a:endParaRPr>
          </a:p>
          <a:p>
            <a:pPr marL="457200" lvl="0" indent="-342900" algn="just" rtl="0">
              <a:lnSpc>
                <a:spcPct val="103750"/>
              </a:lnSpc>
              <a:spcBef>
                <a:spcPts val="415"/>
              </a:spcBef>
              <a:spcAft>
                <a:spcPts val="0"/>
              </a:spcAft>
              <a:buSzPts val="1800"/>
              <a:buFont typeface="Times New Roman"/>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Enhance </a:t>
            </a:r>
            <a:r>
              <a:rPr lang="en-US" sz="1800" dirty="0">
                <a:latin typeface="Times New Roman" panose="02020603050405020304" pitchFamily="18" charset="0"/>
                <a:ea typeface="Calibri" panose="020F0502020204030204" pitchFamily="34" charset="0"/>
                <a:cs typeface="Times New Roman" panose="02020603050405020304" pitchFamily="18" charset="0"/>
              </a:rPr>
              <a:t>knowledge of object detection</a:t>
            </a: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a:t>
            </a:r>
            <a:endParaRPr sz="18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457200" lvl="0" indent="-342900" algn="just" rtl="0">
              <a:lnSpc>
                <a:spcPct val="103750"/>
              </a:lnSpc>
              <a:spcBef>
                <a:spcPts val="0"/>
              </a:spcBef>
              <a:spcAft>
                <a:spcPts val="0"/>
              </a:spcAft>
              <a:buSzPts val="1800"/>
              <a:buFont typeface="Times New Roman"/>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Seeking different ideas on how object detection can be implemented on different </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Times New Roman"/>
              </a:rPr>
              <a:t>sectord</a:t>
            </a: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 </a:t>
            </a:r>
          </a:p>
          <a:p>
            <a:pPr marL="457200" lvl="0" indent="-342900" algn="just" rtl="0">
              <a:lnSpc>
                <a:spcPct val="103750"/>
              </a:lnSpc>
              <a:spcBef>
                <a:spcPts val="0"/>
              </a:spcBef>
              <a:spcAft>
                <a:spcPts val="0"/>
              </a:spcAft>
              <a:buSzPts val="1800"/>
              <a:buFont typeface="Times New Roman"/>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Addressing challenges specific to certain application domains.</a:t>
            </a:r>
            <a:endParaRPr sz="3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lvl="0" indent="0" algn="just" rtl="0">
              <a:lnSpc>
                <a:spcPct val="103750"/>
              </a:lnSpc>
              <a:spcBef>
                <a:spcPts val="415"/>
              </a:spcBef>
              <a:spcAft>
                <a:spcPts val="0"/>
              </a:spcAft>
              <a:buNone/>
            </a:pPr>
            <a:endParaRPr sz="3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0" lvl="0" indent="0" algn="just" rtl="0">
              <a:lnSpc>
                <a:spcPct val="103750"/>
              </a:lnSpc>
              <a:spcBef>
                <a:spcPts val="415"/>
              </a:spcBef>
              <a:spcAft>
                <a:spcPts val="0"/>
              </a:spcAft>
              <a:buClr>
                <a:schemeClr val="dk1"/>
              </a:buClr>
              <a:buSzPts val="1100"/>
              <a:buFont typeface="Arial"/>
              <a:buNone/>
            </a:pPr>
            <a:r>
              <a:rPr lang="en-US" sz="1900" b="1" dirty="0">
                <a:latin typeface="Times New Roman" panose="02020603050405020304" pitchFamily="18" charset="0"/>
                <a:ea typeface="Calibri" panose="020F0502020204030204" pitchFamily="34" charset="0"/>
                <a:cs typeface="Times New Roman" panose="02020603050405020304" pitchFamily="18" charset="0"/>
                <a:sym typeface="Arial Rounded"/>
              </a:rPr>
              <a:t>Importance:</a:t>
            </a:r>
            <a:endParaRPr sz="1900" b="1" dirty="0">
              <a:latin typeface="Times New Roman" panose="02020603050405020304" pitchFamily="18" charset="0"/>
              <a:ea typeface="Calibri" panose="020F0502020204030204" pitchFamily="34" charset="0"/>
              <a:cs typeface="Times New Roman" panose="02020603050405020304" pitchFamily="18" charset="0"/>
              <a:sym typeface="Arial Rounded"/>
            </a:endParaRPr>
          </a:p>
          <a:p>
            <a:pPr marL="457200" lvl="0" indent="-342900" algn="just" rtl="0">
              <a:lnSpc>
                <a:spcPct val="103750"/>
              </a:lnSpc>
              <a:spcBef>
                <a:spcPts val="415"/>
              </a:spcBef>
              <a:spcAft>
                <a:spcPts val="0"/>
              </a:spcAft>
              <a:buSzPts val="1800"/>
              <a:buFont typeface="Times New Roman"/>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Achieving these objectives is crucial for the practical success of object detection systems.</a:t>
            </a:r>
            <a:endParaRPr sz="18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457200" lvl="0" indent="-342900" algn="just" rtl="0">
              <a:lnSpc>
                <a:spcPct val="103750"/>
              </a:lnSpc>
              <a:spcBef>
                <a:spcPts val="0"/>
              </a:spcBef>
              <a:spcAft>
                <a:spcPts val="0"/>
              </a:spcAft>
              <a:buSzPts val="1800"/>
              <a:buFont typeface="Times New Roman"/>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Improved accuracy ensures reliable results in diverse scenarios.</a:t>
            </a:r>
          </a:p>
          <a:p>
            <a:pPr marL="457200" lvl="0" indent="-342900" algn="l" rtl="0">
              <a:lnSpc>
                <a:spcPct val="103750"/>
              </a:lnSpc>
              <a:spcBef>
                <a:spcPts val="0"/>
              </a:spcBef>
              <a:spcAft>
                <a:spcPts val="0"/>
              </a:spcAft>
              <a:buSzPts val="1800"/>
              <a:buFont typeface="Times New Roman"/>
              <a:buChar char="●"/>
            </a:pPr>
            <a:endParaRPr sz="1800" dirty="0">
              <a:latin typeface="Times New Roman" panose="02020603050405020304" pitchFamily="18" charset="0"/>
              <a:ea typeface="Times New Roman"/>
              <a:cs typeface="Times New Roman" panose="02020603050405020304" pitchFamily="18" charset="0"/>
              <a:sym typeface="Times New Roman"/>
            </a:endParaRPr>
          </a:p>
        </p:txBody>
      </p:sp>
      <p:sp>
        <p:nvSpPr>
          <p:cNvPr id="161" name="Google Shape;161;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7" name="Google Shape;162;p20">
            <a:extLst>
              <a:ext uri="{FF2B5EF4-FFF2-40B4-BE49-F238E27FC236}">
                <a16:creationId xmlns:a16="http://schemas.microsoft.com/office/drawing/2014/main" id="{254BAD33-7F5C-4C01-A6AB-0BD1E99CB17E}"/>
              </a:ext>
            </a:extLst>
          </p:cNvPr>
          <p:cNvPicPr preferRelativeResize="0"/>
          <p:nvPr/>
        </p:nvPicPr>
        <p:blipFill>
          <a:blip r:embed="rId3">
            <a:alphaModFix/>
          </a:blip>
          <a:stretch>
            <a:fillRect/>
          </a:stretch>
        </p:blipFill>
        <p:spPr>
          <a:xfrm>
            <a:off x="7170725" y="1456575"/>
            <a:ext cx="4181475" cy="420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839800" y="457200"/>
            <a:ext cx="5923830" cy="122231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sz="4400" b="1" dirty="0">
                <a:latin typeface="Times New Roman" panose="02020603050405020304" pitchFamily="18" charset="0"/>
                <a:cs typeface="Times New Roman" panose="02020603050405020304" pitchFamily="18" charset="0"/>
              </a:rPr>
              <a:t>Planning to implement and Methodology used:</a:t>
            </a:r>
            <a:endParaRPr b="1" dirty="0">
              <a:latin typeface="Times New Roman" panose="02020603050405020304" pitchFamily="18" charset="0"/>
              <a:cs typeface="Times New Roman" panose="02020603050405020304" pitchFamily="18" charset="0"/>
            </a:endParaRPr>
          </a:p>
        </p:txBody>
      </p:sp>
      <p:sp>
        <p:nvSpPr>
          <p:cNvPr id="181" name="Google Shape;181;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3" name="Picture 2">
            <a:extLst>
              <a:ext uri="{FF2B5EF4-FFF2-40B4-BE49-F238E27FC236}">
                <a16:creationId xmlns:a16="http://schemas.microsoft.com/office/drawing/2014/main" id="{1DE36065-31A5-48DA-9C7B-29ED3A68E31F}"/>
              </a:ext>
            </a:extLst>
          </p:cNvPr>
          <p:cNvPicPr>
            <a:picLocks noChangeAspect="1"/>
          </p:cNvPicPr>
          <p:nvPr/>
        </p:nvPicPr>
        <p:blipFill rotWithShape="1">
          <a:blip r:embed="rId3"/>
          <a:srcRect b="1065"/>
          <a:stretch/>
        </p:blipFill>
        <p:spPr>
          <a:xfrm>
            <a:off x="7659927" y="583180"/>
            <a:ext cx="3301428" cy="5631008"/>
          </a:xfrm>
          <a:prstGeom prst="rect">
            <a:avLst/>
          </a:prstGeom>
        </p:spPr>
      </p:pic>
      <p:sp>
        <p:nvSpPr>
          <p:cNvPr id="4" name="TextBox 3">
            <a:extLst>
              <a:ext uri="{FF2B5EF4-FFF2-40B4-BE49-F238E27FC236}">
                <a16:creationId xmlns:a16="http://schemas.microsoft.com/office/drawing/2014/main" id="{9B355302-AA7E-4823-9684-29D70461806E}"/>
              </a:ext>
            </a:extLst>
          </p:cNvPr>
          <p:cNvSpPr txBox="1"/>
          <p:nvPr/>
        </p:nvSpPr>
        <p:spPr>
          <a:xfrm>
            <a:off x="839800" y="2159128"/>
            <a:ext cx="5211193" cy="3170099"/>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Implementation plan:</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Data Collection and Annotation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Data Preprocessing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Model Selection and Architecture Design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Model Training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Evaluation and Fine-Tuning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Deployment and Integration </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Monitoring and Maintenance</a:t>
            </a:r>
          </a:p>
          <a:p>
            <a:pPr marL="457200" indent="-457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Documentation and Knowledge Transfer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35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38200" y="365125"/>
            <a:ext cx="10515600" cy="942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Planning to implement </a:t>
            </a:r>
            <a:endParaRPr dirty="0">
              <a:latin typeface="Times New Roman" panose="02020603050405020304" pitchFamily="18" charset="0"/>
              <a:cs typeface="Times New Roman" panose="02020603050405020304" pitchFamily="18" charset="0"/>
            </a:endParaRPr>
          </a:p>
        </p:txBody>
      </p:sp>
      <p:sp>
        <p:nvSpPr>
          <p:cNvPr id="189" name="Google Shape;189;p23"/>
          <p:cNvSpPr txBox="1">
            <a:spLocks noGrp="1"/>
          </p:cNvSpPr>
          <p:nvPr>
            <p:ph type="body" idx="1"/>
          </p:nvPr>
        </p:nvSpPr>
        <p:spPr>
          <a:xfrm>
            <a:off x="838200" y="1228975"/>
            <a:ext cx="10515600" cy="4947900"/>
          </a:xfrm>
          <a:prstGeom prst="rect">
            <a:avLst/>
          </a:prstGeom>
        </p:spPr>
        <p:txBody>
          <a:bodyPr spcFirstLastPara="1" wrap="square" lIns="91425" tIns="45700" rIns="91425" bIns="45700" anchor="t" anchorCtr="0">
            <a:normAutofit/>
          </a:bodyPr>
          <a:lstStyle/>
          <a:p>
            <a:pPr marL="457200" lvl="0" indent="-355600" algn="l" rtl="0">
              <a:spcBef>
                <a:spcPts val="1000"/>
              </a:spcBef>
              <a:spcAft>
                <a:spcPts val="0"/>
              </a:spcAft>
              <a:buSzPts val="2000"/>
              <a:buFont typeface="Arial Rounded"/>
              <a:buChar char="•"/>
            </a:pPr>
            <a:r>
              <a:rPr lang="en-US" sz="3000" dirty="0">
                <a:latin typeface="Times New Roman" panose="02020603050405020304" pitchFamily="18" charset="0"/>
                <a:ea typeface="Tahoma" panose="020B0604030504040204" pitchFamily="34" charset="0"/>
                <a:cs typeface="Times New Roman" panose="02020603050405020304" pitchFamily="18" charset="0"/>
                <a:sym typeface="Arial Rounded"/>
              </a:rPr>
              <a:t>Timeline</a:t>
            </a:r>
            <a:r>
              <a:rPr lang="en-US" sz="3000" dirty="0">
                <a:latin typeface="Times New Roman" panose="02020603050405020304" pitchFamily="18" charset="0"/>
                <a:ea typeface="Calibri" panose="020F0502020204030204" pitchFamily="34" charset="0"/>
                <a:cs typeface="Times New Roman" panose="02020603050405020304" pitchFamily="18" charset="0"/>
                <a:sym typeface="Arial Rounded"/>
              </a:rPr>
              <a:t> </a:t>
            </a:r>
            <a:endParaRPr sz="3000" dirty="0">
              <a:latin typeface="Times New Roman" panose="02020603050405020304" pitchFamily="18" charset="0"/>
              <a:ea typeface="Calibri" panose="020F0502020204030204" pitchFamily="34" charset="0"/>
              <a:cs typeface="Times New Roman" panose="02020603050405020304" pitchFamily="18" charset="0"/>
              <a:sym typeface="Arial Rounded"/>
            </a:endParaRPr>
          </a:p>
          <a:p>
            <a:pPr marL="0" lvl="0" indent="0" algn="l" rtl="0">
              <a:spcBef>
                <a:spcPts val="1000"/>
              </a:spcBef>
              <a:spcAft>
                <a:spcPts val="0"/>
              </a:spcAft>
              <a:buNone/>
            </a:pPr>
            <a:endParaRPr dirty="0">
              <a:latin typeface="Times New Roman" panose="02020603050405020304" pitchFamily="18" charset="0"/>
              <a:cs typeface="Times New Roman" panose="02020603050405020304" pitchFamily="18" charset="0"/>
            </a:endParaRPr>
          </a:p>
        </p:txBody>
      </p:sp>
      <p:sp>
        <p:nvSpPr>
          <p:cNvPr id="190" name="Google Shape;190;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5" name="Picture 4">
            <a:extLst>
              <a:ext uri="{FF2B5EF4-FFF2-40B4-BE49-F238E27FC236}">
                <a16:creationId xmlns:a16="http://schemas.microsoft.com/office/drawing/2014/main" id="{70A1206C-E283-42F5-BEDC-B05F192E16E4}"/>
              </a:ext>
            </a:extLst>
          </p:cNvPr>
          <p:cNvPicPr>
            <a:picLocks noChangeAspect="1"/>
          </p:cNvPicPr>
          <p:nvPr/>
        </p:nvPicPr>
        <p:blipFill>
          <a:blip r:embed="rId3"/>
          <a:stretch>
            <a:fillRect/>
          </a:stretch>
        </p:blipFill>
        <p:spPr>
          <a:xfrm>
            <a:off x="838200" y="1957137"/>
            <a:ext cx="5742663" cy="4309476"/>
          </a:xfrm>
          <a:prstGeom prst="rect">
            <a:avLst/>
          </a:prstGeom>
        </p:spPr>
      </p:pic>
    </p:spTree>
    <p:extLst>
      <p:ext uri="{BB962C8B-B14F-4D97-AF65-F5344CB8AC3E}">
        <p14:creationId xmlns:p14="http://schemas.microsoft.com/office/powerpoint/2010/main" val="350032630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1593</Words>
  <Application>Microsoft Office PowerPoint</Application>
  <PresentationFormat>Widescreen</PresentationFormat>
  <Paragraphs>148</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Roboto</vt:lpstr>
      <vt:lpstr>Calibri</vt:lpstr>
      <vt:lpstr>Arial Rounded</vt:lpstr>
      <vt:lpstr>1_Office Theme</vt:lpstr>
      <vt:lpstr>PowerPoint Presentation</vt:lpstr>
      <vt:lpstr>Outline</vt:lpstr>
      <vt:lpstr>Introduction to Project </vt:lpstr>
      <vt:lpstr>Introduction to Project</vt:lpstr>
      <vt:lpstr>Problem Formulation</vt:lpstr>
      <vt:lpstr>Problem Formulation</vt:lpstr>
      <vt:lpstr>Objectives of the Work</vt:lpstr>
      <vt:lpstr>Planning to implement and Methodology used:</vt:lpstr>
      <vt:lpstr>Planning to implement </vt:lpstr>
      <vt:lpstr>Task Details:</vt:lpstr>
      <vt:lpstr>PowerPoint Presentation</vt:lpstr>
      <vt:lpstr>PowerPoint Presentation</vt:lpstr>
      <vt:lpstr>PowerPoint Presentation</vt:lpstr>
      <vt:lpstr>PowerPoint Presentation</vt:lpstr>
      <vt:lpstr>PowerPoint Presentation</vt:lpstr>
      <vt:lpstr>PowerPoint Presentation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MAYANK CHAUHAN</cp:lastModifiedBy>
  <cp:revision>27</cp:revision>
  <dcterms:modified xsi:type="dcterms:W3CDTF">2024-04-29T16:53:09Z</dcterms:modified>
</cp:coreProperties>
</file>