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0"/>
  </p:notesMasterIdLst>
  <p:sldIdLst>
    <p:sldId id="257" r:id="rId2"/>
    <p:sldId id="272" r:id="rId3"/>
    <p:sldId id="274" r:id="rId4"/>
    <p:sldId id="273" r:id="rId5"/>
    <p:sldId id="275" r:id="rId6"/>
    <p:sldId id="278" r:id="rId7"/>
    <p:sldId id="276" r:id="rId8"/>
    <p:sldId id="27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240" userDrawn="1">
          <p15:clr>
            <a:srgbClr val="A4A3A4"/>
          </p15:clr>
        </p15:guide>
        <p15:guide id="6" orient="horz" pos="144" userDrawn="1">
          <p15:clr>
            <a:srgbClr val="A4A3A4"/>
          </p15:clr>
        </p15:guide>
        <p15:guide id="7" orient="horz" pos="4104" userDrawn="1">
          <p15:clr>
            <a:srgbClr val="A4A3A4"/>
          </p15:clr>
        </p15:guide>
        <p15:guide id="8" pos="7440" userDrawn="1">
          <p15:clr>
            <a:srgbClr val="A4A3A4"/>
          </p15:clr>
        </p15:guide>
        <p15:guide id="13" orient="horz" pos="1512" userDrawn="1">
          <p15:clr>
            <a:srgbClr val="A4A3A4"/>
          </p15:clr>
        </p15:guide>
        <p15:guide id="17" orient="horz" pos="2376" userDrawn="1">
          <p15:clr>
            <a:srgbClr val="A4A3A4"/>
          </p15:clr>
        </p15:guide>
        <p15:guide id="18" pos="4824" userDrawn="1">
          <p15:clr>
            <a:srgbClr val="A4A3A4"/>
          </p15:clr>
        </p15:guide>
        <p15:guide id="20" pos="2016" userDrawn="1">
          <p15:clr>
            <a:srgbClr val="A4A3A4"/>
          </p15:clr>
        </p15:guide>
        <p15:guide id="21" orient="horz" pos="1680" userDrawn="1">
          <p15:clr>
            <a:srgbClr val="A4A3A4"/>
          </p15:clr>
        </p15:guide>
        <p15:guide id="22" orient="horz" pos="1008" userDrawn="1">
          <p15:clr>
            <a:srgbClr val="A4A3A4"/>
          </p15:clr>
        </p15:guide>
        <p15:guide id="23" pos="408" userDrawn="1">
          <p15:clr>
            <a:srgbClr val="A4A3A4"/>
          </p15:clr>
        </p15:guide>
        <p15:guide id="24" orient="horz" pos="792" userDrawn="1">
          <p15:clr>
            <a:srgbClr val="A4A3A4"/>
          </p15:clr>
        </p15:guide>
        <p15:guide id="25" orient="horz" pos="2760" userDrawn="1">
          <p15:clr>
            <a:srgbClr val="A4A3A4"/>
          </p15:clr>
        </p15:guide>
        <p15:guide id="26" orient="horz" pos="3024" userDrawn="1">
          <p15:clr>
            <a:srgbClr val="A4A3A4"/>
          </p15:clr>
        </p15:guide>
        <p15:guide id="27" pos="3840" userDrawn="1">
          <p15:clr>
            <a:srgbClr val="A4A3A4"/>
          </p15:clr>
        </p15:guide>
        <p15:guide id="28" orient="horz" pos="22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E0E7"/>
    <a:srgbClr val="30353F"/>
    <a:srgbClr val="43CDD9"/>
    <a:srgbClr val="667181"/>
    <a:srgbClr val="BABABA"/>
    <a:srgbClr val="DBDBDB"/>
    <a:srgbClr val="515A6B"/>
    <a:srgbClr val="AFBBBD"/>
    <a:srgbClr val="8FA0A3"/>
    <a:srgbClr val="5FD6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794B42-CE14-4F40-99CA-8A9BD4B4EB2B}" v="4" dt="2023-01-16T21:37:35.705"/>
  </p1510:revLst>
</p1510:revInfo>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52" autoAdjust="0"/>
  </p:normalViewPr>
  <p:slideViewPr>
    <p:cSldViewPr snapToGrid="0" showGuides="1">
      <p:cViewPr varScale="1">
        <p:scale>
          <a:sx n="102" d="100"/>
          <a:sy n="102" d="100"/>
        </p:scale>
        <p:origin x="200" y="744"/>
      </p:cViewPr>
      <p:guideLst>
        <p:guide pos="240"/>
        <p:guide orient="horz" pos="144"/>
        <p:guide orient="horz" pos="4104"/>
        <p:guide pos="7440"/>
        <p:guide orient="horz" pos="1512"/>
        <p:guide orient="horz" pos="2376"/>
        <p:guide pos="4824"/>
        <p:guide pos="2016"/>
        <p:guide orient="horz" pos="1680"/>
        <p:guide orient="horz" pos="1008"/>
        <p:guide pos="408"/>
        <p:guide orient="horz" pos="792"/>
        <p:guide orient="horz" pos="2760"/>
        <p:guide orient="horz" pos="3024"/>
        <p:guide pos="3840"/>
        <p:guide orient="horz" pos="22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1C655F-54C7-4D03-AD26-E0C40F01563A}" type="datetimeFigureOut">
              <a:rPr lang="id-ID" smtClean="0"/>
              <a:t>16/01/23</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D34AC2-3728-4A8B-B58F-6888FAEC3D20}" type="slidenum">
              <a:rPr lang="id-ID" smtClean="0"/>
              <a:t>‹#›</a:t>
            </a:fld>
            <a:endParaRPr lang="id-ID"/>
          </a:p>
        </p:txBody>
      </p:sp>
    </p:spTree>
    <p:extLst>
      <p:ext uri="{BB962C8B-B14F-4D97-AF65-F5344CB8AC3E}">
        <p14:creationId xmlns:p14="http://schemas.microsoft.com/office/powerpoint/2010/main" val="1086178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1/16/23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635058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F96FE2-9E77-4834-9C6B-212E1056298F}" type="datetimeFigureOut">
              <a:rPr lang="en-US" smtClean="0"/>
              <a:t>1/16/23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779547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1/16/23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439420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1/16/23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3032131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1/16/23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3302397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F96FE2-9E77-4834-9C6B-212E1056298F}" type="datetimeFigureOut">
              <a:rPr lang="en-US" smtClean="0"/>
              <a:t>1/16/23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662068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F96FE2-9E77-4834-9C6B-212E1056298F}" type="datetimeFigureOut">
              <a:rPr lang="en-US" smtClean="0"/>
              <a:t>1/16/23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034835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F96FE2-9E77-4834-9C6B-212E1056298F}" type="datetimeFigureOut">
              <a:rPr lang="en-US" smtClean="0"/>
              <a:t>1/16/23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645618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F96FE2-9E77-4834-9C6B-212E1056298F}" type="datetimeFigureOut">
              <a:rPr lang="en-US" smtClean="0"/>
              <a:t>1/16/23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432641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F96FE2-9E77-4834-9C6B-212E1056298F}" type="datetimeFigureOut">
              <a:rPr lang="en-US" smtClean="0"/>
              <a:t>1/16/23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753328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3B832CC-E04A-47A7-966D-475AEA6409AB}"/>
              </a:ext>
            </a:extLst>
          </p:cNvPr>
          <p:cNvSpPr>
            <a:spLocks noGrp="1"/>
          </p:cNvSpPr>
          <p:nvPr>
            <p:ph type="pic" sz="quarter" idx="13"/>
          </p:nvPr>
        </p:nvSpPr>
        <p:spPr>
          <a:xfrm>
            <a:off x="4689139"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endParaRPr lang="en-US" dirty="0"/>
          </a:p>
        </p:txBody>
      </p:sp>
      <p:sp>
        <p:nvSpPr>
          <p:cNvPr id="2" name="Date Placeholder 1"/>
          <p:cNvSpPr>
            <a:spLocks noGrp="1"/>
          </p:cNvSpPr>
          <p:nvPr>
            <p:ph type="dt" sz="half" idx="10"/>
          </p:nvPr>
        </p:nvSpPr>
        <p:spPr/>
        <p:txBody>
          <a:bodyPr/>
          <a:lstStyle/>
          <a:p>
            <a:fld id="{14F96FE2-9E77-4834-9C6B-212E1056298F}" type="datetimeFigureOut">
              <a:rPr lang="en-US" smtClean="0"/>
              <a:t>1/16/23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428E537-E56B-49CA-B596-52598082FBE8}" type="slidenum">
              <a:rPr lang="en-US" smtClean="0"/>
              <a:t>‹#›</a:t>
            </a:fld>
            <a:endParaRPr lang="en-US" dirty="0"/>
          </a:p>
        </p:txBody>
      </p:sp>
      <p:sp>
        <p:nvSpPr>
          <p:cNvPr id="6" name="Freeform: Shape 7">
            <a:extLst>
              <a:ext uri="{FF2B5EF4-FFF2-40B4-BE49-F238E27FC236}">
                <a16:creationId xmlns:a16="http://schemas.microsoft.com/office/drawing/2014/main" id="{23B832CC-E04A-47A7-966D-475AEA6409AB}"/>
              </a:ext>
            </a:extLst>
          </p:cNvPr>
          <p:cNvSpPr>
            <a:spLocks noGrp="1"/>
          </p:cNvSpPr>
          <p:nvPr>
            <p:ph type="pic" sz="quarter" idx="14"/>
          </p:nvPr>
        </p:nvSpPr>
        <p:spPr>
          <a:xfrm>
            <a:off x="1125882"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endParaRPr lang="en-US" dirty="0"/>
          </a:p>
        </p:txBody>
      </p:sp>
      <p:sp>
        <p:nvSpPr>
          <p:cNvPr id="7" name="Freeform: Shape 7">
            <a:extLst>
              <a:ext uri="{FF2B5EF4-FFF2-40B4-BE49-F238E27FC236}">
                <a16:creationId xmlns:a16="http://schemas.microsoft.com/office/drawing/2014/main" id="{23B832CC-E04A-47A7-966D-475AEA6409AB}"/>
              </a:ext>
            </a:extLst>
          </p:cNvPr>
          <p:cNvSpPr>
            <a:spLocks noGrp="1"/>
          </p:cNvSpPr>
          <p:nvPr>
            <p:ph type="pic" sz="quarter" idx="15"/>
          </p:nvPr>
        </p:nvSpPr>
        <p:spPr>
          <a:xfrm>
            <a:off x="8252396"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endParaRPr lang="en-US" dirty="0"/>
          </a:p>
        </p:txBody>
      </p:sp>
    </p:spTree>
    <p:extLst>
      <p:ext uri="{BB962C8B-B14F-4D97-AF65-F5344CB8AC3E}">
        <p14:creationId xmlns:p14="http://schemas.microsoft.com/office/powerpoint/2010/main" val="1596995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F96FE2-9E77-4834-9C6B-212E1056298F}" type="datetimeFigureOut">
              <a:rPr lang="en-US" smtClean="0"/>
              <a:t>1/16/23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4001594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F96FE2-9E77-4834-9C6B-212E1056298F}" type="datetimeFigureOut">
              <a:rPr lang="en-US" smtClean="0"/>
              <a:t>1/16/23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28E537-E56B-49CA-B596-52598082FBE8}" type="slidenum">
              <a:rPr lang="en-US" smtClean="0"/>
              <a:t>‹#›</a:t>
            </a:fld>
            <a:endParaRPr lang="en-US" dirty="0"/>
          </a:p>
        </p:txBody>
      </p:sp>
    </p:spTree>
    <p:extLst>
      <p:ext uri="{BB962C8B-B14F-4D97-AF65-F5344CB8AC3E}">
        <p14:creationId xmlns:p14="http://schemas.microsoft.com/office/powerpoint/2010/main" val="28447593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4" r:id="rId8"/>
    <p:sldLayoutId id="2147483680" r:id="rId9"/>
    <p:sldLayoutId id="2147483681" r:id="rId10"/>
    <p:sldLayoutId id="2147483682" r:id="rId11"/>
    <p:sldLayoutId id="214748368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app.datacamp.com/workspace/external-link?url=https%3A%2F%2Fca.indeed.com%2Fcareer%2Fcall-center-representative"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A black and white photo of a city&#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9" name="Rectangle 18">
            <a:extLst>
              <a:ext uri="{C183D7F6-B498-43B3-948B-1728B52AA6E4}">
                <adec:decorative xmlns:adec="http://schemas.microsoft.com/office/drawing/2017/decorative" val="1"/>
              </a:ext>
            </a:extLst>
          </p:cNvPr>
          <p:cNvSpPr/>
          <p:nvPr/>
        </p:nvSpPr>
        <p:spPr>
          <a:xfrm>
            <a:off x="0" y="0"/>
            <a:ext cx="12192000" cy="6858000"/>
          </a:xfrm>
          <a:prstGeom prst="rect">
            <a:avLst/>
          </a:prstGeom>
          <a:gradFill flip="none" rotWithShape="0">
            <a:gsLst>
              <a:gs pos="100000">
                <a:srgbClr val="1F2229">
                  <a:alpha val="60000"/>
                </a:srgbClr>
              </a:gs>
              <a:gs pos="20000">
                <a:srgbClr val="1F2229">
                  <a:alpha val="91765"/>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2263035" y="3587322"/>
            <a:ext cx="7665929" cy="1354217"/>
          </a:xfrm>
          <a:prstGeom prst="rect">
            <a:avLst/>
          </a:prstGeom>
          <a:noFill/>
        </p:spPr>
        <p:txBody>
          <a:bodyPr wrap="square" lIns="0" tIns="0" rIns="0" bIns="0" rtlCol="0">
            <a:spAutoFit/>
          </a:bodyPr>
          <a:lstStyle/>
          <a:p>
            <a:pPr algn="ctr">
              <a:tabLst>
                <a:tab pos="347663" algn="l"/>
              </a:tabLst>
            </a:pPr>
            <a:r>
              <a:rPr lang="en-US" sz="4400" b="1" dirty="0">
                <a:solidFill>
                  <a:schemeClr val="bg1"/>
                </a:solidFill>
                <a:latin typeface="+mj-lt"/>
              </a:rPr>
              <a:t>Data Analyst Professional Practical Exam Presentation </a:t>
            </a:r>
          </a:p>
        </p:txBody>
      </p:sp>
      <p:sp>
        <p:nvSpPr>
          <p:cNvPr id="2" name="Oval 1">
            <a:extLst>
              <a:ext uri="{C183D7F6-B498-43B3-948B-1728B52AA6E4}">
                <adec:decorative xmlns:adec="http://schemas.microsoft.com/office/drawing/2017/decorative" val="1"/>
              </a:ext>
            </a:extLst>
          </p:cNvPr>
          <p:cNvSpPr/>
          <p:nvPr/>
        </p:nvSpPr>
        <p:spPr>
          <a:xfrm>
            <a:off x="5657640" y="2479683"/>
            <a:ext cx="876722" cy="87672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Oval 9">
            <a:extLst>
              <a:ext uri="{C183D7F6-B498-43B3-948B-1728B52AA6E4}">
                <adec:decorative xmlns:adec="http://schemas.microsoft.com/office/drawing/2017/decorative" val="1"/>
              </a:ext>
            </a:extLst>
          </p:cNvPr>
          <p:cNvSpPr/>
          <p:nvPr/>
        </p:nvSpPr>
        <p:spPr>
          <a:xfrm>
            <a:off x="6043971" y="2565407"/>
            <a:ext cx="705274" cy="705272"/>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C183D7F6-B498-43B3-948B-1728B52AA6E4}">
                <adec:decorative xmlns:adec="http://schemas.microsoft.com/office/drawing/2017/decorative" val="1"/>
              </a:ext>
            </a:extLst>
          </p:cNvPr>
          <p:cNvSpPr/>
          <p:nvPr/>
        </p:nvSpPr>
        <p:spPr>
          <a:xfrm>
            <a:off x="5442756" y="2565407"/>
            <a:ext cx="705274" cy="705272"/>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hidden="1">
            <a:extLst>
              <a:ext uri="{FF2B5EF4-FFF2-40B4-BE49-F238E27FC236}">
                <a16:creationId xmlns:a16="http://schemas.microsoft.com/office/drawing/2014/main" id="{80AA5C56-EC57-4914-8118-68854697E0F3}"/>
              </a:ext>
            </a:extLst>
          </p:cNvPr>
          <p:cNvSpPr>
            <a:spLocks noGrp="1"/>
          </p:cNvSpPr>
          <p:nvPr>
            <p:ph type="title"/>
          </p:nvPr>
        </p:nvSpPr>
        <p:spPr/>
        <p:txBody>
          <a:bodyPr/>
          <a:lstStyle/>
          <a:p>
            <a:r>
              <a:rPr lang="en-US" dirty="0"/>
              <a:t>Slide 1</a:t>
            </a:r>
          </a:p>
        </p:txBody>
      </p:sp>
    </p:spTree>
    <p:extLst>
      <p:ext uri="{BB962C8B-B14F-4D97-AF65-F5344CB8AC3E}">
        <p14:creationId xmlns:p14="http://schemas.microsoft.com/office/powerpoint/2010/main" val="735082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Box 109"/>
          <p:cNvSpPr txBox="1"/>
          <p:nvPr/>
        </p:nvSpPr>
        <p:spPr>
          <a:xfrm>
            <a:off x="2668785" y="165381"/>
            <a:ext cx="6854442"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Project Overview and Deliverables</a:t>
            </a:r>
          </a:p>
        </p:txBody>
      </p:sp>
      <p:sp>
        <p:nvSpPr>
          <p:cNvPr id="30" name="Freeform 19">
            <a:extLst>
              <a:ext uri="{FF2B5EF4-FFF2-40B4-BE49-F238E27FC236}">
                <a16:creationId xmlns:a16="http://schemas.microsoft.com/office/drawing/2014/main" id="{189E3C56-F900-44E7-BF74-7509E4A585C5}"/>
              </a:ex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33" name="TextBox 32">
            <a:extLst>
              <a:ext uri="{FF2B5EF4-FFF2-40B4-BE49-F238E27FC236}">
                <a16:creationId xmlns:a16="http://schemas.microsoft.com/office/drawing/2014/main" id="{5C7F3CEE-E6DF-48C0-8B9A-22A03DF4C29B}"/>
              </a:ext>
            </a:extLst>
          </p:cNvPr>
          <p:cNvSpPr txBox="1"/>
          <p:nvPr/>
        </p:nvSpPr>
        <p:spPr>
          <a:xfrm>
            <a:off x="11907454" y="6481180"/>
            <a:ext cx="248786" cy="307777"/>
          </a:xfrm>
          <a:prstGeom prst="rect">
            <a:avLst/>
          </a:prstGeom>
          <a:noFill/>
        </p:spPr>
        <p:txBody>
          <a:bodyPr wrap="none" rtlCol="0">
            <a:spAutoFit/>
          </a:bodyPr>
          <a:lstStyle/>
          <a:p>
            <a:r>
              <a:rPr lang="en-US" sz="1400" b="1" dirty="0">
                <a:solidFill>
                  <a:schemeClr val="bg1"/>
                </a:solidFill>
              </a:rPr>
              <a:t>1</a:t>
            </a:r>
          </a:p>
        </p:txBody>
      </p:sp>
      <p:sp>
        <p:nvSpPr>
          <p:cNvPr id="2" name="Title 1" hidden="1">
            <a:extLst>
              <a:ext uri="{FF2B5EF4-FFF2-40B4-BE49-F238E27FC236}">
                <a16:creationId xmlns:a16="http://schemas.microsoft.com/office/drawing/2014/main" id="{57154957-68AB-414D-8F5B-A49D3A2612B1}"/>
              </a:ext>
            </a:extLst>
          </p:cNvPr>
          <p:cNvSpPr>
            <a:spLocks noGrp="1"/>
          </p:cNvSpPr>
          <p:nvPr>
            <p:ph type="title"/>
          </p:nvPr>
        </p:nvSpPr>
        <p:spPr/>
        <p:txBody>
          <a:bodyPr/>
          <a:lstStyle/>
          <a:p>
            <a:r>
              <a:rPr lang="en-US" dirty="0"/>
              <a:t>Slide 2</a:t>
            </a:r>
          </a:p>
        </p:txBody>
      </p:sp>
      <p:sp>
        <p:nvSpPr>
          <p:cNvPr id="3" name="TextBox 2">
            <a:extLst>
              <a:ext uri="{FF2B5EF4-FFF2-40B4-BE49-F238E27FC236}">
                <a16:creationId xmlns:a16="http://schemas.microsoft.com/office/drawing/2014/main" id="{2AE819A2-C2E2-5F75-6D87-A8C3EBBABA0A}"/>
              </a:ext>
            </a:extLst>
          </p:cNvPr>
          <p:cNvSpPr txBox="1"/>
          <p:nvPr/>
        </p:nvSpPr>
        <p:spPr>
          <a:xfrm>
            <a:off x="1121465" y="1351722"/>
            <a:ext cx="9949069" cy="1477328"/>
          </a:xfrm>
          <a:prstGeom prst="rect">
            <a:avLst/>
          </a:prstGeom>
          <a:noFill/>
        </p:spPr>
        <p:txBody>
          <a:bodyPr wrap="square" rtlCol="0">
            <a:spAutoFit/>
          </a:bodyPr>
          <a:lstStyle/>
          <a:p>
            <a:r>
              <a:rPr lang="en-CA" b="1" dirty="0">
                <a:latin typeface="+mj-lt"/>
              </a:rPr>
              <a:t>A</a:t>
            </a:r>
            <a:r>
              <a:rPr lang="en-CA" b="1" dirty="0">
                <a:effectLst/>
                <a:latin typeface="+mj-lt"/>
              </a:rPr>
              <a:t>n update on sales approaches for the new</a:t>
            </a:r>
            <a:r>
              <a:rPr lang="en-CA" b="1" dirty="0">
                <a:latin typeface="+mj-lt"/>
              </a:rPr>
              <a:t> </a:t>
            </a:r>
            <a:r>
              <a:rPr lang="en-CA" b="1" dirty="0">
                <a:effectLst/>
                <a:latin typeface="+mj-lt"/>
              </a:rPr>
              <a:t>product line:</a:t>
            </a:r>
          </a:p>
          <a:p>
            <a:endParaRPr lang="en-CA" b="1" dirty="0">
              <a:effectLst/>
              <a:latin typeface="+mj-lt"/>
            </a:endParaRPr>
          </a:p>
          <a:p>
            <a:pPr marL="285750" indent="-285750">
              <a:buFont typeface="Arial" panose="020B0604020202020204" pitchFamily="34" charset="0"/>
              <a:buChar char="•"/>
            </a:pPr>
            <a:r>
              <a:rPr lang="en-CA" dirty="0">
                <a:latin typeface="+mj-lt"/>
              </a:rPr>
              <a:t>Different specs of the customers in each cohort</a:t>
            </a:r>
          </a:p>
          <a:p>
            <a:pPr marL="285750" indent="-285750">
              <a:buFont typeface="Arial" panose="020B0604020202020204" pitchFamily="34" charset="0"/>
              <a:buChar char="•"/>
            </a:pPr>
            <a:r>
              <a:rPr lang="en-CA" dirty="0">
                <a:effectLst/>
                <a:latin typeface="+mj-lt"/>
              </a:rPr>
              <a:t>Different specs of the methods regarding revenue and profitability</a:t>
            </a:r>
          </a:p>
          <a:p>
            <a:pPr marL="285750" indent="-285750">
              <a:buFont typeface="Arial" panose="020B0604020202020204" pitchFamily="34" charset="0"/>
              <a:buChar char="•"/>
            </a:pPr>
            <a:r>
              <a:rPr lang="en-CA" dirty="0">
                <a:latin typeface="+mj-lt"/>
              </a:rPr>
              <a:t>Introducing metrics to monitor the sales status</a:t>
            </a:r>
            <a:endParaRPr lang="en-CA" dirty="0">
              <a:effectLst/>
              <a:latin typeface="+mj-lt"/>
            </a:endParaRPr>
          </a:p>
        </p:txBody>
      </p:sp>
    </p:spTree>
    <p:extLst>
      <p:ext uri="{BB962C8B-B14F-4D97-AF65-F5344CB8AC3E}">
        <p14:creationId xmlns:p14="http://schemas.microsoft.com/office/powerpoint/2010/main" val="2570774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Box 109"/>
          <p:cNvSpPr txBox="1"/>
          <p:nvPr/>
        </p:nvSpPr>
        <p:spPr>
          <a:xfrm>
            <a:off x="3593724" y="165381"/>
            <a:ext cx="5004575"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Findings-Customer Specs</a:t>
            </a:r>
          </a:p>
        </p:txBody>
      </p:sp>
      <p:sp>
        <p:nvSpPr>
          <p:cNvPr id="30" name="Freeform 19">
            <a:extLst>
              <a:ext uri="{FF2B5EF4-FFF2-40B4-BE49-F238E27FC236}">
                <a16:creationId xmlns:a16="http://schemas.microsoft.com/office/drawing/2014/main" id="{189E3C56-F900-44E7-BF74-7509E4A585C5}"/>
              </a:ex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33" name="TextBox 32">
            <a:extLst>
              <a:ext uri="{FF2B5EF4-FFF2-40B4-BE49-F238E27FC236}">
                <a16:creationId xmlns:a16="http://schemas.microsoft.com/office/drawing/2014/main" id="{5C7F3CEE-E6DF-48C0-8B9A-22A03DF4C29B}"/>
              </a:ext>
            </a:extLst>
          </p:cNvPr>
          <p:cNvSpPr txBox="1"/>
          <p:nvPr/>
        </p:nvSpPr>
        <p:spPr>
          <a:xfrm>
            <a:off x="11907454" y="6481180"/>
            <a:ext cx="277640" cy="307777"/>
          </a:xfrm>
          <a:prstGeom prst="rect">
            <a:avLst/>
          </a:prstGeom>
          <a:noFill/>
        </p:spPr>
        <p:txBody>
          <a:bodyPr wrap="none" rtlCol="0">
            <a:spAutoFit/>
          </a:bodyPr>
          <a:lstStyle/>
          <a:p>
            <a:r>
              <a:rPr lang="en-US" sz="1400" b="1" dirty="0">
                <a:solidFill>
                  <a:schemeClr val="bg1"/>
                </a:solidFill>
              </a:rPr>
              <a:t>2</a:t>
            </a:r>
          </a:p>
        </p:txBody>
      </p:sp>
      <p:sp>
        <p:nvSpPr>
          <p:cNvPr id="2" name="Title 1" hidden="1">
            <a:extLst>
              <a:ext uri="{FF2B5EF4-FFF2-40B4-BE49-F238E27FC236}">
                <a16:creationId xmlns:a16="http://schemas.microsoft.com/office/drawing/2014/main" id="{57154957-68AB-414D-8F5B-A49D3A2612B1}"/>
              </a:ext>
            </a:extLst>
          </p:cNvPr>
          <p:cNvSpPr>
            <a:spLocks noGrp="1"/>
          </p:cNvSpPr>
          <p:nvPr>
            <p:ph type="title"/>
          </p:nvPr>
        </p:nvSpPr>
        <p:spPr/>
        <p:txBody>
          <a:bodyPr/>
          <a:lstStyle/>
          <a:p>
            <a:r>
              <a:rPr lang="en-US" dirty="0"/>
              <a:t>Slide 2</a:t>
            </a:r>
          </a:p>
        </p:txBody>
      </p:sp>
      <p:grpSp>
        <p:nvGrpSpPr>
          <p:cNvPr id="3" name="Group 2">
            <a:extLst>
              <a:ext uri="{FF2B5EF4-FFF2-40B4-BE49-F238E27FC236}">
                <a16:creationId xmlns:a16="http://schemas.microsoft.com/office/drawing/2014/main" id="{13498CE7-2829-0CF0-5A55-49F2F2164E66}"/>
              </a:ext>
            </a:extLst>
          </p:cNvPr>
          <p:cNvGrpSpPr/>
          <p:nvPr/>
        </p:nvGrpSpPr>
        <p:grpSpPr>
          <a:xfrm>
            <a:off x="562801" y="1730925"/>
            <a:ext cx="11066398" cy="3396150"/>
            <a:chOff x="841056" y="1730924"/>
            <a:chExt cx="11066398" cy="3396150"/>
          </a:xfrm>
        </p:grpSpPr>
        <p:pic>
          <p:nvPicPr>
            <p:cNvPr id="7" name="Picture 6" descr="Chart, box and whisker chart&#10;&#10;Description automatically generated">
              <a:extLst>
                <a:ext uri="{FF2B5EF4-FFF2-40B4-BE49-F238E27FC236}">
                  <a16:creationId xmlns:a16="http://schemas.microsoft.com/office/drawing/2014/main" id="{723E3F82-9952-5B03-E18B-5E483A8571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056" y="1730925"/>
              <a:ext cx="5505336" cy="3396149"/>
            </a:xfrm>
            <a:prstGeom prst="rect">
              <a:avLst/>
            </a:prstGeom>
          </p:spPr>
        </p:pic>
        <p:pic>
          <p:nvPicPr>
            <p:cNvPr id="9" name="Picture 8" descr="Chart, histogram&#10;&#10;Description automatically generated">
              <a:extLst>
                <a:ext uri="{FF2B5EF4-FFF2-40B4-BE49-F238E27FC236}">
                  <a16:creationId xmlns:a16="http://schemas.microsoft.com/office/drawing/2014/main" id="{33593FE0-29FE-847D-3525-A8CACAA815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2118" y="1730924"/>
              <a:ext cx="5505336" cy="3396149"/>
            </a:xfrm>
            <a:prstGeom prst="rect">
              <a:avLst/>
            </a:prstGeom>
          </p:spPr>
        </p:pic>
      </p:grpSp>
    </p:spTree>
    <p:extLst>
      <p:ext uri="{BB962C8B-B14F-4D97-AF65-F5344CB8AC3E}">
        <p14:creationId xmlns:p14="http://schemas.microsoft.com/office/powerpoint/2010/main" val="1418475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Box 109"/>
          <p:cNvSpPr txBox="1"/>
          <p:nvPr/>
        </p:nvSpPr>
        <p:spPr>
          <a:xfrm>
            <a:off x="3593724" y="165381"/>
            <a:ext cx="5004575"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Findings-Customer Specs</a:t>
            </a:r>
          </a:p>
        </p:txBody>
      </p:sp>
      <p:sp>
        <p:nvSpPr>
          <p:cNvPr id="30" name="Freeform 19">
            <a:extLst>
              <a:ext uri="{FF2B5EF4-FFF2-40B4-BE49-F238E27FC236}">
                <a16:creationId xmlns:a16="http://schemas.microsoft.com/office/drawing/2014/main" id="{189E3C56-F900-44E7-BF74-7509E4A585C5}"/>
              </a:ex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33" name="TextBox 32">
            <a:extLst>
              <a:ext uri="{FF2B5EF4-FFF2-40B4-BE49-F238E27FC236}">
                <a16:creationId xmlns:a16="http://schemas.microsoft.com/office/drawing/2014/main" id="{5C7F3CEE-E6DF-48C0-8B9A-22A03DF4C29B}"/>
              </a:ext>
            </a:extLst>
          </p:cNvPr>
          <p:cNvSpPr txBox="1"/>
          <p:nvPr/>
        </p:nvSpPr>
        <p:spPr>
          <a:xfrm>
            <a:off x="11907454" y="6481180"/>
            <a:ext cx="277640" cy="307777"/>
          </a:xfrm>
          <a:prstGeom prst="rect">
            <a:avLst/>
          </a:prstGeom>
          <a:noFill/>
        </p:spPr>
        <p:txBody>
          <a:bodyPr wrap="none" rtlCol="0">
            <a:spAutoFit/>
          </a:bodyPr>
          <a:lstStyle/>
          <a:p>
            <a:r>
              <a:rPr lang="en-US" sz="1400" b="1" dirty="0">
                <a:solidFill>
                  <a:schemeClr val="bg1"/>
                </a:solidFill>
              </a:rPr>
              <a:t>3</a:t>
            </a:r>
          </a:p>
        </p:txBody>
      </p:sp>
      <p:sp>
        <p:nvSpPr>
          <p:cNvPr id="2" name="Title 1" hidden="1">
            <a:extLst>
              <a:ext uri="{FF2B5EF4-FFF2-40B4-BE49-F238E27FC236}">
                <a16:creationId xmlns:a16="http://schemas.microsoft.com/office/drawing/2014/main" id="{57154957-68AB-414D-8F5B-A49D3A2612B1}"/>
              </a:ext>
            </a:extLst>
          </p:cNvPr>
          <p:cNvSpPr>
            <a:spLocks noGrp="1"/>
          </p:cNvSpPr>
          <p:nvPr>
            <p:ph type="title"/>
          </p:nvPr>
        </p:nvSpPr>
        <p:spPr/>
        <p:txBody>
          <a:bodyPr/>
          <a:lstStyle/>
          <a:p>
            <a:r>
              <a:rPr lang="en-US" dirty="0"/>
              <a:t>Slide 2</a:t>
            </a:r>
          </a:p>
        </p:txBody>
      </p:sp>
      <p:pic>
        <p:nvPicPr>
          <p:cNvPr id="11" name="Picture 10" descr="A picture containing timeline&#10;&#10;Description automatically generated">
            <a:extLst>
              <a:ext uri="{FF2B5EF4-FFF2-40B4-BE49-F238E27FC236}">
                <a16:creationId xmlns:a16="http://schemas.microsoft.com/office/drawing/2014/main" id="{7F21F20A-6E9B-D5F7-8755-C00E0195DB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8819" y="1098938"/>
            <a:ext cx="8974361" cy="5536130"/>
          </a:xfrm>
          <a:prstGeom prst="rect">
            <a:avLst/>
          </a:prstGeom>
        </p:spPr>
      </p:pic>
    </p:spTree>
    <p:extLst>
      <p:ext uri="{BB962C8B-B14F-4D97-AF65-F5344CB8AC3E}">
        <p14:creationId xmlns:p14="http://schemas.microsoft.com/office/powerpoint/2010/main" val="956441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Box 109"/>
          <p:cNvSpPr txBox="1"/>
          <p:nvPr/>
        </p:nvSpPr>
        <p:spPr>
          <a:xfrm>
            <a:off x="3677080" y="165381"/>
            <a:ext cx="4837864" cy="492443"/>
          </a:xfrm>
          <a:prstGeom prst="rect">
            <a:avLst/>
          </a:prstGeom>
          <a:noFill/>
        </p:spPr>
        <p:txBody>
          <a:bodyPr wrap="none" lIns="0" tIns="0" rIns="0" bIns="0" rtlCol="0">
            <a:spAutoFit/>
          </a:bodyPr>
          <a:lstStyle/>
          <a:p>
            <a:pPr algn="ctr">
              <a:tabLst>
                <a:tab pos="347663" algn="l"/>
              </a:tabLst>
            </a:pPr>
            <a:r>
              <a:rPr lang="en-US" sz="3200" b="1" dirty="0" err="1">
                <a:solidFill>
                  <a:srgbClr val="30353F"/>
                </a:solidFill>
                <a:latin typeface="+mj-lt"/>
              </a:rPr>
              <a:t>Findings-Revenue&amp;Sales</a:t>
            </a:r>
            <a:endParaRPr lang="en-US" sz="3200" b="1" dirty="0">
              <a:solidFill>
                <a:srgbClr val="30353F"/>
              </a:solidFill>
              <a:latin typeface="+mj-lt"/>
            </a:endParaRPr>
          </a:p>
        </p:txBody>
      </p:sp>
      <p:sp>
        <p:nvSpPr>
          <p:cNvPr id="30" name="Freeform 19">
            <a:extLst>
              <a:ext uri="{FF2B5EF4-FFF2-40B4-BE49-F238E27FC236}">
                <a16:creationId xmlns:a16="http://schemas.microsoft.com/office/drawing/2014/main" id="{189E3C56-F900-44E7-BF74-7509E4A585C5}"/>
              </a:ex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33" name="TextBox 32">
            <a:extLst>
              <a:ext uri="{FF2B5EF4-FFF2-40B4-BE49-F238E27FC236}">
                <a16:creationId xmlns:a16="http://schemas.microsoft.com/office/drawing/2014/main" id="{5C7F3CEE-E6DF-48C0-8B9A-22A03DF4C29B}"/>
              </a:ext>
            </a:extLst>
          </p:cNvPr>
          <p:cNvSpPr txBox="1"/>
          <p:nvPr/>
        </p:nvSpPr>
        <p:spPr>
          <a:xfrm>
            <a:off x="11907454" y="6481180"/>
            <a:ext cx="280846" cy="307777"/>
          </a:xfrm>
          <a:prstGeom prst="rect">
            <a:avLst/>
          </a:prstGeom>
          <a:noFill/>
        </p:spPr>
        <p:txBody>
          <a:bodyPr wrap="none" rtlCol="0">
            <a:spAutoFit/>
          </a:bodyPr>
          <a:lstStyle/>
          <a:p>
            <a:r>
              <a:rPr lang="en-US" sz="1400" b="1" dirty="0">
                <a:solidFill>
                  <a:schemeClr val="bg1"/>
                </a:solidFill>
              </a:rPr>
              <a:t>4</a:t>
            </a:r>
          </a:p>
        </p:txBody>
      </p:sp>
      <p:sp>
        <p:nvSpPr>
          <p:cNvPr id="2" name="Title 1" hidden="1">
            <a:extLst>
              <a:ext uri="{FF2B5EF4-FFF2-40B4-BE49-F238E27FC236}">
                <a16:creationId xmlns:a16="http://schemas.microsoft.com/office/drawing/2014/main" id="{57154957-68AB-414D-8F5B-A49D3A2612B1}"/>
              </a:ext>
            </a:extLst>
          </p:cNvPr>
          <p:cNvSpPr>
            <a:spLocks noGrp="1"/>
          </p:cNvSpPr>
          <p:nvPr>
            <p:ph type="title"/>
          </p:nvPr>
        </p:nvSpPr>
        <p:spPr/>
        <p:txBody>
          <a:bodyPr/>
          <a:lstStyle/>
          <a:p>
            <a:r>
              <a:rPr lang="en-US" dirty="0"/>
              <a:t>Slide 2</a:t>
            </a:r>
          </a:p>
        </p:txBody>
      </p:sp>
      <p:pic>
        <p:nvPicPr>
          <p:cNvPr id="4" name="Picture 3" descr="Chart, bar chart&#10;&#10;Description automatically generated">
            <a:extLst>
              <a:ext uri="{FF2B5EF4-FFF2-40B4-BE49-F238E27FC236}">
                <a16:creationId xmlns:a16="http://schemas.microsoft.com/office/drawing/2014/main" id="{49B44BAE-EC54-36EE-1809-F2C08825B9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1031669"/>
            <a:ext cx="7772400" cy="4794662"/>
          </a:xfrm>
          <a:prstGeom prst="rect">
            <a:avLst/>
          </a:prstGeom>
        </p:spPr>
      </p:pic>
    </p:spTree>
    <p:extLst>
      <p:ext uri="{BB962C8B-B14F-4D97-AF65-F5344CB8AC3E}">
        <p14:creationId xmlns:p14="http://schemas.microsoft.com/office/powerpoint/2010/main" val="388701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Box 109"/>
          <p:cNvSpPr txBox="1"/>
          <p:nvPr/>
        </p:nvSpPr>
        <p:spPr>
          <a:xfrm>
            <a:off x="3677080" y="165381"/>
            <a:ext cx="4837864" cy="492443"/>
          </a:xfrm>
          <a:prstGeom prst="rect">
            <a:avLst/>
          </a:prstGeom>
          <a:noFill/>
        </p:spPr>
        <p:txBody>
          <a:bodyPr wrap="none" lIns="0" tIns="0" rIns="0" bIns="0" rtlCol="0">
            <a:spAutoFit/>
          </a:bodyPr>
          <a:lstStyle/>
          <a:p>
            <a:pPr algn="ctr">
              <a:tabLst>
                <a:tab pos="347663" algn="l"/>
              </a:tabLst>
            </a:pPr>
            <a:r>
              <a:rPr lang="en-US" sz="3200" b="1" dirty="0" err="1">
                <a:solidFill>
                  <a:srgbClr val="30353F"/>
                </a:solidFill>
                <a:latin typeface="+mj-lt"/>
              </a:rPr>
              <a:t>Findings-Revenue&amp;Sales</a:t>
            </a:r>
            <a:endParaRPr lang="en-US" sz="3200" b="1" dirty="0">
              <a:solidFill>
                <a:srgbClr val="30353F"/>
              </a:solidFill>
              <a:latin typeface="+mj-lt"/>
            </a:endParaRPr>
          </a:p>
        </p:txBody>
      </p:sp>
      <p:sp>
        <p:nvSpPr>
          <p:cNvPr id="30" name="Freeform 19">
            <a:extLst>
              <a:ext uri="{FF2B5EF4-FFF2-40B4-BE49-F238E27FC236}">
                <a16:creationId xmlns:a16="http://schemas.microsoft.com/office/drawing/2014/main" id="{189E3C56-F900-44E7-BF74-7509E4A585C5}"/>
              </a:ex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33" name="TextBox 32">
            <a:extLst>
              <a:ext uri="{FF2B5EF4-FFF2-40B4-BE49-F238E27FC236}">
                <a16:creationId xmlns:a16="http://schemas.microsoft.com/office/drawing/2014/main" id="{5C7F3CEE-E6DF-48C0-8B9A-22A03DF4C29B}"/>
              </a:ext>
            </a:extLst>
          </p:cNvPr>
          <p:cNvSpPr txBox="1"/>
          <p:nvPr/>
        </p:nvSpPr>
        <p:spPr>
          <a:xfrm>
            <a:off x="11907454" y="6481180"/>
            <a:ext cx="277640" cy="307777"/>
          </a:xfrm>
          <a:prstGeom prst="rect">
            <a:avLst/>
          </a:prstGeom>
          <a:noFill/>
        </p:spPr>
        <p:txBody>
          <a:bodyPr wrap="none" rtlCol="0">
            <a:spAutoFit/>
          </a:bodyPr>
          <a:lstStyle/>
          <a:p>
            <a:r>
              <a:rPr lang="en-US" sz="1400" b="1" dirty="0">
                <a:solidFill>
                  <a:schemeClr val="bg1"/>
                </a:solidFill>
              </a:rPr>
              <a:t>5</a:t>
            </a:r>
          </a:p>
        </p:txBody>
      </p:sp>
      <p:sp>
        <p:nvSpPr>
          <p:cNvPr id="2" name="Title 1" hidden="1">
            <a:extLst>
              <a:ext uri="{FF2B5EF4-FFF2-40B4-BE49-F238E27FC236}">
                <a16:creationId xmlns:a16="http://schemas.microsoft.com/office/drawing/2014/main" id="{57154957-68AB-414D-8F5B-A49D3A2612B1}"/>
              </a:ext>
            </a:extLst>
          </p:cNvPr>
          <p:cNvSpPr>
            <a:spLocks noGrp="1"/>
          </p:cNvSpPr>
          <p:nvPr>
            <p:ph type="title"/>
          </p:nvPr>
        </p:nvSpPr>
        <p:spPr/>
        <p:txBody>
          <a:bodyPr/>
          <a:lstStyle/>
          <a:p>
            <a:r>
              <a:rPr lang="en-US" dirty="0"/>
              <a:t>Slide 2</a:t>
            </a:r>
          </a:p>
        </p:txBody>
      </p:sp>
      <p:graphicFrame>
        <p:nvGraphicFramePr>
          <p:cNvPr id="3" name="Table 2">
            <a:extLst>
              <a:ext uri="{FF2B5EF4-FFF2-40B4-BE49-F238E27FC236}">
                <a16:creationId xmlns:a16="http://schemas.microsoft.com/office/drawing/2014/main" id="{C8E7C1EA-662C-890F-5290-ED99F3F5F627}"/>
              </a:ext>
            </a:extLst>
          </p:cNvPr>
          <p:cNvGraphicFramePr>
            <a:graphicFrameLocks noGrp="1"/>
          </p:cNvGraphicFramePr>
          <p:nvPr>
            <p:extLst>
              <p:ext uri="{D42A27DB-BD31-4B8C-83A1-F6EECF244321}">
                <p14:modId xmlns:p14="http://schemas.microsoft.com/office/powerpoint/2010/main" val="1135729775"/>
              </p:ext>
            </p:extLst>
          </p:nvPr>
        </p:nvGraphicFramePr>
        <p:xfrm>
          <a:off x="838199" y="2651760"/>
          <a:ext cx="10515601" cy="1554480"/>
        </p:xfrm>
        <a:graphic>
          <a:graphicData uri="http://schemas.openxmlformats.org/drawingml/2006/table">
            <a:tbl>
              <a:tblPr>
                <a:tableStyleId>{5940675A-B579-460E-94D1-54222C63F5DA}</a:tableStyleId>
              </a:tblPr>
              <a:tblGrid>
                <a:gridCol w="1726442">
                  <a:extLst>
                    <a:ext uri="{9D8B030D-6E8A-4147-A177-3AD203B41FA5}">
                      <a16:colId xmlns:a16="http://schemas.microsoft.com/office/drawing/2014/main" val="982138478"/>
                    </a:ext>
                  </a:extLst>
                </a:gridCol>
                <a:gridCol w="1726442">
                  <a:extLst>
                    <a:ext uri="{9D8B030D-6E8A-4147-A177-3AD203B41FA5}">
                      <a16:colId xmlns:a16="http://schemas.microsoft.com/office/drawing/2014/main" val="2319884601"/>
                    </a:ext>
                  </a:extLst>
                </a:gridCol>
                <a:gridCol w="1726442">
                  <a:extLst>
                    <a:ext uri="{9D8B030D-6E8A-4147-A177-3AD203B41FA5}">
                      <a16:colId xmlns:a16="http://schemas.microsoft.com/office/drawing/2014/main" val="2507968527"/>
                    </a:ext>
                  </a:extLst>
                </a:gridCol>
                <a:gridCol w="1726442">
                  <a:extLst>
                    <a:ext uri="{9D8B030D-6E8A-4147-A177-3AD203B41FA5}">
                      <a16:colId xmlns:a16="http://schemas.microsoft.com/office/drawing/2014/main" val="3409769508"/>
                    </a:ext>
                  </a:extLst>
                </a:gridCol>
                <a:gridCol w="3609833">
                  <a:extLst>
                    <a:ext uri="{9D8B030D-6E8A-4147-A177-3AD203B41FA5}">
                      <a16:colId xmlns:a16="http://schemas.microsoft.com/office/drawing/2014/main" val="1146967788"/>
                    </a:ext>
                  </a:extLst>
                </a:gridCol>
              </a:tblGrid>
              <a:tr h="388620">
                <a:tc>
                  <a:txBody>
                    <a:bodyPr/>
                    <a:lstStyle/>
                    <a:p>
                      <a:pPr algn="ctr"/>
                      <a:r>
                        <a:rPr lang="en-CA" sz="1800" b="1" i="0" dirty="0">
                          <a:effectLst/>
                        </a:rPr>
                        <a:t>Method</a:t>
                      </a:r>
                    </a:p>
                  </a:txBody>
                  <a:tcPr marL="57150" marR="57150" marT="57150" marB="57150" anchor="ctr"/>
                </a:tc>
                <a:tc>
                  <a:txBody>
                    <a:bodyPr/>
                    <a:lstStyle/>
                    <a:p>
                      <a:pPr algn="ctr"/>
                      <a:r>
                        <a:rPr lang="en-CA" sz="1800" b="1" i="0" dirty="0">
                          <a:effectLst/>
                        </a:rPr>
                        <a:t>Visit/Customer</a:t>
                      </a:r>
                    </a:p>
                  </a:txBody>
                  <a:tcPr marL="57150" marR="57150" marT="57150" marB="57150" anchor="ctr"/>
                </a:tc>
                <a:tc>
                  <a:txBody>
                    <a:bodyPr/>
                    <a:lstStyle/>
                    <a:p>
                      <a:pPr algn="ctr"/>
                      <a:r>
                        <a:rPr lang="en-CA" sz="1800" b="1" i="0" dirty="0">
                          <a:effectLst/>
                        </a:rPr>
                        <a:t>Sold/Visit</a:t>
                      </a:r>
                    </a:p>
                  </a:txBody>
                  <a:tcPr marL="57150" marR="57150" marT="57150" marB="57150" anchor="ctr"/>
                </a:tc>
                <a:tc>
                  <a:txBody>
                    <a:bodyPr/>
                    <a:lstStyle/>
                    <a:p>
                      <a:pPr algn="ctr"/>
                      <a:r>
                        <a:rPr lang="en-CA" sz="1800" b="1" i="0" dirty="0">
                          <a:effectLst/>
                        </a:rPr>
                        <a:t>Revenue/Sold</a:t>
                      </a:r>
                    </a:p>
                  </a:txBody>
                  <a:tcPr marL="57150" marR="57150" marT="57150" marB="57150" anchor="ctr"/>
                </a:tc>
                <a:tc>
                  <a:txBody>
                    <a:bodyPr/>
                    <a:lstStyle/>
                    <a:p>
                      <a:pPr algn="ctr"/>
                      <a:r>
                        <a:rPr lang="en-CA" sz="1800" b="1" i="0" dirty="0">
                          <a:effectLst/>
                        </a:rPr>
                        <a:t>Revenue/Customer</a:t>
                      </a:r>
                    </a:p>
                  </a:txBody>
                  <a:tcPr marL="57150" marR="209550" marT="57150" marB="57150" anchor="ctr"/>
                </a:tc>
                <a:extLst>
                  <a:ext uri="{0D108BD9-81ED-4DB2-BD59-A6C34878D82A}">
                    <a16:rowId xmlns:a16="http://schemas.microsoft.com/office/drawing/2014/main" val="1109825319"/>
                  </a:ext>
                </a:extLst>
              </a:tr>
              <a:tr h="388620">
                <a:tc>
                  <a:txBody>
                    <a:bodyPr/>
                    <a:lstStyle/>
                    <a:p>
                      <a:pPr algn="ctr"/>
                      <a:r>
                        <a:rPr lang="en-CA" sz="1800">
                          <a:effectLst/>
                        </a:rPr>
                        <a:t>Call</a:t>
                      </a:r>
                    </a:p>
                  </a:txBody>
                  <a:tcPr marL="57150" marR="57150" marT="57150" marB="57150" anchor="ctr"/>
                </a:tc>
                <a:tc>
                  <a:txBody>
                    <a:bodyPr/>
                    <a:lstStyle/>
                    <a:p>
                      <a:pPr algn="ctr"/>
                      <a:r>
                        <a:rPr lang="en-CA" sz="1800" dirty="0">
                          <a:effectLst/>
                        </a:rPr>
                        <a:t>24.42</a:t>
                      </a:r>
                    </a:p>
                  </a:txBody>
                  <a:tcPr marL="57150" marR="57150" marT="57150" marB="57150" anchor="ctr"/>
                </a:tc>
                <a:tc>
                  <a:txBody>
                    <a:bodyPr/>
                    <a:lstStyle/>
                    <a:p>
                      <a:pPr algn="ctr"/>
                      <a:r>
                        <a:rPr lang="en-CA" sz="1800" dirty="0">
                          <a:effectLst/>
                        </a:rPr>
                        <a:t>0.38</a:t>
                      </a:r>
                    </a:p>
                  </a:txBody>
                  <a:tcPr marL="57150" marR="57150" marT="57150" marB="57150" anchor="ctr"/>
                </a:tc>
                <a:tc>
                  <a:txBody>
                    <a:bodyPr/>
                    <a:lstStyle/>
                    <a:p>
                      <a:pPr algn="ctr"/>
                      <a:r>
                        <a:rPr lang="en-CA" sz="1800" dirty="0">
                          <a:effectLst/>
                        </a:rPr>
                        <a:t>5.00</a:t>
                      </a:r>
                    </a:p>
                  </a:txBody>
                  <a:tcPr marL="57150" marR="57150" marT="57150" marB="57150" anchor="ctr"/>
                </a:tc>
                <a:tc>
                  <a:txBody>
                    <a:bodyPr/>
                    <a:lstStyle/>
                    <a:p>
                      <a:pPr algn="ctr"/>
                      <a:r>
                        <a:rPr lang="en-CA" sz="1800" dirty="0">
                          <a:effectLst/>
                        </a:rPr>
                        <a:t>47.59</a:t>
                      </a:r>
                    </a:p>
                  </a:txBody>
                  <a:tcPr marL="57150" marR="209550" marT="57150" marB="57150" anchor="ctr"/>
                </a:tc>
                <a:extLst>
                  <a:ext uri="{0D108BD9-81ED-4DB2-BD59-A6C34878D82A}">
                    <a16:rowId xmlns:a16="http://schemas.microsoft.com/office/drawing/2014/main" val="2774935687"/>
                  </a:ext>
                </a:extLst>
              </a:tr>
              <a:tr h="388620">
                <a:tc>
                  <a:txBody>
                    <a:bodyPr/>
                    <a:lstStyle/>
                    <a:p>
                      <a:pPr algn="ctr"/>
                      <a:r>
                        <a:rPr lang="en-CA" sz="1800">
                          <a:effectLst/>
                        </a:rPr>
                        <a:t>Email</a:t>
                      </a:r>
                    </a:p>
                  </a:txBody>
                  <a:tcPr marL="57150" marR="57150" marT="57150" marB="57150" anchor="ctr"/>
                </a:tc>
                <a:tc>
                  <a:txBody>
                    <a:bodyPr/>
                    <a:lstStyle/>
                    <a:p>
                      <a:pPr algn="ctr"/>
                      <a:r>
                        <a:rPr lang="en-CA" sz="1800">
                          <a:effectLst/>
                        </a:rPr>
                        <a:t>24.73</a:t>
                      </a:r>
                    </a:p>
                  </a:txBody>
                  <a:tcPr marL="57150" marR="57150" marT="57150" marB="57150" anchor="ctr"/>
                </a:tc>
                <a:tc>
                  <a:txBody>
                    <a:bodyPr/>
                    <a:lstStyle/>
                    <a:p>
                      <a:pPr algn="ctr"/>
                      <a:r>
                        <a:rPr lang="en-CA" sz="1800">
                          <a:effectLst/>
                        </a:rPr>
                        <a:t>0.39</a:t>
                      </a:r>
                    </a:p>
                  </a:txBody>
                  <a:tcPr marL="57150" marR="57150" marT="57150" marB="57150" anchor="ctr"/>
                </a:tc>
                <a:tc>
                  <a:txBody>
                    <a:bodyPr/>
                    <a:lstStyle/>
                    <a:p>
                      <a:pPr algn="ctr"/>
                      <a:r>
                        <a:rPr lang="en-CA" sz="1800">
                          <a:effectLst/>
                        </a:rPr>
                        <a:t>9.98</a:t>
                      </a:r>
                    </a:p>
                  </a:txBody>
                  <a:tcPr marL="57150" marR="57150" marT="57150" marB="57150" anchor="ctr"/>
                </a:tc>
                <a:tc>
                  <a:txBody>
                    <a:bodyPr/>
                    <a:lstStyle/>
                    <a:p>
                      <a:pPr algn="ctr"/>
                      <a:r>
                        <a:rPr lang="en-CA" sz="1800">
                          <a:effectLst/>
                        </a:rPr>
                        <a:t>97.12</a:t>
                      </a:r>
                    </a:p>
                  </a:txBody>
                  <a:tcPr marL="57150" marR="209550" marT="57150" marB="57150" anchor="ctr"/>
                </a:tc>
                <a:extLst>
                  <a:ext uri="{0D108BD9-81ED-4DB2-BD59-A6C34878D82A}">
                    <a16:rowId xmlns:a16="http://schemas.microsoft.com/office/drawing/2014/main" val="2662340185"/>
                  </a:ext>
                </a:extLst>
              </a:tr>
              <a:tr h="388620">
                <a:tc>
                  <a:txBody>
                    <a:bodyPr/>
                    <a:lstStyle/>
                    <a:p>
                      <a:pPr algn="ctr"/>
                      <a:r>
                        <a:rPr lang="en-CA" sz="1800">
                          <a:effectLst/>
                        </a:rPr>
                        <a:t>Email + Call</a:t>
                      </a:r>
                    </a:p>
                  </a:txBody>
                  <a:tcPr marL="57150" marR="57150" marT="57150" marB="57150" anchor="ctr"/>
                </a:tc>
                <a:tc>
                  <a:txBody>
                    <a:bodyPr/>
                    <a:lstStyle/>
                    <a:p>
                      <a:pPr algn="ctr"/>
                      <a:r>
                        <a:rPr lang="en-CA" sz="1800">
                          <a:effectLst/>
                        </a:rPr>
                        <a:t>26.73</a:t>
                      </a:r>
                    </a:p>
                  </a:txBody>
                  <a:tcPr marL="57150" marR="57150" marT="57150" marB="57150" anchor="ctr"/>
                </a:tc>
                <a:tc>
                  <a:txBody>
                    <a:bodyPr/>
                    <a:lstStyle/>
                    <a:p>
                      <a:pPr algn="ctr"/>
                      <a:r>
                        <a:rPr lang="en-CA" sz="1800">
                          <a:effectLst/>
                        </a:rPr>
                        <a:t>0.45</a:t>
                      </a:r>
                    </a:p>
                  </a:txBody>
                  <a:tcPr marL="57150" marR="57150" marT="57150" marB="57150" anchor="ctr"/>
                </a:tc>
                <a:tc>
                  <a:txBody>
                    <a:bodyPr/>
                    <a:lstStyle/>
                    <a:p>
                      <a:pPr algn="ctr"/>
                      <a:r>
                        <a:rPr lang="en-CA" sz="1800">
                          <a:effectLst/>
                        </a:rPr>
                        <a:t>15.06</a:t>
                      </a:r>
                    </a:p>
                  </a:txBody>
                  <a:tcPr marL="57150" marR="57150" marT="57150" marB="57150" anchor="ctr"/>
                </a:tc>
                <a:tc>
                  <a:txBody>
                    <a:bodyPr/>
                    <a:lstStyle/>
                    <a:p>
                      <a:pPr algn="ctr"/>
                      <a:r>
                        <a:rPr lang="en-CA" sz="1800" dirty="0">
                          <a:effectLst/>
                        </a:rPr>
                        <a:t>183.65</a:t>
                      </a:r>
                    </a:p>
                  </a:txBody>
                  <a:tcPr marL="57150" marR="209550" marT="57150" marB="57150" anchor="ctr"/>
                </a:tc>
                <a:extLst>
                  <a:ext uri="{0D108BD9-81ED-4DB2-BD59-A6C34878D82A}">
                    <a16:rowId xmlns:a16="http://schemas.microsoft.com/office/drawing/2014/main" val="470821461"/>
                  </a:ext>
                </a:extLst>
              </a:tr>
            </a:tbl>
          </a:graphicData>
        </a:graphic>
      </p:graphicFrame>
      <p:sp>
        <p:nvSpPr>
          <p:cNvPr id="6" name="TextBox 5">
            <a:extLst>
              <a:ext uri="{FF2B5EF4-FFF2-40B4-BE49-F238E27FC236}">
                <a16:creationId xmlns:a16="http://schemas.microsoft.com/office/drawing/2014/main" id="{C719DD0F-7E32-9EF7-5F67-2ED6D7976F61}"/>
              </a:ext>
            </a:extLst>
          </p:cNvPr>
          <p:cNvSpPr txBox="1"/>
          <p:nvPr/>
        </p:nvSpPr>
        <p:spPr>
          <a:xfrm>
            <a:off x="3557392" y="4822521"/>
            <a:ext cx="184731" cy="369332"/>
          </a:xfrm>
          <a:prstGeom prst="rect">
            <a:avLst/>
          </a:prstGeom>
          <a:noFill/>
        </p:spPr>
        <p:txBody>
          <a:bodyPr wrap="none" rtlCol="0">
            <a:spAutoFit/>
          </a:bodyPr>
          <a:lstStyle/>
          <a:p>
            <a:endParaRPr lang="en-US"/>
          </a:p>
        </p:txBody>
      </p:sp>
      <p:sp>
        <p:nvSpPr>
          <p:cNvPr id="8" name="TextBox 7">
            <a:extLst>
              <a:ext uri="{FF2B5EF4-FFF2-40B4-BE49-F238E27FC236}">
                <a16:creationId xmlns:a16="http://schemas.microsoft.com/office/drawing/2014/main" id="{D8CC1D78-93B7-45EB-2FE6-79382AADEC73}"/>
              </a:ext>
            </a:extLst>
          </p:cNvPr>
          <p:cNvSpPr txBox="1"/>
          <p:nvPr/>
        </p:nvSpPr>
        <p:spPr>
          <a:xfrm>
            <a:off x="838199" y="4572000"/>
            <a:ext cx="10515601" cy="1200329"/>
          </a:xfrm>
          <a:prstGeom prst="rect">
            <a:avLst/>
          </a:prstGeom>
          <a:noFill/>
        </p:spPr>
        <p:txBody>
          <a:bodyPr wrap="square" rtlCol="0">
            <a:spAutoFit/>
          </a:bodyPr>
          <a:lstStyle/>
          <a:p>
            <a:r>
              <a:rPr lang="en-CA" b="0" i="0" dirty="0">
                <a:solidFill>
                  <a:srgbClr val="05192D"/>
                </a:solidFill>
                <a:effectLst/>
                <a:latin typeface="Studio-Feixen-Sans"/>
              </a:rPr>
              <a:t>Considering the fact that call center agent is paid 18.5 $/Hr; in </a:t>
            </a:r>
            <a:r>
              <a:rPr lang="en-CA" b="0" i="0" dirty="0" err="1">
                <a:solidFill>
                  <a:srgbClr val="05192D"/>
                </a:solidFill>
                <a:effectLst/>
                <a:latin typeface="Studio-Feixen-Sans"/>
              </a:rPr>
              <a:t>canada</a:t>
            </a:r>
            <a:r>
              <a:rPr lang="en-CA" b="0" i="0" dirty="0">
                <a:solidFill>
                  <a:srgbClr val="05192D"/>
                </a:solidFill>
                <a:effectLst/>
                <a:latin typeface="Studio-Feixen-Sans"/>
              </a:rPr>
              <a:t> for example, </a:t>
            </a:r>
            <a:r>
              <a:rPr lang="en-CA" b="1" i="0" u="none" strike="noStrike" dirty="0">
                <a:solidFill>
                  <a:srgbClr val="0075AD"/>
                </a:solidFill>
                <a:effectLst/>
                <a:latin typeface="Studio-Feixen-Sans"/>
                <a:hlinkClick r:id="rId2"/>
              </a:rPr>
              <a:t>Check Indeed Please</a:t>
            </a:r>
            <a:r>
              <a:rPr lang="en-CA" b="0" i="0" dirty="0">
                <a:solidFill>
                  <a:srgbClr val="05192D"/>
                </a:solidFill>
                <a:effectLst/>
                <a:latin typeface="Studio-Feixen-Sans"/>
              </a:rPr>
              <a:t>, and regarding the fact that we have spent 10 minutes in each consumer we can certainly conclude that the revenue gained per customer, 183.6, outweighs the cost we have spent. So, this method is certainly worth investing more on.</a:t>
            </a:r>
            <a:endParaRPr lang="en-US" dirty="0"/>
          </a:p>
        </p:txBody>
      </p:sp>
    </p:spTree>
    <p:extLst>
      <p:ext uri="{BB962C8B-B14F-4D97-AF65-F5344CB8AC3E}">
        <p14:creationId xmlns:p14="http://schemas.microsoft.com/office/powerpoint/2010/main" val="1313842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Box 109"/>
          <p:cNvSpPr txBox="1"/>
          <p:nvPr/>
        </p:nvSpPr>
        <p:spPr>
          <a:xfrm>
            <a:off x="3677080" y="165381"/>
            <a:ext cx="4837864" cy="492443"/>
          </a:xfrm>
          <a:prstGeom prst="rect">
            <a:avLst/>
          </a:prstGeom>
          <a:noFill/>
        </p:spPr>
        <p:txBody>
          <a:bodyPr wrap="none" lIns="0" tIns="0" rIns="0" bIns="0" rtlCol="0">
            <a:spAutoFit/>
          </a:bodyPr>
          <a:lstStyle/>
          <a:p>
            <a:pPr algn="ctr">
              <a:tabLst>
                <a:tab pos="347663" algn="l"/>
              </a:tabLst>
            </a:pPr>
            <a:r>
              <a:rPr lang="en-US" sz="3200" b="1" dirty="0" err="1">
                <a:solidFill>
                  <a:srgbClr val="30353F"/>
                </a:solidFill>
                <a:latin typeface="+mj-lt"/>
              </a:rPr>
              <a:t>Findings-Revenue&amp;Sales</a:t>
            </a:r>
            <a:endParaRPr lang="en-US" sz="3200" b="1" dirty="0">
              <a:solidFill>
                <a:srgbClr val="30353F"/>
              </a:solidFill>
              <a:latin typeface="+mj-lt"/>
            </a:endParaRPr>
          </a:p>
        </p:txBody>
      </p:sp>
      <p:sp>
        <p:nvSpPr>
          <p:cNvPr id="30" name="Freeform 19">
            <a:extLst>
              <a:ext uri="{FF2B5EF4-FFF2-40B4-BE49-F238E27FC236}">
                <a16:creationId xmlns:a16="http://schemas.microsoft.com/office/drawing/2014/main" id="{189E3C56-F900-44E7-BF74-7509E4A585C5}"/>
              </a:ex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33" name="TextBox 32">
            <a:extLst>
              <a:ext uri="{FF2B5EF4-FFF2-40B4-BE49-F238E27FC236}">
                <a16:creationId xmlns:a16="http://schemas.microsoft.com/office/drawing/2014/main" id="{5C7F3CEE-E6DF-48C0-8B9A-22A03DF4C29B}"/>
              </a:ext>
            </a:extLst>
          </p:cNvPr>
          <p:cNvSpPr txBox="1"/>
          <p:nvPr/>
        </p:nvSpPr>
        <p:spPr>
          <a:xfrm>
            <a:off x="11907454" y="6481180"/>
            <a:ext cx="277640" cy="307777"/>
          </a:xfrm>
          <a:prstGeom prst="rect">
            <a:avLst/>
          </a:prstGeom>
          <a:noFill/>
        </p:spPr>
        <p:txBody>
          <a:bodyPr wrap="none" rtlCol="0">
            <a:spAutoFit/>
          </a:bodyPr>
          <a:lstStyle/>
          <a:p>
            <a:r>
              <a:rPr lang="en-US" sz="1400" b="1" dirty="0">
                <a:solidFill>
                  <a:schemeClr val="bg1"/>
                </a:solidFill>
              </a:rPr>
              <a:t>6</a:t>
            </a:r>
          </a:p>
        </p:txBody>
      </p:sp>
      <p:sp>
        <p:nvSpPr>
          <p:cNvPr id="2" name="Title 1" hidden="1">
            <a:extLst>
              <a:ext uri="{FF2B5EF4-FFF2-40B4-BE49-F238E27FC236}">
                <a16:creationId xmlns:a16="http://schemas.microsoft.com/office/drawing/2014/main" id="{57154957-68AB-414D-8F5B-A49D3A2612B1}"/>
              </a:ext>
            </a:extLst>
          </p:cNvPr>
          <p:cNvSpPr>
            <a:spLocks noGrp="1"/>
          </p:cNvSpPr>
          <p:nvPr>
            <p:ph type="title"/>
          </p:nvPr>
        </p:nvSpPr>
        <p:spPr/>
        <p:txBody>
          <a:bodyPr/>
          <a:lstStyle/>
          <a:p>
            <a:r>
              <a:rPr lang="en-US" dirty="0"/>
              <a:t>Slide 2</a:t>
            </a:r>
          </a:p>
        </p:txBody>
      </p:sp>
      <p:grpSp>
        <p:nvGrpSpPr>
          <p:cNvPr id="8" name="Group 7">
            <a:extLst>
              <a:ext uri="{FF2B5EF4-FFF2-40B4-BE49-F238E27FC236}">
                <a16:creationId xmlns:a16="http://schemas.microsoft.com/office/drawing/2014/main" id="{209A5D12-491E-B964-E0E2-0B4CBA546DB4}"/>
              </a:ext>
            </a:extLst>
          </p:cNvPr>
          <p:cNvGrpSpPr/>
          <p:nvPr/>
        </p:nvGrpSpPr>
        <p:grpSpPr>
          <a:xfrm>
            <a:off x="589689" y="1802490"/>
            <a:ext cx="11012622" cy="3253020"/>
            <a:chOff x="356693" y="1965658"/>
            <a:chExt cx="11012622" cy="3253020"/>
          </a:xfrm>
        </p:grpSpPr>
        <p:pic>
          <p:nvPicPr>
            <p:cNvPr id="5" name="Picture 4" descr="Chart, box and whisker chart&#10;&#10;Description automatically generated">
              <a:extLst>
                <a:ext uri="{FF2B5EF4-FFF2-40B4-BE49-F238E27FC236}">
                  <a16:creationId xmlns:a16="http://schemas.microsoft.com/office/drawing/2014/main" id="{B81AEC64-B18E-FBF6-139C-65C10E3811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693" y="1965659"/>
              <a:ext cx="5273316" cy="3253019"/>
            </a:xfrm>
            <a:prstGeom prst="rect">
              <a:avLst/>
            </a:prstGeom>
          </p:spPr>
        </p:pic>
        <p:pic>
          <p:nvPicPr>
            <p:cNvPr id="7" name="Picture 6" descr="Chart, bar chart&#10;&#10;Description automatically generated">
              <a:extLst>
                <a:ext uri="{FF2B5EF4-FFF2-40B4-BE49-F238E27FC236}">
                  <a16:creationId xmlns:a16="http://schemas.microsoft.com/office/drawing/2014/main" id="{58DAD9CB-01F3-2456-40A1-717110871E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965658"/>
              <a:ext cx="5273315" cy="3253019"/>
            </a:xfrm>
            <a:prstGeom prst="rect">
              <a:avLst/>
            </a:prstGeom>
          </p:spPr>
        </p:pic>
      </p:grpSp>
    </p:spTree>
    <p:extLst>
      <p:ext uri="{BB962C8B-B14F-4D97-AF65-F5344CB8AC3E}">
        <p14:creationId xmlns:p14="http://schemas.microsoft.com/office/powerpoint/2010/main" val="2453882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Box 109"/>
          <p:cNvSpPr txBox="1"/>
          <p:nvPr/>
        </p:nvSpPr>
        <p:spPr>
          <a:xfrm>
            <a:off x="4214090" y="165381"/>
            <a:ext cx="3763851"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Recommendations</a:t>
            </a:r>
          </a:p>
        </p:txBody>
      </p:sp>
      <p:sp>
        <p:nvSpPr>
          <p:cNvPr id="30" name="Freeform 19">
            <a:extLst>
              <a:ext uri="{FF2B5EF4-FFF2-40B4-BE49-F238E27FC236}">
                <a16:creationId xmlns:a16="http://schemas.microsoft.com/office/drawing/2014/main" id="{189E3C56-F900-44E7-BF74-7509E4A585C5}"/>
              </a:ex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33" name="TextBox 32">
            <a:extLst>
              <a:ext uri="{FF2B5EF4-FFF2-40B4-BE49-F238E27FC236}">
                <a16:creationId xmlns:a16="http://schemas.microsoft.com/office/drawing/2014/main" id="{5C7F3CEE-E6DF-48C0-8B9A-22A03DF4C29B}"/>
              </a:ext>
            </a:extLst>
          </p:cNvPr>
          <p:cNvSpPr txBox="1"/>
          <p:nvPr/>
        </p:nvSpPr>
        <p:spPr>
          <a:xfrm>
            <a:off x="11907454" y="6481180"/>
            <a:ext cx="277640" cy="307777"/>
          </a:xfrm>
          <a:prstGeom prst="rect">
            <a:avLst/>
          </a:prstGeom>
          <a:noFill/>
        </p:spPr>
        <p:txBody>
          <a:bodyPr wrap="none" rtlCol="0">
            <a:spAutoFit/>
          </a:bodyPr>
          <a:lstStyle/>
          <a:p>
            <a:r>
              <a:rPr lang="en-US" sz="1400" b="1" dirty="0">
                <a:solidFill>
                  <a:schemeClr val="bg1"/>
                </a:solidFill>
              </a:rPr>
              <a:t>7</a:t>
            </a:r>
          </a:p>
        </p:txBody>
      </p:sp>
      <p:sp>
        <p:nvSpPr>
          <p:cNvPr id="2" name="Title 1" hidden="1">
            <a:extLst>
              <a:ext uri="{FF2B5EF4-FFF2-40B4-BE49-F238E27FC236}">
                <a16:creationId xmlns:a16="http://schemas.microsoft.com/office/drawing/2014/main" id="{57154957-68AB-414D-8F5B-A49D3A2612B1}"/>
              </a:ext>
            </a:extLst>
          </p:cNvPr>
          <p:cNvSpPr>
            <a:spLocks noGrp="1"/>
          </p:cNvSpPr>
          <p:nvPr>
            <p:ph type="title"/>
          </p:nvPr>
        </p:nvSpPr>
        <p:spPr/>
        <p:txBody>
          <a:bodyPr/>
          <a:lstStyle/>
          <a:p>
            <a:r>
              <a:rPr lang="en-US" dirty="0"/>
              <a:t>Slide 2</a:t>
            </a:r>
          </a:p>
        </p:txBody>
      </p:sp>
      <p:sp>
        <p:nvSpPr>
          <p:cNvPr id="3" name="TextBox 2">
            <a:extLst>
              <a:ext uri="{FF2B5EF4-FFF2-40B4-BE49-F238E27FC236}">
                <a16:creationId xmlns:a16="http://schemas.microsoft.com/office/drawing/2014/main" id="{B031ADCF-93AF-CDFD-D2FF-513342C52D45}"/>
              </a:ext>
            </a:extLst>
          </p:cNvPr>
          <p:cNvSpPr txBox="1"/>
          <p:nvPr/>
        </p:nvSpPr>
        <p:spPr>
          <a:xfrm>
            <a:off x="1121465" y="1351722"/>
            <a:ext cx="9949069" cy="3693319"/>
          </a:xfrm>
          <a:prstGeom prst="rect">
            <a:avLst/>
          </a:prstGeom>
          <a:noFill/>
        </p:spPr>
        <p:txBody>
          <a:bodyPr wrap="square" rtlCol="0">
            <a:spAutoFit/>
          </a:bodyPr>
          <a:lstStyle/>
          <a:p>
            <a:r>
              <a:rPr lang="en-CA" b="1" dirty="0">
                <a:latin typeface="+mj-lt"/>
              </a:rPr>
              <a:t>Assuming that the demographic population in each method was sampled randomly and size of each population wasn't selected equally since some methods require more time for the following weeks, I would recommend we can focus on the following steps:</a:t>
            </a:r>
          </a:p>
          <a:p>
            <a:endParaRPr lang="en-CA" b="1" dirty="0">
              <a:latin typeface="+mj-lt"/>
            </a:endParaRPr>
          </a:p>
          <a:p>
            <a:pPr marL="285750" indent="-285750">
              <a:buFont typeface="Arial" panose="020B0604020202020204" pitchFamily="34" charset="0"/>
              <a:buChar char="•"/>
            </a:pPr>
            <a:r>
              <a:rPr lang="en-CA" dirty="0">
                <a:latin typeface="+mj-lt"/>
              </a:rPr>
              <a:t>Using key metrics to monitor whether there is a change in each methods effectiveness and efficiency.</a:t>
            </a:r>
          </a:p>
          <a:p>
            <a:pPr marL="285750" indent="-285750">
              <a:buFont typeface="Arial" panose="020B0604020202020204" pitchFamily="34" charset="0"/>
              <a:buChar char="•"/>
            </a:pPr>
            <a:r>
              <a:rPr lang="en-CA" dirty="0">
                <a:latin typeface="+mj-lt"/>
              </a:rPr>
              <a:t>To implement the campaign more profitable, we could rule out "Call" method and invest more on "Call + Email":</a:t>
            </a:r>
          </a:p>
          <a:p>
            <a:pPr marL="742950" lvl="1" indent="-285750">
              <a:buFont typeface="Courier New" panose="02070309020205020404" pitchFamily="49" charset="0"/>
              <a:buChar char="o"/>
            </a:pPr>
            <a:r>
              <a:rPr lang="en-CA" dirty="0">
                <a:latin typeface="+mj-lt"/>
              </a:rPr>
              <a:t> we can do this in Texas and California before rolling out for every state. </a:t>
            </a:r>
          </a:p>
          <a:p>
            <a:pPr marL="742950" lvl="1" indent="-285750">
              <a:buFont typeface="Courier New" panose="02070309020205020404" pitchFamily="49" charset="0"/>
              <a:buChar char="o"/>
            </a:pPr>
            <a:r>
              <a:rPr lang="en-CA" dirty="0">
                <a:latin typeface="+mj-lt"/>
              </a:rPr>
              <a:t> We can focus on customers with less history with the firm (less than 10 years)</a:t>
            </a:r>
          </a:p>
          <a:p>
            <a:pPr marL="285750" indent="-285750">
              <a:buFont typeface="Arial" panose="020B0604020202020204" pitchFamily="34" charset="0"/>
              <a:buChar char="•"/>
            </a:pPr>
            <a:r>
              <a:rPr lang="en-CA" dirty="0">
                <a:latin typeface="+mj-lt"/>
              </a:rPr>
              <a:t>Stay on "Email" method as we are since it is the most efficient </a:t>
            </a:r>
            <a:r>
              <a:rPr lang="en-CA" dirty="0" err="1">
                <a:latin typeface="+mj-lt"/>
              </a:rPr>
              <a:t>sales_method</a:t>
            </a:r>
            <a:r>
              <a:rPr lang="en-CA" dirty="0">
                <a:latin typeface="+mj-lt"/>
              </a:rPr>
              <a:t>. </a:t>
            </a:r>
          </a:p>
          <a:p>
            <a:pPr marL="285750" indent="-285750">
              <a:buFont typeface="Arial" panose="020B0604020202020204" pitchFamily="34" charset="0"/>
              <a:buChar char="•"/>
            </a:pPr>
            <a:r>
              <a:rPr lang="en-CA" dirty="0">
                <a:latin typeface="+mj-lt"/>
              </a:rPr>
              <a:t>Data Collection for in-depth analysis</a:t>
            </a:r>
          </a:p>
          <a:p>
            <a:pPr marL="742950" lvl="1" indent="-285750">
              <a:buFont typeface="Courier New" panose="02070309020205020404" pitchFamily="49" charset="0"/>
              <a:buChar char="o"/>
            </a:pPr>
            <a:r>
              <a:rPr lang="en-CA" dirty="0">
                <a:latin typeface="+mj-lt"/>
              </a:rPr>
              <a:t>Improve data quality - Test on equal size of population in each cohort</a:t>
            </a:r>
            <a:endParaRPr lang="en-CA" dirty="0">
              <a:effectLst/>
              <a:latin typeface="+mj-lt"/>
            </a:endParaRPr>
          </a:p>
        </p:txBody>
      </p:sp>
    </p:spTree>
    <p:extLst>
      <p:ext uri="{BB962C8B-B14F-4D97-AF65-F5344CB8AC3E}">
        <p14:creationId xmlns:p14="http://schemas.microsoft.com/office/powerpoint/2010/main" val="3239017433"/>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Modern 01">
      <a:majorFont>
        <a:latin typeface="Century Gothic"/>
        <a:ea typeface=""/>
        <a:cs typeface=""/>
      </a:majorFont>
      <a:minorFont>
        <a:latin typeface="Segoe UI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crosoft_Data_Driven_Financial_Corporate.potx" id="{AF0BB5A1-6D8A-4FE6-8E42-5BDD7830AEFF}" vid="{0057B11C-41A7-4209-873B-0AFB0F6811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76</TotalTime>
  <Words>331</Words>
  <Application>Microsoft Macintosh PowerPoint</Application>
  <PresentationFormat>Widescreen</PresentationFormat>
  <Paragraphs>58</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Century Gothic</vt:lpstr>
      <vt:lpstr>Courier New</vt:lpstr>
      <vt:lpstr>Segoe UI Light</vt:lpstr>
      <vt:lpstr>Studio-Feixen-Sans</vt:lpstr>
      <vt:lpstr>Office Theme</vt:lpstr>
      <vt:lpstr>Slide 1</vt:lpstr>
      <vt:lpstr>Slide 2</vt:lpstr>
      <vt:lpstr>Slide 2</vt:lpstr>
      <vt:lpstr>Slide 2</vt:lpstr>
      <vt:lpstr>Slide 2</vt:lpstr>
      <vt:lpstr>Slide 2</vt:lpstr>
      <vt:lpstr>Slide 2</vt:lpstr>
      <vt:lpstr>Slide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Navid Mohamadi</dc:creator>
  <cp:lastModifiedBy>Navid Mohamadi</cp:lastModifiedBy>
  <cp:revision>1</cp:revision>
  <dcterms:created xsi:type="dcterms:W3CDTF">2023-01-16T20:21:46Z</dcterms:created>
  <dcterms:modified xsi:type="dcterms:W3CDTF">2023-01-16T21:38:22Z</dcterms:modified>
</cp:coreProperties>
</file>