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6" r:id="rId3"/>
    <p:sldId id="267" r:id="rId4"/>
    <p:sldId id="257" r:id="rId5"/>
    <p:sldId id="259" r:id="rId6"/>
    <p:sldId id="260" r:id="rId7"/>
    <p:sldId id="258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1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7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5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8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BB02-8484-A187-FFCC-099FDEB2B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Лёгкий метод решения куч </a:t>
            </a:r>
            <a:r>
              <a:rPr lang="en-US" dirty="0">
                <a:solidFill>
                  <a:schemeClr val="bg2"/>
                </a:solidFill>
              </a:rPr>
              <a:t>python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Picture 3" descr="Эстетикойе жидкостные акварель и чернила">
            <a:extLst>
              <a:ext uri="{FF2B5EF4-FFF2-40B4-BE49-F238E27FC236}">
                <a16:creationId xmlns:a16="http://schemas.microsoft.com/office/drawing/2014/main" id="{762B5AFE-A94B-9D5A-6C4A-9B8DFC67F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" r="3636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2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CD8E37-CAE7-7B99-E3CB-32723F7D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7" y="963166"/>
            <a:ext cx="10714046" cy="4367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F35885-44A6-7185-2A93-4A42A711B480}"/>
              </a:ext>
            </a:extLst>
          </p:cNvPr>
          <p:cNvSpPr txBox="1"/>
          <p:nvPr/>
        </p:nvSpPr>
        <p:spPr>
          <a:xfrm>
            <a:off x="-1" y="690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Ядро программы</a:t>
            </a:r>
            <a:endParaRPr lang="ru-RU" sz="2800" b="1" dirty="0">
              <a:latin typeface="+mj-lt"/>
            </a:endParaRPr>
          </a:p>
        </p:txBody>
      </p:sp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C6AFC9F7-1673-7F9D-6B00-4DB51FD930B3}"/>
              </a:ext>
            </a:extLst>
          </p:cNvPr>
          <p:cNvSpPr/>
          <p:nvPr/>
        </p:nvSpPr>
        <p:spPr>
          <a:xfrm rot="16200000">
            <a:off x="7100977" y="1603075"/>
            <a:ext cx="718868" cy="272882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CD0BE-331B-115F-A626-14B46AF1CD8D}"/>
              </a:ext>
            </a:extLst>
          </p:cNvPr>
          <p:cNvSpPr txBox="1"/>
          <p:nvPr/>
        </p:nvSpPr>
        <p:spPr>
          <a:xfrm>
            <a:off x="5873151" y="2146387"/>
            <a:ext cx="317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неочевидный момент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C49C3-2FE2-3C3E-D7DD-7B6009DF006F}"/>
              </a:ext>
            </a:extLst>
          </p:cNvPr>
          <p:cNvSpPr txBox="1"/>
          <p:nvPr/>
        </p:nvSpPr>
        <p:spPr>
          <a:xfrm>
            <a:off x="5193102" y="5100290"/>
            <a:ext cx="510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тут будет неочевидный момент 2</a:t>
            </a:r>
          </a:p>
        </p:txBody>
      </p:sp>
    </p:spTree>
    <p:extLst>
      <p:ext uri="{BB962C8B-B14F-4D97-AF65-F5344CB8AC3E}">
        <p14:creationId xmlns:p14="http://schemas.microsoft.com/office/powerpoint/2010/main" val="283317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E2FED-2EC6-8C51-8F54-55CFCEB88B06}"/>
              </a:ext>
            </a:extLst>
          </p:cNvPr>
          <p:cNvSpPr txBox="1"/>
          <p:nvPr/>
        </p:nvSpPr>
        <p:spPr>
          <a:xfrm>
            <a:off x="342181" y="582067"/>
            <a:ext cx="1150763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мы уже в состоянии выигрыша (!!!!! Состояние выигрыша это не только </a:t>
            </a:r>
            <a:r>
              <a:rPr lang="en-US" sz="2800" dirty="0"/>
              <a:t>WIN </a:t>
            </a:r>
            <a:r>
              <a:rPr lang="ru-RU" sz="2800" dirty="0"/>
              <a:t>а лямбда-функция вида</a:t>
            </a:r>
            <a:r>
              <a:rPr lang="en-US" sz="2800" dirty="0"/>
              <a:t>:</a:t>
            </a:r>
            <a:br>
              <a:rPr lang="ru-RU" sz="2800" dirty="0"/>
            </a:br>
            <a:r>
              <a:rPr lang="pl-PL" sz="2800" u="sng" dirty="0"/>
              <a:t>lambda x: x == ('WIN', 4)</a:t>
            </a:r>
            <a:br>
              <a:rPr lang="ru-RU" sz="2800" u="sng" dirty="0"/>
            </a:br>
            <a:r>
              <a:rPr lang="ru-RU" sz="2800" dirty="0"/>
              <a:t>Почему? Потому что нам важно на каком ходе мы выиграли (от этого зависит ещё кто выиграл). то </a:t>
            </a:r>
            <a:r>
              <a:rPr lang="en-US" sz="2800" dirty="0">
                <a:solidFill>
                  <a:srgbClr val="FF0000"/>
                </a:solidFill>
              </a:rPr>
              <a:t>True</a:t>
            </a:r>
            <a:endParaRPr lang="ru-RU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мы в </a:t>
            </a:r>
            <a:r>
              <a:rPr lang="en-US" sz="2800" dirty="0"/>
              <a:t>WIN </a:t>
            </a:r>
            <a:r>
              <a:rPr lang="ru-RU" sz="2800" dirty="0"/>
              <a:t>но не на нужном ходу –</a:t>
            </a:r>
            <a:r>
              <a:rPr lang="en-US" sz="2800" dirty="0"/>
              <a:t>&gt; </a:t>
            </a:r>
            <a:r>
              <a:rPr lang="ru-RU" sz="2800" dirty="0"/>
              <a:t>(см. неочевидный момент)</a:t>
            </a:r>
            <a:r>
              <a:rPr lang="en-US" sz="2800" b="1" u="sng" dirty="0"/>
              <a:t> </a:t>
            </a:r>
            <a:r>
              <a:rPr lang="ru-RU" sz="2800" dirty="0"/>
              <a:t>то это не подходит </a:t>
            </a:r>
            <a:r>
              <a:rPr lang="en-US" sz="2800" dirty="0">
                <a:solidFill>
                  <a:srgbClr val="FF0000"/>
                </a:solidFill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ходы закончились (остался только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sz="2800" dirty="0"/>
              <a:t> элемент</a:t>
            </a:r>
            <a:r>
              <a:rPr lang="en-US" sz="2800" dirty="0"/>
              <a:t> </a:t>
            </a:r>
            <a:r>
              <a:rPr lang="ru-RU" sz="2800" dirty="0"/>
              <a:t>в массиве</a:t>
            </a:r>
            <a:r>
              <a:rPr lang="en-US" sz="2800" dirty="0"/>
              <a:t>) </a:t>
            </a:r>
            <a:r>
              <a:rPr lang="ru-RU" sz="2800" dirty="0"/>
              <a:t>то в рекурсию мы уже не пойдём (другого хода нет уже), текущий нам не подходит. Это состояние когда за данное кол-во ходов никто не выиграл и никто не проиграл, но бессмысленно играть дальше. </a:t>
            </a:r>
            <a:r>
              <a:rPr lang="en-US" sz="2800" dirty="0">
                <a:solidFill>
                  <a:srgbClr val="FF0000"/>
                </a:solidFill>
              </a:rPr>
              <a:t>False</a:t>
            </a:r>
            <a:endParaRPr lang="ru-RU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ходы ещё есть идём в </a:t>
            </a:r>
            <a:r>
              <a:rPr lang="ru-RU" sz="2800" dirty="0">
                <a:solidFill>
                  <a:srgbClr val="FF0000"/>
                </a:solidFill>
              </a:rPr>
              <a:t>рекурсию</a:t>
            </a:r>
            <a:r>
              <a:rPr lang="ru-RU" sz="2800" dirty="0"/>
              <a:t>, передавая следующую функцию </a:t>
            </a:r>
            <a:r>
              <a:rPr lang="en-US" sz="2800" dirty="0"/>
              <a:t>all/any </a:t>
            </a:r>
            <a:r>
              <a:rPr lang="ru-RU" sz="2800" dirty="0"/>
              <a:t>из </a:t>
            </a:r>
            <a:r>
              <a:rPr lang="en-US" sz="2800" dirty="0" err="1"/>
              <a:t>moves_list</a:t>
            </a:r>
            <a:r>
              <a:rPr lang="en-US" sz="2800" dirty="0"/>
              <a:t> (</a:t>
            </a:r>
            <a:r>
              <a:rPr lang="ru-RU" sz="2800" dirty="0"/>
              <a:t>проверяем следующие ходы).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232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3CFA40-DDB7-1040-7EFD-1D6DF826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72" y="406772"/>
            <a:ext cx="10781256" cy="1316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92530-F666-D19B-D069-BF01CD87EB70}"/>
              </a:ext>
            </a:extLst>
          </p:cNvPr>
          <p:cNvSpPr txBox="1"/>
          <p:nvPr/>
        </p:nvSpPr>
        <p:spPr>
          <a:xfrm>
            <a:off x="1119277" y="1726961"/>
            <a:ext cx="97291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Проверяем все </a:t>
            </a:r>
            <a:r>
              <a:rPr lang="en-US" sz="2800" dirty="0"/>
              <a:t>S</a:t>
            </a:r>
          </a:p>
          <a:p>
            <a:r>
              <a:rPr lang="en-US" sz="2800" b="1" dirty="0"/>
              <a:t>any(</a:t>
            </a:r>
            <a:r>
              <a:rPr lang="en-US" sz="2800" b="1" dirty="0" err="1"/>
              <a:t>a,b,c</a:t>
            </a:r>
            <a:r>
              <a:rPr lang="en-US" sz="2800" b="1" dirty="0"/>
              <a:t>) = a OR b OR c</a:t>
            </a:r>
          </a:p>
          <a:p>
            <a:r>
              <a:rPr lang="en-US" sz="2800" b="1" dirty="0"/>
              <a:t>all(</a:t>
            </a:r>
            <a:r>
              <a:rPr lang="en-US" sz="2800" b="1" dirty="0" err="1"/>
              <a:t>a,b,c</a:t>
            </a:r>
            <a:r>
              <a:rPr lang="en-US" sz="2800" b="1" dirty="0"/>
              <a:t>) = a AND b AND c</a:t>
            </a:r>
          </a:p>
          <a:p>
            <a:endParaRPr lang="en-US" sz="2800" b="1" dirty="0"/>
          </a:p>
          <a:p>
            <a:r>
              <a:rPr lang="ru-RU" sz="2800" b="1" dirty="0"/>
              <a:t>Неочевидный момент 2</a:t>
            </a:r>
            <a:r>
              <a:rPr lang="en-US" sz="2800" b="1" dirty="0"/>
              <a:t>:</a:t>
            </a:r>
          </a:p>
          <a:p>
            <a:r>
              <a:rPr lang="en-US" sz="2800" dirty="0"/>
              <a:t>&gt;&gt;&gt; any([])</a:t>
            </a:r>
          </a:p>
          <a:p>
            <a:r>
              <a:rPr lang="en-US" sz="2800" dirty="0"/>
              <a:t>False</a:t>
            </a:r>
          </a:p>
          <a:p>
            <a:r>
              <a:rPr lang="en-US" sz="2800" dirty="0"/>
              <a:t>&gt;&gt;&gt; all([])</a:t>
            </a:r>
          </a:p>
          <a:p>
            <a:r>
              <a:rPr lang="en-US" sz="2800" dirty="0"/>
              <a:t>True</a:t>
            </a:r>
          </a:p>
          <a:p>
            <a:r>
              <a:rPr lang="en-US" sz="2800" dirty="0"/>
              <a:t>+ </a:t>
            </a:r>
            <a:r>
              <a:rPr lang="ru-RU" sz="2800" dirty="0"/>
              <a:t>фильтруем по длине (если ходить некуда то позиция не выигрывает)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803B8A-7396-CC1A-1FEB-CCCAC51A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009" y="4364642"/>
            <a:ext cx="7244698" cy="57018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0D59A0D-1680-27CE-0F17-BFFC8045D21A}"/>
              </a:ext>
            </a:extLst>
          </p:cNvPr>
          <p:cNvSpPr/>
          <p:nvPr/>
        </p:nvSpPr>
        <p:spPr>
          <a:xfrm>
            <a:off x="9601199" y="4361083"/>
            <a:ext cx="2156604" cy="570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0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DA616-ABBB-CBE5-DEDA-9A4C478F8DB4}"/>
              </a:ext>
            </a:extLst>
          </p:cNvPr>
          <p:cNvSpPr txBox="1"/>
          <p:nvPr/>
        </p:nvSpPr>
        <p:spPr>
          <a:xfrm>
            <a:off x="8378323" y="3167391"/>
            <a:ext cx="328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 делать НЕ надо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677CA-3F90-5A47-1341-B47B87C7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98436" cy="685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DE4A76-A06A-59CF-4230-84D6755E4916}"/>
              </a:ext>
            </a:extLst>
          </p:cNvPr>
          <p:cNvSpPr/>
          <p:nvPr/>
        </p:nvSpPr>
        <p:spPr>
          <a:xfrm flipH="1">
            <a:off x="724618" y="4537495"/>
            <a:ext cx="7384211" cy="254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E1C271C-4A45-2E70-5C5A-12E9C60DF6A3}"/>
              </a:ext>
            </a:extLst>
          </p:cNvPr>
          <p:cNvSpPr/>
          <p:nvPr/>
        </p:nvSpPr>
        <p:spPr>
          <a:xfrm flipH="1">
            <a:off x="195532" y="2013790"/>
            <a:ext cx="7384211" cy="254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704A3F5-BE9A-A547-3DEC-134C941D1108}"/>
              </a:ext>
            </a:extLst>
          </p:cNvPr>
          <p:cNvSpPr/>
          <p:nvPr/>
        </p:nvSpPr>
        <p:spPr>
          <a:xfrm flipH="1">
            <a:off x="195531" y="2606137"/>
            <a:ext cx="7384211" cy="254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65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6B538F-E23F-E5BD-A5D8-459FD099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6835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30FFB-A1ED-139E-3BE7-6B0D28F6CAD5}"/>
              </a:ext>
            </a:extLst>
          </p:cNvPr>
          <p:cNvSpPr txBox="1"/>
          <p:nvPr/>
        </p:nvSpPr>
        <p:spPr>
          <a:xfrm>
            <a:off x="8378323" y="3167391"/>
            <a:ext cx="328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 делать НЕ надо</a:t>
            </a:r>
          </a:p>
        </p:txBody>
      </p:sp>
    </p:spTree>
    <p:extLst>
      <p:ext uri="{BB962C8B-B14F-4D97-AF65-F5344CB8AC3E}">
        <p14:creationId xmlns:p14="http://schemas.microsoft.com/office/powerpoint/2010/main" val="140727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внобедренный треугольник 1">
            <a:extLst>
              <a:ext uri="{FF2B5EF4-FFF2-40B4-BE49-F238E27FC236}">
                <a16:creationId xmlns:a16="http://schemas.microsoft.com/office/drawing/2014/main" id="{C91B2343-8C14-5557-4BD8-E9829455B571}"/>
              </a:ext>
            </a:extLst>
          </p:cNvPr>
          <p:cNvSpPr/>
          <p:nvPr/>
        </p:nvSpPr>
        <p:spPr>
          <a:xfrm>
            <a:off x="874643" y="2796209"/>
            <a:ext cx="702366" cy="7553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ru-RU" sz="3200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BEB0908-81DF-192C-4F81-56C1E7231900}"/>
              </a:ext>
            </a:extLst>
          </p:cNvPr>
          <p:cNvCxnSpPr>
            <a:cxnSpLocks/>
            <a:stCxn id="2" idx="5"/>
            <a:endCxn id="5" idx="2"/>
          </p:cNvCxnSpPr>
          <p:nvPr/>
        </p:nvCxnSpPr>
        <p:spPr>
          <a:xfrm flipV="1">
            <a:off x="1401418" y="894523"/>
            <a:ext cx="2720008" cy="227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E7FD1F49-E846-2F94-FBF8-94881B50EECC}"/>
              </a:ext>
            </a:extLst>
          </p:cNvPr>
          <p:cNvSpPr/>
          <p:nvPr/>
        </p:nvSpPr>
        <p:spPr>
          <a:xfrm>
            <a:off x="4121426" y="556592"/>
            <a:ext cx="1908313" cy="6758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28CA459-721C-FD04-B4D9-78CAB4B54327}"/>
              </a:ext>
            </a:extLst>
          </p:cNvPr>
          <p:cNvSpPr/>
          <p:nvPr/>
        </p:nvSpPr>
        <p:spPr>
          <a:xfrm>
            <a:off x="4121425" y="2282687"/>
            <a:ext cx="1908313" cy="6758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2F62640-3C25-FEBC-ED73-3B4B915AA189}"/>
              </a:ext>
            </a:extLst>
          </p:cNvPr>
          <p:cNvSpPr/>
          <p:nvPr/>
        </p:nvSpPr>
        <p:spPr>
          <a:xfrm>
            <a:off x="4118113" y="3727174"/>
            <a:ext cx="1908313" cy="6758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DBF4174-CB96-C7BA-8A61-6F83DAA5F924}"/>
              </a:ext>
            </a:extLst>
          </p:cNvPr>
          <p:cNvSpPr/>
          <p:nvPr/>
        </p:nvSpPr>
        <p:spPr>
          <a:xfrm>
            <a:off x="4187687" y="5171661"/>
            <a:ext cx="1908313" cy="6758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7CA8593-83A8-F237-AE46-12FCB8B4CDE1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flipV="1">
            <a:off x="1401418" y="2620618"/>
            <a:ext cx="2720007" cy="55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79E7814-0A6D-CCC6-E147-3DB0D49715DC}"/>
              </a:ext>
            </a:extLst>
          </p:cNvPr>
          <p:cNvCxnSpPr>
            <a:cxnSpLocks/>
            <a:stCxn id="2" idx="5"/>
            <a:endCxn id="7" idx="2"/>
          </p:cNvCxnSpPr>
          <p:nvPr/>
        </p:nvCxnSpPr>
        <p:spPr>
          <a:xfrm>
            <a:off x="1401418" y="3173896"/>
            <a:ext cx="2716695" cy="89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2FFE64B-2BAE-17DB-D19C-08B6F842693D}"/>
              </a:ext>
            </a:extLst>
          </p:cNvPr>
          <p:cNvCxnSpPr>
            <a:cxnSpLocks/>
            <a:stCxn id="2" idx="5"/>
            <a:endCxn id="8" idx="2"/>
          </p:cNvCxnSpPr>
          <p:nvPr/>
        </p:nvCxnSpPr>
        <p:spPr>
          <a:xfrm>
            <a:off x="1401418" y="3173896"/>
            <a:ext cx="2786269" cy="233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4B522FCE-4DEB-1B25-F97E-44D82EF97BE1}"/>
              </a:ext>
            </a:extLst>
          </p:cNvPr>
          <p:cNvSpPr/>
          <p:nvPr/>
        </p:nvSpPr>
        <p:spPr>
          <a:xfrm>
            <a:off x="6583017" y="218663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297D913-CB5A-701E-9EA3-5BD551724488}"/>
              </a:ext>
            </a:extLst>
          </p:cNvPr>
          <p:cNvSpPr/>
          <p:nvPr/>
        </p:nvSpPr>
        <p:spPr>
          <a:xfrm>
            <a:off x="6583017" y="591380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45AABA6-3BE1-A670-7668-B1A746BBD2B1}"/>
              </a:ext>
            </a:extLst>
          </p:cNvPr>
          <p:cNvSpPr/>
          <p:nvPr/>
        </p:nvSpPr>
        <p:spPr>
          <a:xfrm>
            <a:off x="6583017" y="967411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3A9A2BF-0D5E-8A7F-1E0A-B377E22FF4B5}"/>
              </a:ext>
            </a:extLst>
          </p:cNvPr>
          <p:cNvSpPr/>
          <p:nvPr/>
        </p:nvSpPr>
        <p:spPr>
          <a:xfrm>
            <a:off x="6583017" y="1353382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D5E0265-2F3F-888E-5C02-A4B3E0115B42}"/>
              </a:ext>
            </a:extLst>
          </p:cNvPr>
          <p:cNvSpPr/>
          <p:nvPr/>
        </p:nvSpPr>
        <p:spPr>
          <a:xfrm>
            <a:off x="7533861" y="1909970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5D48AD40-0565-D94A-5B63-5833F90E8BC1}"/>
              </a:ext>
            </a:extLst>
          </p:cNvPr>
          <p:cNvSpPr/>
          <p:nvPr/>
        </p:nvSpPr>
        <p:spPr>
          <a:xfrm>
            <a:off x="7533861" y="2282687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1B9B8B2-21C3-0887-E816-A6C2A5DC7DB9}"/>
              </a:ext>
            </a:extLst>
          </p:cNvPr>
          <p:cNvSpPr/>
          <p:nvPr/>
        </p:nvSpPr>
        <p:spPr>
          <a:xfrm>
            <a:off x="7533861" y="2658718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C446808-DD8E-312E-CCB8-9D89F20FAC4E}"/>
              </a:ext>
            </a:extLst>
          </p:cNvPr>
          <p:cNvSpPr/>
          <p:nvPr/>
        </p:nvSpPr>
        <p:spPr>
          <a:xfrm>
            <a:off x="7533861" y="3044689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F14DC95-0351-82FA-F3B0-4342E6B52328}"/>
              </a:ext>
            </a:extLst>
          </p:cNvPr>
          <p:cNvSpPr/>
          <p:nvPr/>
        </p:nvSpPr>
        <p:spPr>
          <a:xfrm>
            <a:off x="8743122" y="3384276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1731CA7-3A0D-CD79-8EE4-2EE37234D3D4}"/>
              </a:ext>
            </a:extLst>
          </p:cNvPr>
          <p:cNvSpPr/>
          <p:nvPr/>
        </p:nvSpPr>
        <p:spPr>
          <a:xfrm>
            <a:off x="8743122" y="3756993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546F17A-FDB6-EA28-2B00-6234B129A625}"/>
              </a:ext>
            </a:extLst>
          </p:cNvPr>
          <p:cNvSpPr/>
          <p:nvPr/>
        </p:nvSpPr>
        <p:spPr>
          <a:xfrm>
            <a:off x="8743122" y="4133024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70C08101-8080-ACA1-4B7E-9D0F806E8C07}"/>
              </a:ext>
            </a:extLst>
          </p:cNvPr>
          <p:cNvSpPr/>
          <p:nvPr/>
        </p:nvSpPr>
        <p:spPr>
          <a:xfrm>
            <a:off x="8743122" y="4518995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7EA9433E-CE6F-2338-2416-36A1B5790EF1}"/>
              </a:ext>
            </a:extLst>
          </p:cNvPr>
          <p:cNvSpPr/>
          <p:nvPr/>
        </p:nvSpPr>
        <p:spPr>
          <a:xfrm>
            <a:off x="10446026" y="4798944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74ED015-5435-DF4C-367A-BB7A15557A09}"/>
              </a:ext>
            </a:extLst>
          </p:cNvPr>
          <p:cNvSpPr/>
          <p:nvPr/>
        </p:nvSpPr>
        <p:spPr>
          <a:xfrm>
            <a:off x="10446026" y="5171661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AE3AA41F-0B21-4F7B-1AA5-B716F977FF68}"/>
              </a:ext>
            </a:extLst>
          </p:cNvPr>
          <p:cNvSpPr/>
          <p:nvPr/>
        </p:nvSpPr>
        <p:spPr>
          <a:xfrm>
            <a:off x="10446026" y="5547692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CA2274F-1935-C700-BBAB-6BB162E7D49E}"/>
              </a:ext>
            </a:extLst>
          </p:cNvPr>
          <p:cNvSpPr/>
          <p:nvPr/>
        </p:nvSpPr>
        <p:spPr>
          <a:xfrm>
            <a:off x="10446026" y="5933663"/>
            <a:ext cx="881270" cy="337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069BD316-01F6-A3B7-D617-6D5DF295C648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V="1">
            <a:off x="6029739" y="387628"/>
            <a:ext cx="553278" cy="50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583F000D-10F3-0F31-B44B-1F03CD4106E3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 flipV="1">
            <a:off x="6029739" y="760345"/>
            <a:ext cx="553278" cy="13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5BD4C5D-33FC-C5EB-CEA9-B2EF02B5672C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6029739" y="894523"/>
            <a:ext cx="553278" cy="24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486EC9B-2558-C797-E097-C3752CE4814B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026426" y="935108"/>
            <a:ext cx="556591" cy="58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77B725C-EA78-F637-4029-1D35FC739112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>
          <a:xfrm flipV="1">
            <a:off x="6029738" y="2078935"/>
            <a:ext cx="1504123" cy="54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22B348E2-3A7A-7177-F90B-8C781A70C98D}"/>
              </a:ext>
            </a:extLst>
          </p:cNvPr>
          <p:cNvCxnSpPr>
            <a:cxnSpLocks/>
            <a:stCxn id="6" idx="6"/>
            <a:endCxn id="27" idx="2"/>
          </p:cNvCxnSpPr>
          <p:nvPr/>
        </p:nvCxnSpPr>
        <p:spPr>
          <a:xfrm flipV="1">
            <a:off x="6029738" y="2451652"/>
            <a:ext cx="1504123" cy="1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92A69053-212C-0F3A-A8ED-80A6B61C3864}"/>
              </a:ext>
            </a:extLst>
          </p:cNvPr>
          <p:cNvCxnSpPr>
            <a:cxnSpLocks/>
            <a:stCxn id="6" idx="6"/>
            <a:endCxn id="28" idx="2"/>
          </p:cNvCxnSpPr>
          <p:nvPr/>
        </p:nvCxnSpPr>
        <p:spPr>
          <a:xfrm>
            <a:off x="6029738" y="2620618"/>
            <a:ext cx="1504123" cy="20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DA0D05D5-0B0F-B6D4-6D77-D8497C5791AC}"/>
              </a:ext>
            </a:extLst>
          </p:cNvPr>
          <p:cNvCxnSpPr>
            <a:cxnSpLocks/>
            <a:stCxn id="6" idx="6"/>
            <a:endCxn id="29" idx="2"/>
          </p:cNvCxnSpPr>
          <p:nvPr/>
        </p:nvCxnSpPr>
        <p:spPr>
          <a:xfrm>
            <a:off x="6029738" y="2620618"/>
            <a:ext cx="1504123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9B831382-44F2-0B36-2201-27181DA22780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6026426" y="3553241"/>
            <a:ext cx="2716696" cy="51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36D166AC-B721-5134-2DF1-664A52CC2FF8}"/>
              </a:ext>
            </a:extLst>
          </p:cNvPr>
          <p:cNvCxnSpPr>
            <a:cxnSpLocks/>
            <a:stCxn id="7" idx="6"/>
            <a:endCxn id="31" idx="2"/>
          </p:cNvCxnSpPr>
          <p:nvPr/>
        </p:nvCxnSpPr>
        <p:spPr>
          <a:xfrm flipV="1">
            <a:off x="6026426" y="3925958"/>
            <a:ext cx="2716696" cy="13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DC1EB6B-DD41-501D-13E3-3DF60D5ED037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>
            <a:off x="6026426" y="4065105"/>
            <a:ext cx="2716696" cy="2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A36CCEA-35CE-894E-97BE-1E4A83264BBD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6026426" y="4065105"/>
            <a:ext cx="2716696" cy="62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18F1BE2-DF1E-E7BA-4534-213C8FDF1D93}"/>
              </a:ext>
            </a:extLst>
          </p:cNvPr>
          <p:cNvCxnSpPr>
            <a:cxnSpLocks/>
            <a:stCxn id="8" idx="6"/>
            <a:endCxn id="34" idx="2"/>
          </p:cNvCxnSpPr>
          <p:nvPr/>
        </p:nvCxnSpPr>
        <p:spPr>
          <a:xfrm flipV="1">
            <a:off x="6096000" y="4967909"/>
            <a:ext cx="4350026" cy="54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63BD650C-3455-3867-0956-F1991CDDF606}"/>
              </a:ext>
            </a:extLst>
          </p:cNvPr>
          <p:cNvCxnSpPr>
            <a:cxnSpLocks/>
            <a:stCxn id="8" idx="6"/>
            <a:endCxn id="35" idx="2"/>
          </p:cNvCxnSpPr>
          <p:nvPr/>
        </p:nvCxnSpPr>
        <p:spPr>
          <a:xfrm flipV="1">
            <a:off x="6096000" y="5340626"/>
            <a:ext cx="4350026" cy="1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10AF7CEB-7929-8010-E7C2-B265E30AA854}"/>
              </a:ext>
            </a:extLst>
          </p:cNvPr>
          <p:cNvCxnSpPr>
            <a:cxnSpLocks/>
            <a:stCxn id="8" idx="6"/>
            <a:endCxn id="36" idx="2"/>
          </p:cNvCxnSpPr>
          <p:nvPr/>
        </p:nvCxnSpPr>
        <p:spPr>
          <a:xfrm>
            <a:off x="6096000" y="5509592"/>
            <a:ext cx="4350026" cy="20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C73663FE-177E-5BA6-8B6E-F0F78BB8B043}"/>
              </a:ext>
            </a:extLst>
          </p:cNvPr>
          <p:cNvCxnSpPr>
            <a:cxnSpLocks/>
            <a:stCxn id="8" idx="6"/>
            <a:endCxn id="37" idx="2"/>
          </p:cNvCxnSpPr>
          <p:nvPr/>
        </p:nvCxnSpPr>
        <p:spPr>
          <a:xfrm>
            <a:off x="6096000" y="5509592"/>
            <a:ext cx="4350026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F5BA19-A15B-B7D2-981A-101B2D9940FC}"/>
              </a:ext>
            </a:extLst>
          </p:cNvPr>
          <p:cNvSpPr txBox="1"/>
          <p:nvPr/>
        </p:nvSpPr>
        <p:spPr>
          <a:xfrm>
            <a:off x="5849272" y="1141343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233E3F-245E-35CC-D6DC-E3844F66A188}"/>
              </a:ext>
            </a:extLst>
          </p:cNvPr>
          <p:cNvSpPr txBox="1"/>
          <p:nvPr/>
        </p:nvSpPr>
        <p:spPr>
          <a:xfrm>
            <a:off x="6402550" y="2943663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5617C2-EFE8-24FE-73C9-78406A547E66}"/>
              </a:ext>
            </a:extLst>
          </p:cNvPr>
          <p:cNvSpPr txBox="1"/>
          <p:nvPr/>
        </p:nvSpPr>
        <p:spPr>
          <a:xfrm>
            <a:off x="7400652" y="4475132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</a:t>
            </a:r>
            <a:endParaRPr lang="ru-RU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3A0767-8BCE-7724-EDDE-E2A36BCCFBA3}"/>
              </a:ext>
            </a:extLst>
          </p:cNvPr>
          <p:cNvSpPr txBox="1"/>
          <p:nvPr/>
        </p:nvSpPr>
        <p:spPr>
          <a:xfrm>
            <a:off x="7959650" y="5908827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</a:t>
            </a:r>
            <a:endParaRPr lang="ru-RU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859833-7382-A958-9D14-61AE43FB7B4D}"/>
              </a:ext>
            </a:extLst>
          </p:cNvPr>
          <p:cNvSpPr txBox="1"/>
          <p:nvPr/>
        </p:nvSpPr>
        <p:spPr>
          <a:xfrm>
            <a:off x="2449214" y="1506646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</a:t>
            </a:r>
            <a:endParaRPr lang="ru-RU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23EDAE-3733-859E-2ED3-71554E933E28}"/>
              </a:ext>
            </a:extLst>
          </p:cNvPr>
          <p:cNvSpPr txBox="1"/>
          <p:nvPr/>
        </p:nvSpPr>
        <p:spPr>
          <a:xfrm>
            <a:off x="2546167" y="2512224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A075D7F-B5E7-FA4B-5400-51BCA0AC0E9D}"/>
              </a:ext>
            </a:extLst>
          </p:cNvPr>
          <p:cNvSpPr txBox="1"/>
          <p:nvPr/>
        </p:nvSpPr>
        <p:spPr>
          <a:xfrm>
            <a:off x="2759765" y="3250168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</a:t>
            </a:r>
            <a:endParaRPr lang="ru-RU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5BBD2E-947D-7F6E-76D0-882D1D1B5C1C}"/>
              </a:ext>
            </a:extLst>
          </p:cNvPr>
          <p:cNvSpPr txBox="1"/>
          <p:nvPr/>
        </p:nvSpPr>
        <p:spPr>
          <a:xfrm>
            <a:off x="2439900" y="4334329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389E2B-6879-FF11-C261-56A9296CB33F}"/>
              </a:ext>
            </a:extLst>
          </p:cNvPr>
          <p:cNvSpPr txBox="1"/>
          <p:nvPr/>
        </p:nvSpPr>
        <p:spPr>
          <a:xfrm>
            <a:off x="465826" y="218663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19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96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91ECEF-CD21-DE39-F93D-20D7FD7A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43" y="859056"/>
            <a:ext cx="8031601" cy="3925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E927E-7FAE-8001-2FDF-1A7C4D191042}"/>
              </a:ext>
            </a:extLst>
          </p:cNvPr>
          <p:cNvSpPr txBox="1"/>
          <p:nvPr/>
        </p:nvSpPr>
        <p:spPr>
          <a:xfrm>
            <a:off x="4994693" y="2165229"/>
            <a:ext cx="365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// </a:t>
            </a:r>
            <a:r>
              <a:rPr lang="ru-RU" sz="2400" b="1" dirty="0">
                <a:highlight>
                  <a:srgbClr val="FFFF00"/>
                </a:highlight>
              </a:rPr>
              <a:t>Камней в первой куче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03DC5-EAA4-B2DE-E7C1-729815438C88}"/>
              </a:ext>
            </a:extLst>
          </p:cNvPr>
          <p:cNvSpPr txBox="1"/>
          <p:nvPr/>
        </p:nvSpPr>
        <p:spPr>
          <a:xfrm>
            <a:off x="4994693" y="2821745"/>
            <a:ext cx="365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// </a:t>
            </a:r>
            <a:r>
              <a:rPr lang="ru-RU" sz="2400" b="1" dirty="0">
                <a:highlight>
                  <a:srgbClr val="FFFF00"/>
                </a:highlight>
              </a:rPr>
              <a:t>Камней во второй куче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CDE15-AD48-E038-E550-0020C7FEA0F8}"/>
              </a:ext>
            </a:extLst>
          </p:cNvPr>
          <p:cNvSpPr txBox="1"/>
          <p:nvPr/>
        </p:nvSpPr>
        <p:spPr>
          <a:xfrm>
            <a:off x="6579077" y="4000274"/>
            <a:ext cx="37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// </a:t>
            </a:r>
            <a:r>
              <a:rPr lang="ru-RU" sz="2400" b="1" dirty="0">
                <a:highlight>
                  <a:srgbClr val="FFFF00"/>
                </a:highlight>
              </a:rPr>
              <a:t>Ходов </a:t>
            </a:r>
            <a:r>
              <a:rPr lang="ru-RU" sz="2400" b="1" i="1" dirty="0">
                <a:highlight>
                  <a:srgbClr val="FFFF00"/>
                </a:highlight>
              </a:rPr>
              <a:t>всего* </a:t>
            </a:r>
            <a:r>
              <a:rPr lang="ru-RU" sz="2400" b="1" dirty="0">
                <a:highlight>
                  <a:srgbClr val="FFFF00"/>
                </a:highlight>
              </a:rPr>
              <a:t>совершено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8C706-F2B6-384B-015B-598B010F8A77}"/>
              </a:ext>
            </a:extLst>
          </p:cNvPr>
          <p:cNvSpPr txBox="1"/>
          <p:nvPr/>
        </p:nvSpPr>
        <p:spPr>
          <a:xfrm>
            <a:off x="8016812" y="3411009"/>
            <a:ext cx="37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// </a:t>
            </a:r>
            <a:r>
              <a:rPr lang="ru-RU" sz="2400" b="1" dirty="0">
                <a:highlight>
                  <a:srgbClr val="FFFF00"/>
                </a:highlight>
              </a:rPr>
              <a:t>Состояние текущей игры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4015A-963A-1BCF-9816-C7B2260FF478}"/>
              </a:ext>
            </a:extLst>
          </p:cNvPr>
          <p:cNvSpPr txBox="1"/>
          <p:nvPr/>
        </p:nvSpPr>
        <p:spPr>
          <a:xfrm>
            <a:off x="2329131" y="4912034"/>
            <a:ext cx="6788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ru-RU" sz="2400" dirty="0"/>
              <a:t>Петя</a:t>
            </a:r>
            <a:r>
              <a:rPr lang="en-US" sz="2400" dirty="0"/>
              <a:t> </a:t>
            </a:r>
            <a:r>
              <a:rPr lang="ru-RU" sz="2400" b="0" i="0" dirty="0">
                <a:effectLst/>
                <a:latin typeface="YS Text"/>
              </a:rPr>
              <a:t>→</a:t>
            </a:r>
            <a:r>
              <a:rPr lang="en-US" sz="2400" dirty="0"/>
              <a:t> </a:t>
            </a:r>
            <a:r>
              <a:rPr lang="ru-RU" sz="2400" dirty="0"/>
              <a:t>Ваня</a:t>
            </a:r>
            <a:r>
              <a:rPr lang="en-US" sz="2400" dirty="0"/>
              <a:t> </a:t>
            </a:r>
            <a:r>
              <a:rPr lang="ru-RU" sz="2400" b="0" i="0" dirty="0">
                <a:effectLst/>
                <a:latin typeface="YS Text"/>
              </a:rPr>
              <a:t>→</a:t>
            </a:r>
            <a:r>
              <a:rPr lang="en-US" sz="2400" b="0" i="0" dirty="0">
                <a:effectLst/>
                <a:latin typeface="YS Text"/>
              </a:rPr>
              <a:t> </a:t>
            </a:r>
            <a:r>
              <a:rPr lang="ru-RU" sz="2400" b="0" i="0" dirty="0">
                <a:effectLst/>
                <a:latin typeface="YS Text"/>
              </a:rPr>
              <a:t>Петя</a:t>
            </a:r>
          </a:p>
          <a:p>
            <a:r>
              <a:rPr lang="en-US" sz="2400" i="1" dirty="0" err="1">
                <a:latin typeface="YS Text"/>
              </a:rPr>
              <a:t>move_count</a:t>
            </a:r>
            <a:r>
              <a:rPr lang="en-US" sz="2400" dirty="0">
                <a:latin typeface="YS Text"/>
              </a:rPr>
              <a:t>: 0                 1             2            3</a:t>
            </a:r>
          </a:p>
        </p:txBody>
      </p:sp>
    </p:spTree>
    <p:extLst>
      <p:ext uri="{BB962C8B-B14F-4D97-AF65-F5344CB8AC3E}">
        <p14:creationId xmlns:p14="http://schemas.microsoft.com/office/powerpoint/2010/main" val="140765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BD2979-AAFE-0E12-A188-9572BE33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482109" cy="6699900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1FE0789B-A117-94A6-8AD4-372BA5E5551B}"/>
              </a:ext>
            </a:extLst>
          </p:cNvPr>
          <p:cNvSpPr/>
          <p:nvPr/>
        </p:nvSpPr>
        <p:spPr>
          <a:xfrm>
            <a:off x="3252158" y="250166"/>
            <a:ext cx="422695" cy="29416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B76E8B6F-8FC1-FD9A-5884-E60A2076F3A9}"/>
              </a:ext>
            </a:extLst>
          </p:cNvPr>
          <p:cNvSpPr/>
          <p:nvPr/>
        </p:nvSpPr>
        <p:spPr>
          <a:xfrm>
            <a:off x="3254945" y="3666227"/>
            <a:ext cx="422695" cy="29416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AAEAF-3C30-8520-881A-19A2F51C22E6}"/>
              </a:ext>
            </a:extLst>
          </p:cNvPr>
          <p:cNvSpPr txBox="1"/>
          <p:nvPr/>
        </p:nvSpPr>
        <p:spPr>
          <a:xfrm>
            <a:off x="3743864" y="1459360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Первая куча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D894D-4845-48E3-AC83-3DF242045C6C}"/>
              </a:ext>
            </a:extLst>
          </p:cNvPr>
          <p:cNvSpPr txBox="1"/>
          <p:nvPr/>
        </p:nvSpPr>
        <p:spPr>
          <a:xfrm>
            <a:off x="3743863" y="4875420"/>
            <a:ext cx="2002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Вторая куча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5003B-C5CB-339A-C5FD-6548AD57DE4F}"/>
              </a:ext>
            </a:extLst>
          </p:cNvPr>
          <p:cNvSpPr txBox="1"/>
          <p:nvPr/>
        </p:nvSpPr>
        <p:spPr>
          <a:xfrm>
            <a:off x="5725842" y="2657452"/>
            <a:ext cx="5577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Самопроверка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куч *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ходов =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функций</a:t>
            </a:r>
          </a:p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кучи * 2 хода (+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 *2)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4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47011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7B648-9BE8-56F8-96E8-D12ADE93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64" y="2941896"/>
            <a:ext cx="8605501" cy="9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663514-6A03-0005-2131-82093743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324"/>
            <a:ext cx="6552381" cy="5809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56371B-937C-172A-6FFA-91A77D81F263}"/>
              </a:ext>
            </a:extLst>
          </p:cNvPr>
          <p:cNvSpPr txBox="1"/>
          <p:nvPr/>
        </p:nvSpPr>
        <p:spPr>
          <a:xfrm>
            <a:off x="7263442" y="291324"/>
            <a:ext cx="4632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Выдаём варианты, куда можно сходить из позиции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DB2C-271B-73EF-C81F-15489163E4F1}"/>
              </a:ext>
            </a:extLst>
          </p:cNvPr>
          <p:cNvSpPr txBox="1"/>
          <p:nvPr/>
        </p:nvSpPr>
        <p:spPr>
          <a:xfrm>
            <a:off x="7263442" y="2900188"/>
            <a:ext cx="4632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Проверки в более сложных задачах (в данном случае у игроков в сумме 60 камней)</a:t>
            </a:r>
          </a:p>
        </p:txBody>
      </p:sp>
    </p:spTree>
    <p:extLst>
      <p:ext uri="{BB962C8B-B14F-4D97-AF65-F5344CB8AC3E}">
        <p14:creationId xmlns:p14="http://schemas.microsoft.com/office/powerpoint/2010/main" val="388286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3F7144-0554-2D2A-7DE4-6A4E429C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66" y="835516"/>
            <a:ext cx="8919092" cy="3449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DDB317-966B-2C0F-3DC9-E01F0DFF9064}"/>
              </a:ext>
            </a:extLst>
          </p:cNvPr>
          <p:cNvSpPr txBox="1"/>
          <p:nvPr/>
        </p:nvSpPr>
        <p:spPr>
          <a:xfrm>
            <a:off x="786032" y="4923708"/>
            <a:ext cx="972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 состояния </a:t>
            </a:r>
            <a:r>
              <a:rPr lang="en-US" sz="2800" dirty="0"/>
              <a:t>– WIN </a:t>
            </a:r>
            <a:r>
              <a:rPr lang="ru-RU" sz="2800" dirty="0"/>
              <a:t>или </a:t>
            </a:r>
            <a:r>
              <a:rPr lang="en-US" sz="2800" dirty="0"/>
              <a:t>UNKNOWN </a:t>
            </a:r>
            <a:r>
              <a:rPr lang="en-US" sz="2800" b="1" dirty="0"/>
              <a:t>(</a:t>
            </a:r>
            <a:r>
              <a:rPr lang="ru-RU" sz="2800" b="1" dirty="0"/>
              <a:t>состояния </a:t>
            </a:r>
            <a:r>
              <a:rPr lang="en-US" sz="2800" b="1" dirty="0"/>
              <a:t>LOSE </a:t>
            </a:r>
            <a:r>
              <a:rPr lang="ru-RU" sz="2800" b="1" dirty="0"/>
              <a:t>нет!)</a:t>
            </a:r>
          </a:p>
        </p:txBody>
      </p:sp>
    </p:spTree>
    <p:extLst>
      <p:ext uri="{BB962C8B-B14F-4D97-AF65-F5344CB8AC3E}">
        <p14:creationId xmlns:p14="http://schemas.microsoft.com/office/powerpoint/2010/main" val="279068620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351</Words>
  <Application>Microsoft Office PowerPoint</Application>
  <PresentationFormat>Широкоэкранный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Goudy Old Style</vt:lpstr>
      <vt:lpstr>YS Text</vt:lpstr>
      <vt:lpstr>ClassicFrameVTI</vt:lpstr>
      <vt:lpstr>Лёгкий метод решения куч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50</cp:revision>
  <dcterms:created xsi:type="dcterms:W3CDTF">2023-01-17T15:16:03Z</dcterms:created>
  <dcterms:modified xsi:type="dcterms:W3CDTF">2023-01-22T07:54:03Z</dcterms:modified>
</cp:coreProperties>
</file>