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ФИНАЛ КОНКУРСА ПРОЕКТОВ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>
            <a:off x="4095827" y="443991"/>
            <a:ext cx="36000" cy="430812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Decor"/>
          <p:cNvSpPr/>
          <p:nvPr userDrawn="1"/>
        </p:nvSpPr>
        <p:spPr>
          <a:xfrm>
            <a:off x="4015747" y="443991"/>
            <a:ext cx="36000" cy="18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3933718" y="4743643"/>
            <a:ext cx="360218" cy="360218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27" y="443991"/>
            <a:ext cx="3481791" cy="11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0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Header"/>
          <p:cNvSpPr txBox="1">
            <a:spLocks/>
          </p:cNvSpPr>
          <p:nvPr userDrawn="1"/>
        </p:nvSpPr>
        <p:spPr>
          <a:xfrm>
            <a:off x="8509000" y="6400799"/>
            <a:ext cx="3561119" cy="3471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ФИНАЛ КОНКУРСА ПРОЕКТОВ - 201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9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629" y="103297"/>
            <a:ext cx="1888950" cy="62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FD4A-EA56-455D-89DA-D48DC6E984AC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49886" y="1905202"/>
            <a:ext cx="7607531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Проект «Помощник спасателя»</a:t>
            </a: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514486" y="-211673"/>
            <a:ext cx="3227781" cy="269240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Конкурс проектов 2020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DF68A9-E898-4F45-80C5-BB10A819C4C1}"/>
              </a:ext>
            </a:extLst>
          </p:cNvPr>
          <p:cNvSpPr/>
          <p:nvPr/>
        </p:nvSpPr>
        <p:spPr>
          <a:xfrm>
            <a:off x="4563854" y="3223030"/>
            <a:ext cx="71795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i="1" dirty="0"/>
              <a:t>Научный руководитель</a:t>
            </a:r>
            <a:r>
              <a:rPr lang="en-US" sz="2200" i="1" dirty="0"/>
              <a:t>:</a:t>
            </a:r>
            <a:r>
              <a:rPr lang="en-US" sz="2200" dirty="0"/>
              <a:t> </a:t>
            </a:r>
            <a:r>
              <a:rPr lang="ru-RU" sz="2200" dirty="0"/>
              <a:t>Грабовская Юлия Александровна</a:t>
            </a:r>
            <a:endParaRPr lang="en-US" sz="2200" dirty="0"/>
          </a:p>
          <a:p>
            <a:r>
              <a:rPr lang="ru-RU" sz="2200" i="1" dirty="0"/>
              <a:t>Выполнил</a:t>
            </a:r>
            <a:r>
              <a:rPr lang="en-US" sz="2200" i="1" dirty="0"/>
              <a:t>:</a:t>
            </a:r>
            <a:r>
              <a:rPr lang="en-US" sz="2200" dirty="0"/>
              <a:t> </a:t>
            </a:r>
            <a:r>
              <a:rPr lang="ru-RU" sz="2200" dirty="0" err="1"/>
              <a:t>Шлотов</a:t>
            </a:r>
            <a:r>
              <a:rPr lang="ru-RU" sz="2200" dirty="0"/>
              <a:t> Степан Сергеевич</a:t>
            </a:r>
            <a:endParaRPr lang="en-US" sz="22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77A0198-9B41-4034-BA6F-E6D015C856CA}"/>
              </a:ext>
            </a:extLst>
          </p:cNvPr>
          <p:cNvGrpSpPr/>
          <p:nvPr/>
        </p:nvGrpSpPr>
        <p:grpSpPr>
          <a:xfrm>
            <a:off x="4511675" y="6162914"/>
            <a:ext cx="3168650" cy="695086"/>
            <a:chOff x="4693887" y="6057900"/>
            <a:chExt cx="3168650" cy="695086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D17BFAD-1CE3-4EF4-895F-8DD61AA0E459}"/>
                </a:ext>
              </a:extLst>
            </p:cNvPr>
            <p:cNvSpPr/>
            <p:nvPr/>
          </p:nvSpPr>
          <p:spPr>
            <a:xfrm>
              <a:off x="4693887" y="6057900"/>
              <a:ext cx="3168650" cy="695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2CCC0A2-CC87-471F-A487-EDBD27199878}"/>
                </a:ext>
              </a:extLst>
            </p:cNvPr>
            <p:cNvSpPr/>
            <p:nvPr/>
          </p:nvSpPr>
          <p:spPr>
            <a:xfrm>
              <a:off x="5078204" y="6189999"/>
              <a:ext cx="240001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200" dirty="0"/>
                <a:t>Новосибирск 2020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69" y="120699"/>
            <a:ext cx="8789517" cy="565102"/>
          </a:xfrm>
        </p:spPr>
        <p:txBody>
          <a:bodyPr/>
          <a:lstStyle/>
          <a:p>
            <a:r>
              <a:rPr lang="ru-RU" sz="3600" dirty="0"/>
              <a:t>Введение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275BF4-40C2-49B3-BA5E-C194AD58E00D}"/>
              </a:ext>
            </a:extLst>
          </p:cNvPr>
          <p:cNvSpPr/>
          <p:nvPr/>
        </p:nvSpPr>
        <p:spPr>
          <a:xfrm>
            <a:off x="307648" y="1104991"/>
            <a:ext cx="117675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Данный проект создан для того, чтобы обезопасить пловцов в акватории и облегчить работу спасателя. При его выполнении я поставил перед собой следующие задачи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изучить различные технологии позиционирования объектов и выбрать подходящую</a:t>
            </a:r>
            <a:r>
              <a:rPr lang="en-US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выбрать компонентную базу (микроконтроллер</a:t>
            </a:r>
            <a:r>
              <a:rPr lang="en-US" sz="2400" dirty="0"/>
              <a:t>, </a:t>
            </a:r>
            <a:r>
              <a:rPr lang="ru-RU" sz="2400" dirty="0"/>
              <a:t>микрокомпьютер, ультразвуковые модули и т.д.)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собрать аппаратную часть проекта и создать программную</a:t>
            </a:r>
            <a:r>
              <a:rPr lang="en-US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протестировать и подготовить к защите проект.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/>
              <a:t>Существующие </a:t>
            </a:r>
            <a:r>
              <a:rPr lang="ru-RU" sz="2400" b="1" dirty="0"/>
              <a:t>аналоги проекта</a:t>
            </a:r>
            <a:r>
              <a:rPr lang="en-US" sz="2400" dirty="0"/>
              <a:t>: GUARDIAN (</a:t>
            </a:r>
            <a:r>
              <a:rPr lang="ru-RU" sz="2400" dirty="0"/>
              <a:t>браслет с капсулой, всплывающей</a:t>
            </a:r>
            <a:r>
              <a:rPr lang="en-US" sz="2400" dirty="0"/>
              <a:t> </a:t>
            </a:r>
            <a:r>
              <a:rPr lang="ru-RU" sz="2400" dirty="0"/>
              <a:t>и издающей громкий звук при нахождении человека под водой слишком долго – без замера пульса и </a:t>
            </a:r>
            <a:r>
              <a:rPr lang="en-US" sz="2400" dirty="0"/>
              <a:t>SpO</a:t>
            </a:r>
            <a:r>
              <a:rPr lang="en-US" sz="2400" baseline="-25000" dirty="0"/>
              <a:t>2</a:t>
            </a:r>
            <a:r>
              <a:rPr lang="ru-RU" sz="2400" dirty="0"/>
              <a:t>)</a:t>
            </a:r>
            <a:r>
              <a:rPr lang="en-US" sz="2400" dirty="0"/>
              <a:t>; </a:t>
            </a:r>
            <a:r>
              <a:rPr lang="en-US" sz="2400" dirty="0" err="1"/>
              <a:t>SwimEye</a:t>
            </a:r>
            <a:r>
              <a:rPr lang="en-US" sz="2400" dirty="0"/>
              <a:t> (</a:t>
            </a:r>
            <a:r>
              <a:rPr lang="ru-RU" sz="2400" dirty="0"/>
              <a:t>использует данные только с камер, поэтому пригодна только в условиях прозрачной воды бассейна)</a:t>
            </a:r>
            <a:r>
              <a:rPr lang="en-US" sz="2400" dirty="0"/>
              <a:t>; </a:t>
            </a:r>
            <a:r>
              <a:rPr lang="en-US" sz="2400" dirty="0" err="1"/>
              <a:t>Sentag</a:t>
            </a:r>
            <a:r>
              <a:rPr lang="en-US" sz="2400" dirty="0"/>
              <a:t> (</a:t>
            </a:r>
            <a:r>
              <a:rPr lang="ru-RU" sz="2400" dirty="0"/>
              <a:t>также ориентируется только на глубину).</a:t>
            </a:r>
            <a:endParaRPr lang="en-US" sz="2400" dirty="0"/>
          </a:p>
          <a:p>
            <a:r>
              <a:rPr lang="ru-RU" sz="2400" b="1" dirty="0"/>
              <a:t>Целевая аудитория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представители курортного бизнеса, организующие отдых вблизи водоёмов.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07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D834D36-D981-4EDD-B062-077BAB9C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FD523C-CC0D-41EB-B7F7-C615B571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9407" y="5059192"/>
            <a:ext cx="6432472" cy="1110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+mj-lt"/>
              </a:rPr>
              <a:t>Описание</a:t>
            </a:r>
            <a:r>
              <a:rPr lang="en-US" sz="4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+mj-lt"/>
              </a:rPr>
              <a:t>реализации</a:t>
            </a:r>
            <a:endParaRPr lang="en-US" sz="4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9" name="Freeform 68">
            <a:extLst>
              <a:ext uri="{FF2B5EF4-FFF2-40B4-BE49-F238E27FC236}">
                <a16:creationId xmlns:a16="http://schemas.microsoft.com/office/drawing/2014/main" id="{251BB4E6-C169-431D-9D53-2BBEBFFD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Рисунок 16" descr="Изображение выглядит как электроника, фотоаппарат&#10;&#10;Автоматически созданное описание">
            <a:extLst>
              <a:ext uri="{FF2B5EF4-FFF2-40B4-BE49-F238E27FC236}">
                <a16:creationId xmlns:a16="http://schemas.microsoft.com/office/drawing/2014/main" id="{28D1512C-D86F-4E1A-92CB-A756EC034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108" y="200034"/>
            <a:ext cx="2329681" cy="1380335"/>
          </a:xfrm>
          <a:prstGeom prst="rect">
            <a:avLst/>
          </a:prstGeom>
        </p:spPr>
      </p:pic>
      <p:sp>
        <p:nvSpPr>
          <p:cNvPr id="41" name="Freeform 72">
            <a:extLst>
              <a:ext uri="{FF2B5EF4-FFF2-40B4-BE49-F238E27FC236}">
                <a16:creationId xmlns:a16="http://schemas.microsoft.com/office/drawing/2014/main" id="{5AFEC34A-0251-411C-A0C7-E1FB917E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E9B1A9-F407-4A46-B721-26946A1A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остановка, знак, движение,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B8363D7D-3FC3-4995-866C-3B88B0DF4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050" y="1402207"/>
            <a:ext cx="2254110" cy="1380642"/>
          </a:xfrm>
          <a:prstGeom prst="rect">
            <a:avLst/>
          </a:prstGeom>
        </p:spPr>
      </p:pic>
      <p:sp>
        <p:nvSpPr>
          <p:cNvPr id="45" name="Freeform 64">
            <a:extLst>
              <a:ext uri="{FF2B5EF4-FFF2-40B4-BE49-F238E27FC236}">
                <a16:creationId xmlns:a16="http://schemas.microsoft.com/office/drawing/2014/main" id="{B81747D3-9737-4919-8850-65DBC904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Рисунок 14" descr="Изображение выглядит как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7B7FC760-A60E-4967-A538-3B24FB159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773" y="758151"/>
            <a:ext cx="2268558" cy="1451877"/>
          </a:xfrm>
          <a:prstGeom prst="rect">
            <a:avLst/>
          </a:prstGeom>
        </p:spPr>
      </p:pic>
      <p:pic>
        <p:nvPicPr>
          <p:cNvPr id="7" name="Рисунок 6" descr="Изображение выглядит как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6E5AB19A-1F39-4A19-A46A-8DE83F41B9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95" y="3691781"/>
            <a:ext cx="2639607" cy="263960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7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07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69" y="120699"/>
            <a:ext cx="8789517" cy="565102"/>
          </a:xfrm>
        </p:spPr>
        <p:txBody>
          <a:bodyPr/>
          <a:lstStyle/>
          <a:p>
            <a:r>
              <a:rPr lang="ru-RU" sz="3600" dirty="0"/>
              <a:t>Стоимость системы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275BF4-40C2-49B3-BA5E-C194AD58E00D}"/>
              </a:ext>
            </a:extLst>
          </p:cNvPr>
          <p:cNvSpPr/>
          <p:nvPr/>
        </p:nvSpPr>
        <p:spPr>
          <a:xfrm>
            <a:off x="418008" y="1490884"/>
            <a:ext cx="11355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Рассчитаем стоимость системы</a:t>
            </a:r>
            <a:r>
              <a:rPr lang="en-US" sz="2400" dirty="0"/>
              <a:t>:</a:t>
            </a:r>
          </a:p>
          <a:p>
            <a:r>
              <a:rPr lang="ru-RU" sz="2400" b="1" i="1" dirty="0"/>
              <a:t>4 базовые станции</a:t>
            </a:r>
            <a:r>
              <a:rPr lang="en-US" sz="2400" b="1" i="1" dirty="0"/>
              <a:t>: </a:t>
            </a:r>
            <a:r>
              <a:rPr lang="en-US" sz="2400" dirty="0" err="1"/>
              <a:t>Wemos</a:t>
            </a:r>
            <a:r>
              <a:rPr lang="en-US" sz="2400" dirty="0"/>
              <a:t> D1 mini + </a:t>
            </a:r>
            <a:r>
              <a:rPr lang="ru-RU" sz="2400" dirty="0"/>
              <a:t>Ультразвуковой датчик </a:t>
            </a:r>
            <a:r>
              <a:rPr lang="en-US" sz="2400" dirty="0"/>
              <a:t>HC-SR04</a:t>
            </a:r>
            <a:r>
              <a:rPr lang="ru-RU" sz="2400" dirty="0"/>
              <a:t> (всего по 4 шт.) </a:t>
            </a:r>
            <a:r>
              <a:rPr lang="en-US" sz="2400" dirty="0"/>
              <a:t>= </a:t>
            </a:r>
            <a:r>
              <a:rPr lang="ru-RU" sz="2400" dirty="0"/>
              <a:t>(</a:t>
            </a:r>
            <a:r>
              <a:rPr lang="en-US" sz="2400" dirty="0"/>
              <a:t>290</a:t>
            </a:r>
            <a:r>
              <a:rPr lang="ru-RU" sz="2400" dirty="0"/>
              <a:t> + </a:t>
            </a:r>
            <a:r>
              <a:rPr lang="en-US" sz="2400" dirty="0"/>
              <a:t>115</a:t>
            </a:r>
            <a:r>
              <a:rPr lang="ru-RU" sz="2400" dirty="0"/>
              <a:t>) *</a:t>
            </a:r>
            <a:r>
              <a:rPr lang="en-US" sz="2400" dirty="0"/>
              <a:t> </a:t>
            </a:r>
            <a:r>
              <a:rPr lang="ru-RU" sz="2400" dirty="0"/>
              <a:t>4 = 1620 руб.</a:t>
            </a:r>
          </a:p>
          <a:p>
            <a:r>
              <a:rPr lang="ru-RU" sz="2400" b="1" i="1" dirty="0"/>
              <a:t>оснащение будки спасателя</a:t>
            </a:r>
            <a:r>
              <a:rPr lang="en-US" sz="2400" b="1" i="1" dirty="0"/>
              <a:t>: </a:t>
            </a:r>
            <a:r>
              <a:rPr lang="en-US" sz="2400" dirty="0"/>
              <a:t>Orange Pi PC + </a:t>
            </a:r>
            <a:r>
              <a:rPr lang="ru-RU" sz="2400" dirty="0"/>
              <a:t>монитор + мощный (для того, чтобы покрыть всю область для плавания) роутер </a:t>
            </a:r>
            <a:r>
              <a:rPr lang="en-US" sz="2400" dirty="0"/>
              <a:t>= </a:t>
            </a:r>
            <a:r>
              <a:rPr lang="ru-RU" sz="2400" dirty="0"/>
              <a:t>1500 + 12000 + 10000 = 2</a:t>
            </a:r>
            <a:r>
              <a:rPr lang="en-US" sz="2400" dirty="0"/>
              <a:t>3500 </a:t>
            </a:r>
            <a:r>
              <a:rPr lang="ru-RU" sz="2400" dirty="0"/>
              <a:t>руб.</a:t>
            </a:r>
          </a:p>
          <a:p>
            <a:r>
              <a:rPr lang="ru-RU" sz="2400" b="1" i="1" dirty="0"/>
              <a:t>браслеты (на 10 чел.)</a:t>
            </a:r>
            <a:r>
              <a:rPr lang="en-US" sz="2400" b="1" i="1" dirty="0"/>
              <a:t>:</a:t>
            </a:r>
            <a:r>
              <a:rPr lang="ru-RU" sz="2400" b="1" i="1" dirty="0"/>
              <a:t> </a:t>
            </a:r>
            <a:r>
              <a:rPr lang="en-US" sz="2400" dirty="0" err="1"/>
              <a:t>Wemos</a:t>
            </a:r>
            <a:r>
              <a:rPr lang="en-US" sz="2400" dirty="0"/>
              <a:t> D1 mini + OLED </a:t>
            </a:r>
            <a:r>
              <a:rPr lang="ru-RU" sz="2400" dirty="0"/>
              <a:t>дисплей</a:t>
            </a:r>
            <a:r>
              <a:rPr lang="en-US" sz="2400" dirty="0"/>
              <a:t> 128x64 </a:t>
            </a:r>
            <a:r>
              <a:rPr lang="ru-RU" sz="2400" dirty="0"/>
              <a:t>+ вибромотор + Ультразвуковой датчик </a:t>
            </a:r>
            <a:r>
              <a:rPr lang="en-US" sz="2400" dirty="0"/>
              <a:t>HC-SR04</a:t>
            </a:r>
            <a:r>
              <a:rPr lang="ru-RU" sz="2400" dirty="0"/>
              <a:t> (всего по 10 шт.) = (</a:t>
            </a:r>
            <a:r>
              <a:rPr lang="en-US" sz="2400" dirty="0"/>
              <a:t>290</a:t>
            </a:r>
            <a:r>
              <a:rPr lang="ru-RU" sz="2400" dirty="0"/>
              <a:t> + 230 + 20) * 10 </a:t>
            </a:r>
            <a:r>
              <a:rPr lang="en-US" sz="2400" dirty="0"/>
              <a:t>= </a:t>
            </a:r>
            <a:r>
              <a:rPr lang="ru-RU" sz="2400" dirty="0"/>
              <a:t>5400 руб.</a:t>
            </a:r>
          </a:p>
          <a:p>
            <a:r>
              <a:rPr lang="ru-RU" sz="2400" b="1" i="1" dirty="0"/>
              <a:t>итого</a:t>
            </a:r>
            <a:r>
              <a:rPr lang="en-US" sz="2400" b="1" i="1" dirty="0"/>
              <a:t>:</a:t>
            </a:r>
            <a:r>
              <a:rPr lang="ru-RU" sz="2400" b="1" i="1" dirty="0"/>
              <a:t> </a:t>
            </a:r>
            <a:r>
              <a:rPr lang="ru-RU" sz="2400" dirty="0"/>
              <a:t>1620 + 2</a:t>
            </a:r>
            <a:r>
              <a:rPr lang="en-US" sz="2400" dirty="0"/>
              <a:t>3500</a:t>
            </a:r>
            <a:r>
              <a:rPr lang="ru-RU" sz="2400" dirty="0"/>
              <a:t> + 5400 </a:t>
            </a:r>
            <a:r>
              <a:rPr lang="en-US" sz="2400" dirty="0"/>
              <a:t>= </a:t>
            </a:r>
            <a:r>
              <a:rPr lang="en-US" sz="2400" b="1" u="sng" dirty="0"/>
              <a:t>30 520 </a:t>
            </a:r>
            <a:r>
              <a:rPr lang="ru-RU" sz="2400" b="1" u="sng" dirty="0"/>
              <a:t>рублей</a:t>
            </a:r>
          </a:p>
        </p:txBody>
      </p:sp>
    </p:spTree>
    <p:extLst>
      <p:ext uri="{BB962C8B-B14F-4D97-AF65-F5344CB8AC3E}">
        <p14:creationId xmlns:p14="http://schemas.microsoft.com/office/powerpoint/2010/main" val="428232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571F31-9151-41CC-B714-AC2C8103A133}"/>
              </a:ext>
            </a:extLst>
          </p:cNvPr>
          <p:cNvSpPr/>
          <p:nvPr/>
        </p:nvSpPr>
        <p:spPr>
          <a:xfrm>
            <a:off x="8975725" y="6314836"/>
            <a:ext cx="31686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5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281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«Помощник спасателя»</vt:lpstr>
      <vt:lpstr>Введение</vt:lpstr>
      <vt:lpstr>Описание реализации</vt:lpstr>
      <vt:lpstr>ЗАГОЛОВОК</vt:lpstr>
      <vt:lpstr>Стоимость системы</vt:lpstr>
      <vt:lpstr>ЗАГОЛОВОК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«Помощник спасателя»</dc:title>
  <dc:creator>user</dc:creator>
  <cp:lastModifiedBy>user</cp:lastModifiedBy>
  <cp:revision>25</cp:revision>
  <dcterms:created xsi:type="dcterms:W3CDTF">2020-06-04T13:58:45Z</dcterms:created>
  <dcterms:modified xsi:type="dcterms:W3CDTF">2020-06-05T05:29:09Z</dcterms:modified>
</cp:coreProperties>
</file>