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0" r:id="rId5"/>
    <p:sldId id="262" r:id="rId6"/>
    <p:sldId id="266" r:id="rId7"/>
    <p:sldId id="264" r:id="rId8"/>
    <p:sldId id="263" r:id="rId9"/>
    <p:sldId id="261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27" y="443991"/>
            <a:ext cx="3481791" cy="11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8509000" y="6400799"/>
            <a:ext cx="35611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ФИНАЛ КОНКУРСА ПРОЕКТОВ - 201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9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29" y="103297"/>
            <a:ext cx="1888950" cy="6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Проект «Помощник спасателя»</a:t>
            </a: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Конкурс проектов 2020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DF68A9-E898-4F45-80C5-BB10A819C4C1}"/>
              </a:ext>
            </a:extLst>
          </p:cNvPr>
          <p:cNvSpPr/>
          <p:nvPr/>
        </p:nvSpPr>
        <p:spPr>
          <a:xfrm>
            <a:off x="4563854" y="3223030"/>
            <a:ext cx="7179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i="1" dirty="0"/>
              <a:t>Научный руководитель</a:t>
            </a:r>
            <a:r>
              <a:rPr lang="en-US" sz="2200" i="1" dirty="0"/>
              <a:t>:</a:t>
            </a:r>
            <a:r>
              <a:rPr lang="en-US" sz="2200" dirty="0"/>
              <a:t> </a:t>
            </a:r>
            <a:r>
              <a:rPr lang="ru-RU" sz="2200" dirty="0"/>
              <a:t>Грабовская Юлия Александровна</a:t>
            </a:r>
            <a:endParaRPr lang="en-US" sz="2200" dirty="0"/>
          </a:p>
          <a:p>
            <a:r>
              <a:rPr lang="ru-RU" sz="2200" i="1" dirty="0"/>
              <a:t>Выполнил</a:t>
            </a:r>
            <a:r>
              <a:rPr lang="en-US" sz="2200" i="1" dirty="0"/>
              <a:t>:</a:t>
            </a:r>
            <a:r>
              <a:rPr lang="en-US" sz="2200" dirty="0"/>
              <a:t> </a:t>
            </a:r>
            <a:r>
              <a:rPr lang="ru-RU" sz="2200" dirty="0" err="1"/>
              <a:t>Шлотов</a:t>
            </a:r>
            <a:r>
              <a:rPr lang="ru-RU" sz="2200" dirty="0"/>
              <a:t> Степан Сергеевич</a:t>
            </a:r>
            <a:endParaRPr lang="en-US" sz="22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77A0198-9B41-4034-BA6F-E6D015C856CA}"/>
              </a:ext>
            </a:extLst>
          </p:cNvPr>
          <p:cNvGrpSpPr/>
          <p:nvPr/>
        </p:nvGrpSpPr>
        <p:grpSpPr>
          <a:xfrm>
            <a:off x="4511675" y="6162914"/>
            <a:ext cx="3168650" cy="695086"/>
            <a:chOff x="4693887" y="6057900"/>
            <a:chExt cx="3168650" cy="695086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D17BFAD-1CE3-4EF4-895F-8DD61AA0E459}"/>
                </a:ext>
              </a:extLst>
            </p:cNvPr>
            <p:cNvSpPr/>
            <p:nvPr/>
          </p:nvSpPr>
          <p:spPr>
            <a:xfrm>
              <a:off x="4693887" y="6057900"/>
              <a:ext cx="3168650" cy="695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2CCC0A2-CC87-471F-A487-EDBD27199878}"/>
                </a:ext>
              </a:extLst>
            </p:cNvPr>
            <p:cNvSpPr/>
            <p:nvPr/>
          </p:nvSpPr>
          <p:spPr>
            <a:xfrm>
              <a:off x="5078204" y="6189999"/>
              <a:ext cx="240001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200" dirty="0"/>
                <a:t>Новосибирск 2020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2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Введение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275BF4-40C2-49B3-BA5E-C194AD58E00D}"/>
              </a:ext>
            </a:extLst>
          </p:cNvPr>
          <p:cNvSpPr/>
          <p:nvPr/>
        </p:nvSpPr>
        <p:spPr>
          <a:xfrm>
            <a:off x="307648" y="1104991"/>
            <a:ext cx="117675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Данный проект создан для того, чтобы обезопасить пловцов в акватории и облегчить работу спасателя. При его выполнении я поставил перед собой следующие задачи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изучить различные технологии позиционирования объектов и выбрать подходящую</a:t>
            </a:r>
            <a:r>
              <a:rPr lang="en-US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выбрать компонентную базу (микроконтроллер</a:t>
            </a:r>
            <a:r>
              <a:rPr lang="en-US" sz="2400" dirty="0"/>
              <a:t>, </a:t>
            </a:r>
            <a:r>
              <a:rPr lang="ru-RU" sz="2400" dirty="0"/>
              <a:t>микрокомпьютер, ультразвуковые модули и т.д.)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собрать аппаратную часть проекта и создать программную</a:t>
            </a:r>
            <a:r>
              <a:rPr lang="en-US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протестировать и подготовить к защите проект.</a:t>
            </a:r>
          </a:p>
          <a:p>
            <a:r>
              <a:rPr lang="ru-RU" sz="2400" b="1" dirty="0"/>
              <a:t>Целевая аудитория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представители курортного бизнеса, организующие отдых вблизи водоёмов.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Аналоги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275BF4-40C2-49B3-BA5E-C194AD58E00D}"/>
              </a:ext>
            </a:extLst>
          </p:cNvPr>
          <p:cNvSpPr/>
          <p:nvPr/>
        </p:nvSpPr>
        <p:spPr>
          <a:xfrm>
            <a:off x="307648" y="1104991"/>
            <a:ext cx="117675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r>
              <a:rPr lang="ru-RU" sz="2400" dirty="0"/>
              <a:t>Существующие </a:t>
            </a:r>
            <a:r>
              <a:rPr lang="ru-RU" sz="2400" b="1" dirty="0"/>
              <a:t>аналоги проекта</a:t>
            </a:r>
            <a:r>
              <a:rPr lang="en-US" sz="2400" dirty="0"/>
              <a:t>: GUARDIAN (</a:t>
            </a:r>
            <a:r>
              <a:rPr lang="ru-RU" sz="2400" dirty="0"/>
              <a:t>браслет с капсулой, всплывающей</a:t>
            </a:r>
            <a:r>
              <a:rPr lang="en-US" sz="2400" dirty="0"/>
              <a:t> </a:t>
            </a:r>
            <a:r>
              <a:rPr lang="ru-RU" sz="2400" dirty="0"/>
              <a:t>и издающей громкий звук при нахождении человека под водой слишком долго – без замера пульса и </a:t>
            </a:r>
            <a:r>
              <a:rPr lang="en-US" sz="2400" dirty="0"/>
              <a:t>SpO</a:t>
            </a:r>
            <a:r>
              <a:rPr lang="en-US" sz="2400" baseline="-25000" dirty="0"/>
              <a:t>2</a:t>
            </a:r>
            <a:r>
              <a:rPr lang="ru-RU" sz="2400" dirty="0"/>
              <a:t>)</a:t>
            </a:r>
            <a:r>
              <a:rPr lang="en-US" sz="2400" dirty="0"/>
              <a:t>; </a:t>
            </a:r>
            <a:r>
              <a:rPr lang="en-US" sz="2400" dirty="0" err="1"/>
              <a:t>SwimEye</a:t>
            </a:r>
            <a:r>
              <a:rPr lang="en-US" sz="2400" dirty="0"/>
              <a:t> (</a:t>
            </a:r>
            <a:r>
              <a:rPr lang="ru-RU" sz="2400" dirty="0"/>
              <a:t>использует данные только с камер, поэтому пригодна только в условиях прозрачной воды бассейна)</a:t>
            </a:r>
            <a:r>
              <a:rPr lang="en-US" sz="2400" dirty="0"/>
              <a:t>; </a:t>
            </a:r>
            <a:r>
              <a:rPr lang="en-US" sz="2400" dirty="0" err="1"/>
              <a:t>Sentag</a:t>
            </a:r>
            <a:r>
              <a:rPr lang="en-US" sz="2400" dirty="0"/>
              <a:t> (</a:t>
            </a:r>
            <a:r>
              <a:rPr lang="ru-RU" sz="2400" dirty="0"/>
              <a:t>также ориентируется только на глубину).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5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9407" y="5059192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+mj-lt"/>
              </a:rPr>
              <a:t>Описание</a:t>
            </a:r>
            <a:r>
              <a:rPr lang="en-US" sz="4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+mj-lt"/>
              </a:rPr>
              <a:t>реализации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Рисунок 16" descr="Изображение выглядит как электроника, фотоаппарат&#10;&#10;Автоматически созданное описание">
            <a:extLst>
              <a:ext uri="{FF2B5EF4-FFF2-40B4-BE49-F238E27FC236}">
                <a16:creationId xmlns:a16="http://schemas.microsoft.com/office/drawing/2014/main" id="{28D1512C-D86F-4E1A-92CB-A756EC03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08" y="200034"/>
            <a:ext cx="2329681" cy="1380335"/>
          </a:xfrm>
          <a:prstGeom prst="rect">
            <a:avLst/>
          </a:prstGeom>
        </p:spPr>
      </p:pic>
      <p:sp>
        <p:nvSpPr>
          <p:cNvPr id="41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остановка, знак, движение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B8363D7D-3FC3-4995-866C-3B88B0DF4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50" y="1402207"/>
            <a:ext cx="2254110" cy="1380642"/>
          </a:xfrm>
          <a:prstGeom prst="rect">
            <a:avLst/>
          </a:prstGeom>
        </p:spPr>
      </p:pic>
      <p:sp>
        <p:nvSpPr>
          <p:cNvPr id="45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Рисунок 14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7B7FC760-A60E-4967-A538-3B24FB159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773" y="758151"/>
            <a:ext cx="2268558" cy="1451877"/>
          </a:xfrm>
          <a:prstGeom prst="rect">
            <a:avLst/>
          </a:prstGeom>
        </p:spPr>
      </p:pic>
      <p:pic>
        <p:nvPicPr>
          <p:cNvPr id="7" name="Рисунок 6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6E5AB19A-1F39-4A19-A46A-8DE83F41B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5" y="3691781"/>
            <a:ext cx="2639607" cy="263960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CF7B09-39BB-47AD-B97A-459C2876B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1" b="6033"/>
          <a:stretch/>
        </p:blipFill>
        <p:spPr>
          <a:xfrm>
            <a:off x="217466" y="1146048"/>
            <a:ext cx="3296412" cy="28285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Аппаратная часть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B396139D-7D34-46A1-A177-C60B4CBEC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2" t="25821" r="4989" b="11824"/>
          <a:stretch/>
        </p:blipFill>
        <p:spPr>
          <a:xfrm>
            <a:off x="185984" y="4066031"/>
            <a:ext cx="3264930" cy="22488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693C8E-0B72-4252-B2B7-BC7AEB958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868" y="2303669"/>
            <a:ext cx="3006964" cy="240792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3EDCC27-7A79-40B9-8D8A-4A56DC440EE0}"/>
              </a:ext>
            </a:extLst>
          </p:cNvPr>
          <p:cNvCxnSpPr/>
          <p:nvPr/>
        </p:nvCxnSpPr>
        <p:spPr>
          <a:xfrm>
            <a:off x="3559970" y="3645408"/>
            <a:ext cx="70455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63AB8AB-F064-4DD6-8236-071B3713DBF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516274" y="2182368"/>
            <a:ext cx="2361670" cy="55473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B3C16275-EEA5-480D-BE67-9DE4E168CB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9" r="7066"/>
          <a:stretch/>
        </p:blipFill>
        <p:spPr>
          <a:xfrm>
            <a:off x="8025819" y="2686151"/>
            <a:ext cx="1826480" cy="1342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E840624-483B-4A47-8C37-61B358DCBD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911" t="13334" r="21022" b="16711"/>
          <a:stretch/>
        </p:blipFill>
        <p:spPr>
          <a:xfrm>
            <a:off x="9789335" y="3500536"/>
            <a:ext cx="2295782" cy="2814300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FC5B331-F402-43CE-9E6D-B46E126662C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16274" y="3688562"/>
            <a:ext cx="2273061" cy="121912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E23A1F9-6C8B-4181-A52E-AF6CFD9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624" y="1191577"/>
            <a:ext cx="2128071" cy="126088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39F8098-A6CE-4A15-98E8-CAE7FAFD13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818"/>
          <a:stretch/>
        </p:blipFill>
        <p:spPr>
          <a:xfrm>
            <a:off x="9877944" y="963930"/>
            <a:ext cx="2128072" cy="24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Программная часть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F90C4C5-1BB5-49C3-B99F-58EF3C14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03196">
            <a:off x="8276609" y="2946498"/>
            <a:ext cx="3168650" cy="14867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6F828D-7419-4A5A-86BD-41895E2B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47" y="3304725"/>
            <a:ext cx="2711379" cy="292874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остановка, знак, движение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FEEB4C73-9226-4DE7-9C71-FF94DA2AD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283" y="1901594"/>
            <a:ext cx="2254110" cy="1380642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93C37C1-3ACF-4376-979D-209425AE0BEA}"/>
              </a:ext>
            </a:extLst>
          </p:cNvPr>
          <p:cNvSpPr txBox="1">
            <a:spLocks/>
          </p:cNvSpPr>
          <p:nvPr/>
        </p:nvSpPr>
        <p:spPr>
          <a:xfrm>
            <a:off x="5306127" y="6186640"/>
            <a:ext cx="2924417" cy="56510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>
                <a:solidFill>
                  <a:srgbClr val="2639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b="0" dirty="0">
                <a:solidFill>
                  <a:schemeClr val="tx1"/>
                </a:solidFill>
                <a:latin typeface="+mj-lt"/>
              </a:rPr>
              <a:t>Трилатерация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2964CD-4BC4-49E4-893B-723026A159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20" r="12240"/>
          <a:stretch/>
        </p:blipFill>
        <p:spPr>
          <a:xfrm>
            <a:off x="276262" y="1254151"/>
            <a:ext cx="2379900" cy="230123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B674DD9-5C86-423A-801F-910D59BE98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49" r="5941"/>
          <a:stretch/>
        </p:blipFill>
        <p:spPr>
          <a:xfrm>
            <a:off x="303307" y="4206218"/>
            <a:ext cx="2276871" cy="2365793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ADAE5D8E-0152-47B4-830F-C38C380B39E0}"/>
              </a:ext>
            </a:extLst>
          </p:cNvPr>
          <p:cNvSpPr txBox="1">
            <a:spLocks/>
          </p:cNvSpPr>
          <p:nvPr/>
        </p:nvSpPr>
        <p:spPr>
          <a:xfrm>
            <a:off x="409825" y="3641116"/>
            <a:ext cx="2215619" cy="56510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>
                <a:solidFill>
                  <a:srgbClr val="2639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0" dirty="0">
                <a:solidFill>
                  <a:schemeClr val="tx1"/>
                </a:solidFill>
                <a:latin typeface="+mj-lt"/>
              </a:rPr>
              <a:t>PlatformIO</a:t>
            </a:r>
            <a:endParaRPr lang="ru-RU" sz="3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1E997A-D1B5-4551-998D-2F17DBD9C2E9}"/>
              </a:ext>
            </a:extLst>
          </p:cNvPr>
          <p:cNvSpPr/>
          <p:nvPr/>
        </p:nvSpPr>
        <p:spPr>
          <a:xfrm>
            <a:off x="121920" y="1011936"/>
            <a:ext cx="2711379" cy="5725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769E84-38D2-4080-9014-1C2115314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6042" y="1185368"/>
            <a:ext cx="3443909" cy="693737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16E51B9-7C3D-4BE9-8907-FE5D49A07A2B}"/>
              </a:ext>
            </a:extLst>
          </p:cNvPr>
          <p:cNvSpPr/>
          <p:nvPr/>
        </p:nvSpPr>
        <p:spPr>
          <a:xfrm>
            <a:off x="4948905" y="1011935"/>
            <a:ext cx="3590328" cy="5725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99D4BBF-6E77-4C80-A639-D2860D222EA6}"/>
              </a:ext>
            </a:extLst>
          </p:cNvPr>
          <p:cNvSpPr txBox="1">
            <a:spLocks/>
          </p:cNvSpPr>
          <p:nvPr/>
        </p:nvSpPr>
        <p:spPr>
          <a:xfrm>
            <a:off x="8662066" y="2000161"/>
            <a:ext cx="3590328" cy="56510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>
                <a:solidFill>
                  <a:srgbClr val="2639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b="0" dirty="0">
                <a:solidFill>
                  <a:schemeClr val="tx1"/>
                </a:solidFill>
                <a:latin typeface="+mj-lt"/>
              </a:rPr>
              <a:t>Клиентская часть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89F0FC4-C065-414F-8881-4308273A4A3F}"/>
              </a:ext>
            </a:extLst>
          </p:cNvPr>
          <p:cNvSpPr/>
          <p:nvPr/>
        </p:nvSpPr>
        <p:spPr>
          <a:xfrm>
            <a:off x="8662066" y="2000161"/>
            <a:ext cx="3482309" cy="565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812179F-35D6-48A3-AF01-AAF93D34DA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00" t="40889" r="7237" b="41807"/>
          <a:stretch/>
        </p:blipFill>
        <p:spPr>
          <a:xfrm>
            <a:off x="2945901" y="1025336"/>
            <a:ext cx="1890402" cy="506900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72ECA91-A94E-43E9-8A7E-773A7DAD1950}"/>
              </a:ext>
            </a:extLst>
          </p:cNvPr>
          <p:cNvCxnSpPr>
            <a:cxnSpLocks/>
          </p:cNvCxnSpPr>
          <p:nvPr/>
        </p:nvCxnSpPr>
        <p:spPr>
          <a:xfrm>
            <a:off x="2982246" y="1695958"/>
            <a:ext cx="181771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B97FE7F-9A55-4421-ACB7-439F637F8ECB}"/>
              </a:ext>
            </a:extLst>
          </p:cNvPr>
          <p:cNvCxnSpPr>
            <a:cxnSpLocks/>
            <a:stCxn id="24" idx="2"/>
            <a:endCxn id="21" idx="3"/>
          </p:cNvCxnSpPr>
          <p:nvPr/>
        </p:nvCxnSpPr>
        <p:spPr>
          <a:xfrm flipH="1">
            <a:off x="8539233" y="2565263"/>
            <a:ext cx="1863988" cy="130935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7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616" y="167038"/>
            <a:ext cx="9135667" cy="565102"/>
          </a:xfrm>
        </p:spPr>
        <p:txBody>
          <a:bodyPr/>
          <a:lstStyle/>
          <a:p>
            <a:r>
              <a:rPr lang="ru-RU" sz="3600" dirty="0"/>
              <a:t>Программная часть (Клиентский интерфейс)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9288BB-6285-4BAC-8ACA-F536021B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1" y="1242007"/>
            <a:ext cx="9475564" cy="53300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2B810B-0277-40E3-B995-77AA5516D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220" y="1278164"/>
            <a:ext cx="2273061" cy="22730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98854FD-3FBF-454E-8462-9AAF2F8623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16" t="8970" r="14668" b="7050"/>
          <a:stretch/>
        </p:blipFill>
        <p:spPr>
          <a:xfrm>
            <a:off x="9675283" y="3780663"/>
            <a:ext cx="2360936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Энергопотребление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275BF4-40C2-49B3-BA5E-C194AD58E00D}"/>
              </a:ext>
            </a:extLst>
          </p:cNvPr>
          <p:cNvSpPr/>
          <p:nvPr/>
        </p:nvSpPr>
        <p:spPr>
          <a:xfrm>
            <a:off x="418008" y="1490884"/>
            <a:ext cx="11355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/>
              <a:t>Wemos</a:t>
            </a:r>
            <a:r>
              <a:rPr lang="en-US" sz="2400" b="1" u="sng" dirty="0"/>
              <a:t> D1 mini: 1</a:t>
            </a:r>
            <a:endParaRPr lang="ru-RU" sz="2400" b="1" u="sng" dirty="0"/>
          </a:p>
        </p:txBody>
      </p:sp>
    </p:spTree>
    <p:extLst>
      <p:ext uri="{BB962C8B-B14F-4D97-AF65-F5344CB8AC3E}">
        <p14:creationId xmlns:p14="http://schemas.microsoft.com/office/powerpoint/2010/main" val="18368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Стоимость системы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275BF4-40C2-49B3-BA5E-C194AD58E00D}"/>
              </a:ext>
            </a:extLst>
          </p:cNvPr>
          <p:cNvSpPr/>
          <p:nvPr/>
        </p:nvSpPr>
        <p:spPr>
          <a:xfrm>
            <a:off x="418008" y="1490884"/>
            <a:ext cx="11355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Рассчитаем стоимость системы</a:t>
            </a:r>
            <a:r>
              <a:rPr lang="en-US" sz="2400" dirty="0"/>
              <a:t>:</a:t>
            </a:r>
          </a:p>
          <a:p>
            <a:r>
              <a:rPr lang="ru-RU" sz="2400" b="1" i="1" dirty="0"/>
              <a:t>4 базовые станции</a:t>
            </a:r>
            <a:r>
              <a:rPr lang="en-US" sz="2400" b="1" i="1" dirty="0"/>
              <a:t>: </a:t>
            </a:r>
            <a:r>
              <a:rPr lang="en-US" sz="2400" dirty="0" err="1"/>
              <a:t>Wemos</a:t>
            </a:r>
            <a:r>
              <a:rPr lang="en-US" sz="2400" dirty="0"/>
              <a:t> D1 mini + </a:t>
            </a:r>
            <a:r>
              <a:rPr lang="ru-RU" sz="2400" dirty="0"/>
              <a:t>Ультразвуковой датчик </a:t>
            </a:r>
            <a:r>
              <a:rPr lang="en-US" sz="2400" dirty="0"/>
              <a:t>HC-SR04</a:t>
            </a:r>
            <a:r>
              <a:rPr lang="ru-RU" sz="2400" dirty="0"/>
              <a:t> (всего по 4 шт.) </a:t>
            </a:r>
            <a:r>
              <a:rPr lang="en-US" sz="2400" dirty="0"/>
              <a:t>= </a:t>
            </a:r>
            <a:r>
              <a:rPr lang="ru-RU" sz="2400" dirty="0"/>
              <a:t>(</a:t>
            </a:r>
            <a:r>
              <a:rPr lang="en-US" sz="2400" dirty="0"/>
              <a:t>290</a:t>
            </a:r>
            <a:r>
              <a:rPr lang="ru-RU" sz="2400" dirty="0"/>
              <a:t> + </a:t>
            </a:r>
            <a:r>
              <a:rPr lang="en-US" sz="2400" dirty="0"/>
              <a:t>115</a:t>
            </a:r>
            <a:r>
              <a:rPr lang="ru-RU" sz="2400" dirty="0"/>
              <a:t>) *</a:t>
            </a:r>
            <a:r>
              <a:rPr lang="en-US" sz="2400" dirty="0"/>
              <a:t> </a:t>
            </a:r>
            <a:r>
              <a:rPr lang="ru-RU" sz="2400" dirty="0"/>
              <a:t>4 = 1620 руб.</a:t>
            </a:r>
          </a:p>
          <a:p>
            <a:r>
              <a:rPr lang="ru-RU" sz="2400" b="1" i="1" dirty="0"/>
              <a:t>оснащение будки спасателя</a:t>
            </a:r>
            <a:r>
              <a:rPr lang="en-US" sz="2400" b="1" i="1" dirty="0"/>
              <a:t>: </a:t>
            </a:r>
            <a:r>
              <a:rPr lang="en-US" sz="2400" dirty="0"/>
              <a:t>Orange Pi PC + </a:t>
            </a:r>
            <a:r>
              <a:rPr lang="ru-RU" sz="2400" dirty="0"/>
              <a:t>монитор + мощный (для того, чтобы покрыть всю область для плавания) роутер </a:t>
            </a:r>
            <a:r>
              <a:rPr lang="en-US" sz="2400" dirty="0"/>
              <a:t>= </a:t>
            </a:r>
            <a:r>
              <a:rPr lang="ru-RU" sz="2400" dirty="0"/>
              <a:t>1500 + 12000 + 10000 = 2</a:t>
            </a:r>
            <a:r>
              <a:rPr lang="en-US" sz="2400" dirty="0"/>
              <a:t>3500 </a:t>
            </a:r>
            <a:r>
              <a:rPr lang="ru-RU" sz="2400" dirty="0"/>
              <a:t>руб.</a:t>
            </a:r>
          </a:p>
          <a:p>
            <a:r>
              <a:rPr lang="ru-RU" sz="2400" b="1" i="1" dirty="0"/>
              <a:t>браслеты (на 10 чел.)</a:t>
            </a:r>
            <a:r>
              <a:rPr lang="en-US" sz="2400" b="1" i="1" dirty="0"/>
              <a:t>:</a:t>
            </a:r>
            <a:r>
              <a:rPr lang="ru-RU" sz="2400" b="1" i="1" dirty="0"/>
              <a:t> </a:t>
            </a:r>
            <a:r>
              <a:rPr lang="en-US" sz="2400" dirty="0" err="1"/>
              <a:t>Wemos</a:t>
            </a:r>
            <a:r>
              <a:rPr lang="en-US" sz="2400" dirty="0"/>
              <a:t> D1 mini + OLED </a:t>
            </a:r>
            <a:r>
              <a:rPr lang="ru-RU" sz="2400" dirty="0"/>
              <a:t>дисплей</a:t>
            </a:r>
            <a:r>
              <a:rPr lang="en-US" sz="2400" dirty="0"/>
              <a:t> 128x64 </a:t>
            </a:r>
            <a:r>
              <a:rPr lang="ru-RU" sz="2400" dirty="0"/>
              <a:t>+ вибромотор + Ультразвуковой датчик </a:t>
            </a:r>
            <a:r>
              <a:rPr lang="en-US" sz="2400" dirty="0"/>
              <a:t>HC-SR04</a:t>
            </a:r>
            <a:r>
              <a:rPr lang="ru-RU" sz="2400" dirty="0"/>
              <a:t> (всего по 10 шт.) = (</a:t>
            </a:r>
            <a:r>
              <a:rPr lang="en-US" sz="2400" dirty="0"/>
              <a:t>290</a:t>
            </a:r>
            <a:r>
              <a:rPr lang="ru-RU" sz="2400" dirty="0"/>
              <a:t> + 230 + 20) * 10 </a:t>
            </a:r>
            <a:r>
              <a:rPr lang="en-US" sz="2400" dirty="0"/>
              <a:t>= </a:t>
            </a:r>
            <a:r>
              <a:rPr lang="ru-RU" sz="2400" dirty="0"/>
              <a:t>5400 руб.</a:t>
            </a:r>
          </a:p>
          <a:p>
            <a:r>
              <a:rPr lang="ru-RU" sz="2400" b="1" i="1" dirty="0"/>
              <a:t>итого</a:t>
            </a:r>
            <a:r>
              <a:rPr lang="en-US" sz="2400" b="1" i="1" dirty="0"/>
              <a:t>:</a:t>
            </a:r>
            <a:r>
              <a:rPr lang="ru-RU" sz="2400" b="1" i="1" dirty="0"/>
              <a:t> </a:t>
            </a:r>
            <a:r>
              <a:rPr lang="ru-RU" sz="2400" dirty="0"/>
              <a:t>1620 + 2</a:t>
            </a:r>
            <a:r>
              <a:rPr lang="en-US" sz="2400" dirty="0"/>
              <a:t>3500</a:t>
            </a:r>
            <a:r>
              <a:rPr lang="ru-RU" sz="2400" dirty="0"/>
              <a:t> + 5400 </a:t>
            </a:r>
            <a:r>
              <a:rPr lang="en-US" sz="2400" dirty="0"/>
              <a:t>= </a:t>
            </a:r>
            <a:r>
              <a:rPr lang="en-US" sz="2400" b="1" u="sng" dirty="0"/>
              <a:t>30 520 </a:t>
            </a:r>
            <a:r>
              <a:rPr lang="ru-RU" sz="2400" b="1" u="sng" dirty="0"/>
              <a:t>рублей</a:t>
            </a:r>
          </a:p>
        </p:txBody>
      </p:sp>
    </p:spTree>
    <p:extLst>
      <p:ext uri="{BB962C8B-B14F-4D97-AF65-F5344CB8AC3E}">
        <p14:creationId xmlns:p14="http://schemas.microsoft.com/office/powerpoint/2010/main" val="42823211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301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 «Помощник спасателя»</vt:lpstr>
      <vt:lpstr>Введение</vt:lpstr>
      <vt:lpstr>Аналоги</vt:lpstr>
      <vt:lpstr>Описание реализации</vt:lpstr>
      <vt:lpstr>Аппаратная часть</vt:lpstr>
      <vt:lpstr>Программная часть</vt:lpstr>
      <vt:lpstr>Программная часть (Клиентский интерфейс)</vt:lpstr>
      <vt:lpstr>Энергопотребление</vt:lpstr>
      <vt:lpstr>Стоимость системы</vt:lpstr>
      <vt:lpstr>ЗАГОЛОВОК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«Помощник спасателя»</dc:title>
  <dc:creator>user</dc:creator>
  <cp:lastModifiedBy>user2</cp:lastModifiedBy>
  <cp:revision>54</cp:revision>
  <dcterms:created xsi:type="dcterms:W3CDTF">2020-06-04T13:58:45Z</dcterms:created>
  <dcterms:modified xsi:type="dcterms:W3CDTF">2020-06-05T08:57:15Z</dcterms:modified>
</cp:coreProperties>
</file>