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sldIdLst>
    <p:sldId id="264" r:id="rId2"/>
    <p:sldId id="265" r:id="rId3"/>
    <p:sldId id="286" r:id="rId4"/>
    <p:sldId id="266" r:id="rId5"/>
    <p:sldId id="267" r:id="rId6"/>
    <p:sldId id="269" r:id="rId7"/>
    <p:sldId id="268" r:id="rId8"/>
    <p:sldId id="271" r:id="rId9"/>
    <p:sldId id="273" r:id="rId10"/>
    <p:sldId id="274" r:id="rId11"/>
    <p:sldId id="287" r:id="rId12"/>
    <p:sldId id="277" r:id="rId13"/>
    <p:sldId id="288" r:id="rId14"/>
    <p:sldId id="276" r:id="rId15"/>
    <p:sldId id="278" r:id="rId16"/>
    <p:sldId id="289" r:id="rId17"/>
    <p:sldId id="257" r:id="rId18"/>
    <p:sldId id="258" r:id="rId19"/>
    <p:sldId id="259" r:id="rId20"/>
    <p:sldId id="261" r:id="rId21"/>
    <p:sldId id="260" r:id="rId22"/>
    <p:sldId id="262" r:id="rId23"/>
    <p:sldId id="263" r:id="rId24"/>
    <p:sldId id="280" r:id="rId25"/>
    <p:sldId id="281" r:id="rId26"/>
    <p:sldId id="283" r:id="rId27"/>
    <p:sldId id="284" r:id="rId28"/>
    <p:sldId id="285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64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ableStyles" Target="tableStyles.xml"/><Relationship Id="rId31" Type="http://schemas.openxmlformats.org/officeDocument/2006/relationships/printerSettings" Target="printerSettings/printerSettings1.bin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630F-AA9C-2B4C-AEB6-FEA588160CC1}" type="datetimeFigureOut">
              <a:rPr lang="en-US" smtClean="0"/>
              <a:t>12/01/11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4123-347A-FC4F-9664-758E30F6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Polynomial </a:t>
            </a:r>
            <a:r>
              <a:rPr lang="en-US" dirty="0"/>
              <a:t>T</a:t>
            </a:r>
            <a:r>
              <a:rPr lang="en-US" dirty="0" smtClean="0"/>
              <a:t>ime Algorithm for Finding Minimal Conflicting Sets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372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Conflicting Sets (MCS)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MCSR – Minimal Conflicting Sets of Rows, is a set of rows R of a matrix that does not have COP, such that any proper subset of R has COP.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MCSC – </a:t>
            </a:r>
            <a:r>
              <a:rPr lang="en-US" dirty="0"/>
              <a:t>Minimal Conflicting Sets of </a:t>
            </a:r>
            <a:r>
              <a:rPr lang="en-US" dirty="0" smtClean="0"/>
              <a:t>Columns (analogous)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5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5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MCSR involving a given </a:t>
            </a:r>
            <a:r>
              <a:rPr lang="en-US" dirty="0" smtClean="0"/>
              <a:t>row</a:t>
            </a:r>
          </a:p>
          <a:p>
            <a:pPr lvl="1"/>
            <a:endParaRPr lang="en-US" dirty="0"/>
          </a:p>
          <a:p>
            <a:r>
              <a:rPr lang="en-US" dirty="0" smtClean="0"/>
              <a:t>Given </a:t>
            </a:r>
            <a:r>
              <a:rPr lang="en-US" dirty="0" smtClean="0"/>
              <a:t>a m x n binary matrix </a:t>
            </a:r>
            <a:r>
              <a:rPr lang="en-US" dirty="0" smtClean="0"/>
              <a:t>M</a:t>
            </a:r>
            <a:r>
              <a:rPr lang="en-US" dirty="0" smtClean="0"/>
              <a:t>, f</a:t>
            </a:r>
            <a:r>
              <a:rPr lang="en-US" dirty="0" smtClean="0"/>
              <a:t>or </a:t>
            </a:r>
            <a:r>
              <a:rPr lang="en-US" dirty="0" smtClean="0"/>
              <a:t>any row </a:t>
            </a:r>
            <a:r>
              <a:rPr lang="en-US" i="1" dirty="0" smtClean="0"/>
              <a:t>r</a:t>
            </a:r>
            <a:r>
              <a:rPr lang="en-US" dirty="0" smtClean="0"/>
              <a:t> of M, decide whether there exists an MCSR involving row </a:t>
            </a:r>
            <a:r>
              <a:rPr lang="en-US" i="1" dirty="0" smtClean="0"/>
              <a:t>r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5789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7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10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any MCSR  </a:t>
            </a:r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 </a:t>
            </a:r>
            <a:r>
              <a:rPr lang="en-US" dirty="0" smtClean="0"/>
              <a:t>of M, G(M)[</a:t>
            </a:r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\cup </a:t>
            </a:r>
            <a:r>
              <a:rPr lang="en-US" dirty="0" smtClean="0"/>
              <a:t>C] contains </a:t>
            </a:r>
            <a:r>
              <a:rPr lang="en-US" dirty="0" smtClean="0"/>
              <a:t>at least </a:t>
            </a:r>
            <a:r>
              <a:rPr lang="en-US" dirty="0" smtClean="0"/>
              <a:t>one Tucker </a:t>
            </a:r>
            <a:r>
              <a:rPr lang="en-US" dirty="0" err="1" smtClean="0"/>
              <a:t>subgraph</a:t>
            </a:r>
            <a:r>
              <a:rPr lang="en-US" dirty="0" smtClean="0"/>
              <a:t> T</a:t>
            </a:r>
            <a:r>
              <a:rPr lang="en-US" dirty="0" smtClean="0"/>
              <a:t>= (</a:t>
            </a:r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,C</a:t>
            </a:r>
            <a:r>
              <a:rPr lang="en-US" baseline="-25000" dirty="0" smtClean="0"/>
              <a:t>T</a:t>
            </a:r>
            <a:r>
              <a:rPr lang="en-US" dirty="0" smtClean="0"/>
              <a:t>,E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 </a:t>
            </a:r>
          </a:p>
          <a:p>
            <a:pPr lvl="1"/>
            <a:r>
              <a:rPr lang="en-US" dirty="0" smtClean="0"/>
              <a:t>i.e. for any R’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 </a:t>
            </a:r>
            <a:r>
              <a:rPr lang="en-US" dirty="0" smtClean="0"/>
              <a:t>R</a:t>
            </a:r>
            <a:r>
              <a:rPr lang="en-US" baseline="-25000" dirty="0" smtClean="0"/>
              <a:t>T,</a:t>
            </a:r>
            <a:r>
              <a:rPr lang="en-US" dirty="0" smtClean="0"/>
              <a:t> </a:t>
            </a:r>
            <a:r>
              <a:rPr lang="en-US" dirty="0" smtClean="0"/>
              <a:t>G(M)[R</a:t>
            </a:r>
            <a:r>
              <a:rPr lang="en-US" dirty="0" smtClean="0"/>
              <a:t>’ \cup </a:t>
            </a:r>
            <a:r>
              <a:rPr lang="en-US" dirty="0" smtClean="0"/>
              <a:t>C] </a:t>
            </a:r>
            <a:r>
              <a:rPr lang="en-US" dirty="0" smtClean="0"/>
              <a:t>does </a:t>
            </a:r>
            <a:r>
              <a:rPr lang="en-US" dirty="0" smtClean="0"/>
              <a:t>not contain a Tucker </a:t>
            </a:r>
            <a:r>
              <a:rPr lang="en-US" dirty="0" err="1" smtClean="0"/>
              <a:t>subgraph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Polynomial </a:t>
            </a:r>
            <a:r>
              <a:rPr lang="en-US" dirty="0"/>
              <a:t>time algorithms for finding a minimal Tucker configuration of a given type T</a:t>
            </a:r>
            <a:r>
              <a:rPr lang="en-US" dirty="0">
                <a:sym typeface="Symbol"/>
              </a:rPr>
              <a:t>  T’= </a:t>
            </a:r>
            <a:r>
              <a:rPr lang="en-US" dirty="0"/>
              <a:t>{</a:t>
            </a:r>
            <a:r>
              <a:rPr lang="en-IN" dirty="0"/>
              <a:t> M</a:t>
            </a:r>
            <a:r>
              <a:rPr lang="en-IN" baseline="-25000" dirty="0"/>
              <a:t>I</a:t>
            </a:r>
            <a:r>
              <a:rPr lang="en-IN" baseline="-50000" dirty="0"/>
              <a:t>k</a:t>
            </a:r>
            <a:r>
              <a:rPr lang="en-IN" dirty="0"/>
              <a:t>, M</a:t>
            </a:r>
            <a:r>
              <a:rPr lang="en-IN" baseline="-25000" dirty="0"/>
              <a:t>III</a:t>
            </a:r>
            <a:r>
              <a:rPr lang="en-IN" baseline="-50000" dirty="0"/>
              <a:t>k </a:t>
            </a:r>
            <a:r>
              <a:rPr lang="en-IN" dirty="0"/>
              <a:t>, M</a:t>
            </a:r>
            <a:r>
              <a:rPr lang="en-IN" baseline="-25000" dirty="0"/>
              <a:t>II</a:t>
            </a:r>
            <a:r>
              <a:rPr lang="en-IN" baseline="-50000" dirty="0"/>
              <a:t>k</a:t>
            </a:r>
            <a:r>
              <a:rPr lang="en-IN" dirty="0"/>
              <a:t>, M</a:t>
            </a:r>
            <a:r>
              <a:rPr lang="en-IN" baseline="-25000" dirty="0"/>
              <a:t>IV</a:t>
            </a:r>
            <a:r>
              <a:rPr lang="en-IN" dirty="0"/>
              <a:t>, M</a:t>
            </a:r>
            <a:r>
              <a:rPr lang="en-IN" baseline="-25000" dirty="0"/>
              <a:t>V</a:t>
            </a:r>
            <a:r>
              <a:rPr lang="en-US" dirty="0"/>
              <a:t> }(in this particular order) responsible for an MCSR involving a given row (if it exists)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98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Pruning – </a:t>
            </a:r>
            <a:r>
              <a:rPr lang="en-US" i="1" dirty="0" smtClean="0"/>
              <a:t>clean</a:t>
            </a:r>
            <a:r>
              <a:rPr lang="en-US" dirty="0" smtClean="0"/>
              <a:t> &amp; </a:t>
            </a:r>
            <a:r>
              <a:rPr lang="en-US" i="1" dirty="0" err="1" smtClean="0"/>
              <a:t>anticlean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830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clean</a:t>
            </a:r>
            <a:r>
              <a:rPr lang="en-US" b="1" dirty="0" smtClean="0"/>
              <a:t>(v):</a:t>
            </a:r>
          </a:p>
          <a:p>
            <a:pPr lvl="1"/>
            <a:r>
              <a:rPr lang="en-US" dirty="0" smtClean="0"/>
              <a:t>If v </a:t>
            </a:r>
            <a:r>
              <a:rPr lang="en-US" dirty="0" smtClean="0">
                <a:sym typeface="Symbol"/>
              </a:rPr>
              <a:t> R (respectively </a:t>
            </a:r>
            <a:r>
              <a:rPr lang="en-US" dirty="0" smtClean="0"/>
              <a:t>v </a:t>
            </a:r>
            <a:r>
              <a:rPr lang="en-US" dirty="0" smtClean="0">
                <a:sym typeface="Symbol"/>
              </a:rPr>
              <a:t> C), </a:t>
            </a:r>
            <a:r>
              <a:rPr lang="en-US" dirty="0" smtClean="0">
                <a:sym typeface="Symbol"/>
              </a:rPr>
              <a:t>results </a:t>
            </a:r>
            <a:r>
              <a:rPr lang="en-US" dirty="0" smtClean="0">
                <a:sym typeface="Symbol"/>
              </a:rPr>
              <a:t>in a graph where any neighbor of v has been deleted</a:t>
            </a:r>
            <a:r>
              <a:rPr lang="en-US" dirty="0" smtClean="0">
                <a:sym typeface="Symbol"/>
              </a:rPr>
              <a:t>.</a:t>
            </a:r>
          </a:p>
          <a:p>
            <a:pPr lvl="1"/>
            <a:r>
              <a:rPr lang="en-US" dirty="0">
                <a:sym typeface="Symbol"/>
              </a:rPr>
              <a:t> If </a:t>
            </a:r>
            <a:r>
              <a:rPr lang="en-US" dirty="0"/>
              <a:t>v </a:t>
            </a:r>
            <a:r>
              <a:rPr lang="en-US" dirty="0">
                <a:sym typeface="Symbol"/>
              </a:rPr>
              <a:t> R, resultant graph will be G(M)[R U(C\N(v)) ]</a:t>
            </a:r>
          </a:p>
          <a:p>
            <a:pPr lvl="1"/>
            <a:endParaRPr lang="en-US" dirty="0" smtClean="0">
              <a:sym typeface="Symbol"/>
            </a:endParaRPr>
          </a:p>
          <a:p>
            <a:r>
              <a:rPr lang="en-US" b="1" dirty="0" err="1" smtClean="0"/>
              <a:t>anticlean</a:t>
            </a:r>
            <a:r>
              <a:rPr lang="en-US" b="1" dirty="0"/>
              <a:t>(v):</a:t>
            </a:r>
          </a:p>
          <a:p>
            <a:pPr lvl="1"/>
            <a:r>
              <a:rPr lang="en-US" dirty="0" smtClean="0"/>
              <a:t>If v </a:t>
            </a:r>
            <a:r>
              <a:rPr lang="en-US" dirty="0">
                <a:sym typeface="Symbol"/>
              </a:rPr>
              <a:t> R (respectively </a:t>
            </a:r>
            <a:r>
              <a:rPr lang="en-US" dirty="0"/>
              <a:t>v </a:t>
            </a:r>
            <a:r>
              <a:rPr lang="en-US" dirty="0">
                <a:sym typeface="Symbol"/>
              </a:rPr>
              <a:t> C), </a:t>
            </a:r>
            <a:r>
              <a:rPr lang="en-US" dirty="0" smtClean="0">
                <a:sym typeface="Symbol"/>
              </a:rPr>
              <a:t>results </a:t>
            </a:r>
            <a:r>
              <a:rPr lang="en-US" dirty="0">
                <a:sym typeface="Symbol"/>
              </a:rPr>
              <a:t>in a graph where all the vertices are deleted except only the neighbors of v</a:t>
            </a:r>
            <a:r>
              <a:rPr lang="en-US" dirty="0" smtClean="0">
                <a:sym typeface="Symbol"/>
              </a:rPr>
              <a:t>.</a:t>
            </a:r>
          </a:p>
          <a:p>
            <a:pPr lvl="1"/>
            <a:r>
              <a:rPr lang="en-US" dirty="0">
                <a:sym typeface="Symbol"/>
              </a:rPr>
              <a:t>If </a:t>
            </a:r>
            <a:r>
              <a:rPr lang="en-US" dirty="0"/>
              <a:t>v </a:t>
            </a:r>
            <a:r>
              <a:rPr lang="en-US" dirty="0">
                <a:sym typeface="Symbol"/>
              </a:rPr>
              <a:t> R, resultant graph will be, </a:t>
            </a:r>
            <a:r>
              <a:rPr lang="en-US" dirty="0" smtClean="0">
                <a:sym typeface="Symbol"/>
              </a:rPr>
              <a:t>G</a:t>
            </a:r>
            <a:r>
              <a:rPr lang="en-US" dirty="0">
                <a:sym typeface="Symbol"/>
              </a:rPr>
              <a:t>(M)[ R U(C\{ u: u  </a:t>
            </a:r>
            <a:r>
              <a:rPr lang="en-US" dirty="0" smtClean="0">
                <a:sym typeface="Symbol"/>
              </a:rPr>
              <a:t>N</a:t>
            </a:r>
            <a:r>
              <a:rPr lang="en-US" dirty="0">
                <a:sym typeface="Symbol"/>
              </a:rPr>
              <a:t>(v)}) </a:t>
            </a:r>
            <a:r>
              <a:rPr lang="en-US" dirty="0" smtClean="0">
                <a:sym typeface="Symbol"/>
              </a:rPr>
              <a:t>]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Input vertices of algorithms are not pruned</a:t>
            </a: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18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22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Checking </a:t>
            </a:r>
            <a:r>
              <a:rPr lang="en-US" dirty="0" smtClean="0"/>
              <a:t>for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dirty="0" smtClean="0"/>
              <a:t>G(R</a:t>
            </a:r>
            <a:r>
              <a:rPr lang="en-US" baseline="-25000" dirty="0" smtClean="0"/>
              <a:t>T</a:t>
            </a:r>
            <a:r>
              <a:rPr lang="en-US" dirty="0" smtClean="0"/>
              <a:t>, C</a:t>
            </a:r>
            <a:r>
              <a:rPr lang="en-US" baseline="-25000" dirty="0" smtClean="0"/>
              <a:t>T</a:t>
            </a:r>
            <a:r>
              <a:rPr lang="en-US" dirty="0" smtClean="0"/>
              <a:t>, E</a:t>
            </a:r>
            <a:r>
              <a:rPr lang="en-US" baseline="-25000" dirty="0" smtClean="0"/>
              <a:t>T</a:t>
            </a:r>
            <a:r>
              <a:rPr lang="en-US" dirty="0"/>
              <a:t>) = G(M</a:t>
            </a:r>
            <a:r>
              <a:rPr lang="en-US" baseline="-25000" dirty="0"/>
              <a:t>I1</a:t>
            </a:r>
            <a:r>
              <a:rPr lang="en-US" dirty="0"/>
              <a:t> </a:t>
            </a:r>
            <a:r>
              <a:rPr lang="en-US" dirty="0" smtClean="0"/>
              <a:t>) or</a:t>
            </a:r>
            <a:r>
              <a:rPr lang="en-US" dirty="0" smtClean="0"/>
              <a:t> </a:t>
            </a:r>
            <a:r>
              <a:rPr lang="en-US" dirty="0" smtClean="0"/>
              <a:t>G(M</a:t>
            </a:r>
            <a:r>
              <a:rPr lang="en-US" baseline="-25000" dirty="0" smtClean="0"/>
              <a:t>I2</a:t>
            </a:r>
            <a:r>
              <a:rPr lang="en-US" dirty="0" smtClean="0"/>
              <a:t> ) </a:t>
            </a:r>
            <a:r>
              <a:rPr lang="en-US" dirty="0" smtClean="0"/>
              <a:t>done </a:t>
            </a:r>
            <a:r>
              <a:rPr lang="en-US" dirty="0" smtClean="0"/>
              <a:t>by </a:t>
            </a:r>
            <a:r>
              <a:rPr lang="en-US" dirty="0" smtClean="0"/>
              <a:t>brute </a:t>
            </a:r>
            <a:r>
              <a:rPr lang="en-US" dirty="0" smtClean="0"/>
              <a:t>force</a:t>
            </a:r>
          </a:p>
          <a:p>
            <a:pPr lvl="1"/>
            <a:r>
              <a:rPr lang="en-US" dirty="0" smtClean="0"/>
              <a:t>In latter case, additional condition: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baseline="-25000" dirty="0"/>
              <a:t>T</a:t>
            </a:r>
            <a:r>
              <a:rPr lang="en-US" baseline="-25000" dirty="0" smtClean="0"/>
              <a:t>’ </a:t>
            </a:r>
            <a:r>
              <a:rPr lang="en-US" dirty="0"/>
              <a:t>\</a:t>
            </a:r>
            <a:r>
              <a:rPr lang="en-US" dirty="0" err="1"/>
              <a:t>subsetof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T </a:t>
            </a:r>
            <a:r>
              <a:rPr lang="en-US" dirty="0"/>
              <a:t>does not </a:t>
            </a:r>
            <a:r>
              <a:rPr lang="en-US" dirty="0" smtClean="0"/>
              <a:t>result in G</a:t>
            </a:r>
            <a:r>
              <a:rPr lang="en-US" dirty="0"/>
              <a:t>(</a:t>
            </a:r>
            <a:r>
              <a:rPr lang="en-US" dirty="0" smtClean="0"/>
              <a:t>M</a:t>
            </a:r>
            <a:r>
              <a:rPr lang="en-US" baseline="-25000" dirty="0" smtClean="0"/>
              <a:t>III1</a:t>
            </a:r>
            <a:r>
              <a:rPr lang="en-US" dirty="0" smtClean="0"/>
              <a:t>)</a:t>
            </a:r>
            <a:endParaRPr lang="en-US" baseline="-25000" dirty="0" smtClean="0"/>
          </a:p>
          <a:p>
            <a:pPr lvl="1"/>
            <a:r>
              <a:rPr lang="en-US" dirty="0" smtClean="0"/>
              <a:t>O(m</a:t>
            </a:r>
            <a:r>
              <a:rPr lang="en-US" baseline="30000" dirty="0" smtClean="0"/>
              <a:t>3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 and O(m</a:t>
            </a:r>
            <a:r>
              <a:rPr lang="en-US" baseline="30000" dirty="0" smtClean="0"/>
              <a:t>4</a:t>
            </a:r>
            <a:r>
              <a:rPr lang="en-US" dirty="0" smtClean="0"/>
              <a:t>n</a:t>
            </a:r>
            <a:r>
              <a:rPr lang="en-US" baseline="30000" dirty="0" smtClean="0"/>
              <a:t>4</a:t>
            </a:r>
            <a:r>
              <a:rPr lang="en-US" dirty="0" smtClean="0"/>
              <a:t>) resp.</a:t>
            </a:r>
          </a:p>
          <a:p>
            <a:r>
              <a:rPr lang="en-US" dirty="0" smtClean="0"/>
              <a:t>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dirty="0" smtClean="0"/>
              <a:t>), k &gt; 2 is found by graph </a:t>
            </a:r>
            <a:r>
              <a:rPr lang="en-US" dirty="0" smtClean="0"/>
              <a:t>pruning – Algorithm 1</a:t>
            </a:r>
          </a:p>
          <a:p>
            <a:pPr lvl="1"/>
            <a:r>
              <a:rPr lang="en-US" dirty="0" smtClean="0"/>
              <a:t>Called for every tuple of input. Smallest of all results is the MCSR</a:t>
            </a:r>
            <a:endParaRPr lang="en-US" dirty="0" smtClean="0"/>
          </a:p>
          <a:p>
            <a:pPr lvl="1"/>
            <a:r>
              <a:rPr lang="en-US" dirty="0" smtClean="0"/>
              <a:t>O(m</a:t>
            </a:r>
            <a:r>
              <a:rPr lang="en-US" baseline="30000" dirty="0" smtClean="0"/>
              <a:t>3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 for all tuples</a:t>
            </a:r>
          </a:p>
          <a:p>
            <a:r>
              <a:rPr lang="en-US" dirty="0"/>
              <a:t>Overall O(m</a:t>
            </a:r>
            <a:r>
              <a:rPr lang="en-US" baseline="30000" dirty="0"/>
              <a:t>4</a:t>
            </a:r>
            <a:r>
              <a:rPr lang="en-US" dirty="0"/>
              <a:t>n</a:t>
            </a:r>
            <a:r>
              <a:rPr lang="en-US" baseline="30000" dirty="0"/>
              <a:t>4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76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dirty="0" smtClean="0"/>
              <a:t>), k &gt;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l="-4326" r="-4326"/>
          <a:stretch>
            <a:fillRect/>
          </a:stretch>
        </p:blipFill>
        <p:spPr>
          <a:xfrm>
            <a:off x="291784" y="1451960"/>
            <a:ext cx="8023174" cy="5054600"/>
          </a:xfrm>
        </p:spPr>
      </p:pic>
    </p:spTree>
    <p:extLst>
      <p:ext uri="{BB962C8B-B14F-4D97-AF65-F5344CB8AC3E}">
        <p14:creationId xmlns:p14="http://schemas.microsoft.com/office/powerpoint/2010/main" val="81210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dirty="0" smtClean="0"/>
              <a:t>), k &gt;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\in C (column, white),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\in R (row, black)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path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w.l.o.g</a:t>
            </a:r>
            <a:r>
              <a:rPr lang="en-US" dirty="0" smtClean="0"/>
              <a:t> r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due to the symmetry of cycle</a:t>
            </a:r>
            <a:endParaRPr lang="en-US" dirty="0" smtClean="0"/>
          </a:p>
          <a:p>
            <a:r>
              <a:rPr lang="en-US" dirty="0" smtClean="0"/>
              <a:t>Output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\in R </a:t>
            </a:r>
            <a:r>
              <a:rPr lang="en-US" dirty="0" err="1" smtClean="0"/>
              <a:t>s.t.</a:t>
            </a:r>
            <a:r>
              <a:rPr lang="en-US" dirty="0" smtClean="0"/>
              <a:t> for some C</a:t>
            </a:r>
            <a:r>
              <a:rPr lang="en-US" baseline="-25000" dirty="0" smtClean="0"/>
              <a:t>T</a:t>
            </a:r>
            <a:r>
              <a:rPr lang="en-US" dirty="0" smtClean="0"/>
              <a:t> \in C, G[R</a:t>
            </a:r>
            <a:r>
              <a:rPr lang="en-US" baseline="-25000" dirty="0" smtClean="0"/>
              <a:t>T</a:t>
            </a:r>
            <a:r>
              <a:rPr lang="en-US" dirty="0" smtClean="0"/>
              <a:t> \cup C</a:t>
            </a:r>
            <a:r>
              <a:rPr lang="en-US" baseline="-25000" dirty="0" smtClean="0"/>
              <a:t>T</a:t>
            </a:r>
            <a:r>
              <a:rPr lang="en-US" dirty="0" smtClean="0"/>
              <a:t>] =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dirty="0" smtClean="0"/>
              <a:t>), k &gt; 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 smtClean="0"/>
          </a:p>
          <a:p>
            <a:r>
              <a:rPr lang="en-US" dirty="0" smtClean="0"/>
              <a:t>Problem statement</a:t>
            </a:r>
            <a:endParaRPr lang="en-US" dirty="0" smtClean="0"/>
          </a:p>
          <a:p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References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44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84" y="497731"/>
            <a:ext cx="839501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Lemma </a:t>
            </a:r>
            <a:r>
              <a:rPr lang="en-US" dirty="0" smtClean="0"/>
              <a:t>7 (correctness)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Pruning operations in </a:t>
            </a:r>
            <a:r>
              <a:rPr lang="en-US" i="1" dirty="0" err="1" smtClean="0"/>
              <a:t>Algo</a:t>
            </a:r>
            <a:r>
              <a:rPr lang="en-US" i="1" dirty="0" smtClean="0"/>
              <a:t> </a:t>
            </a:r>
            <a:r>
              <a:rPr lang="en-US" i="1" dirty="0"/>
              <a:t>1 are safe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0327"/>
            <a:ext cx="8229600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is MCSR </a:t>
            </a:r>
            <a:r>
              <a:rPr lang="en-US" dirty="0" err="1" smtClean="0"/>
              <a:t>s.t.</a:t>
            </a:r>
            <a:r>
              <a:rPr lang="en-US" dirty="0" smtClean="0"/>
              <a:t> G</a:t>
            </a:r>
            <a:r>
              <a:rPr lang="en-US" dirty="0"/>
              <a:t>[</a:t>
            </a:r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\cup C</a:t>
            </a:r>
            <a:r>
              <a:rPr lang="en-US" baseline="-25000" dirty="0" smtClean="0"/>
              <a:t>T</a:t>
            </a:r>
            <a:r>
              <a:rPr lang="en-US" dirty="0" smtClean="0"/>
              <a:t>] = G[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dirty="0" smtClean="0"/>
              <a:t>], this is not destroyed by </a:t>
            </a:r>
            <a:r>
              <a:rPr lang="en-US" dirty="0" smtClean="0"/>
              <a:t>pruning by </a:t>
            </a:r>
            <a:r>
              <a:rPr lang="en-US" dirty="0" err="1" smtClean="0"/>
              <a:t>algo</a:t>
            </a:r>
            <a:r>
              <a:rPr lang="en-US" dirty="0" smtClean="0"/>
              <a:t> 1</a:t>
            </a:r>
            <a:endParaRPr lang="en-US" dirty="0" smtClean="0"/>
          </a:p>
          <a:p>
            <a:r>
              <a:rPr lang="en-US" dirty="0" smtClean="0"/>
              <a:t>Let this G[R</a:t>
            </a:r>
            <a:r>
              <a:rPr lang="en-US" baseline="-25000" dirty="0" smtClean="0"/>
              <a:t>T</a:t>
            </a:r>
            <a:r>
              <a:rPr lang="en-US" dirty="0" smtClean="0"/>
              <a:t> \cup C</a:t>
            </a:r>
            <a:r>
              <a:rPr lang="en-US" baseline="-25000" dirty="0" smtClean="0"/>
              <a:t>T</a:t>
            </a:r>
            <a:r>
              <a:rPr lang="en-US" dirty="0" smtClean="0"/>
              <a:t>] = G[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dirty="0" smtClean="0"/>
              <a:t>] be T </a:t>
            </a:r>
          </a:p>
          <a:p>
            <a:pPr lvl="1"/>
            <a:r>
              <a:rPr lang="en-US" dirty="0" smtClean="0"/>
              <a:t>T is a </a:t>
            </a:r>
            <a:r>
              <a:rPr lang="en-US" dirty="0" err="1" smtClean="0"/>
              <a:t>chordless</a:t>
            </a:r>
            <a:r>
              <a:rPr lang="en-US" dirty="0" smtClean="0"/>
              <a:t> cycle</a:t>
            </a:r>
          </a:p>
          <a:p>
            <a:pPr lvl="1"/>
            <a:r>
              <a:rPr lang="en-US" dirty="0" smtClean="0"/>
              <a:t>k &gt; 2, hence, |R</a:t>
            </a:r>
            <a:r>
              <a:rPr lang="en-US" baseline="-25000" dirty="0" smtClean="0"/>
              <a:t>T</a:t>
            </a:r>
            <a:r>
              <a:rPr lang="en-US" dirty="0" smtClean="0"/>
              <a:t>| &gt;=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Lemma 7, Claim 1</a:t>
            </a:r>
            <a:br>
              <a:rPr lang="en-US" dirty="0" smtClean="0"/>
            </a:br>
            <a:r>
              <a:rPr lang="en-US" i="1" dirty="0" smtClean="0"/>
              <a:t>this condition is correct</a:t>
            </a:r>
            <a:endParaRPr lang="en-US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2238" b="-32238"/>
          <a:stretch>
            <a:fillRect/>
          </a:stretch>
        </p:blipFill>
        <p:spPr>
          <a:xfrm>
            <a:off x="2476500" y="1417638"/>
            <a:ext cx="4038600" cy="1265238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2573701"/>
            <a:ext cx="8229600" cy="3260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be adjacent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D</a:t>
            </a:r>
            <a:r>
              <a:rPr lang="en-US" dirty="0" smtClean="0"/>
              <a:t> \in R</a:t>
            </a:r>
            <a:r>
              <a:rPr lang="en-US" baseline="-25000" dirty="0" smtClean="0"/>
              <a:t>T</a:t>
            </a:r>
            <a:r>
              <a:rPr lang="en-US" dirty="0" smtClean="0"/>
              <a:t>. Thus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is connected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D</a:t>
            </a:r>
            <a:endParaRPr lang="en-US" dirty="0" smtClean="0"/>
          </a:p>
          <a:p>
            <a:r>
              <a:rPr lang="en-US" dirty="0" smtClean="0"/>
              <a:t>We can get a </a:t>
            </a:r>
            <a:r>
              <a:rPr lang="en-US" dirty="0" err="1" smtClean="0"/>
              <a:t>chordless</a:t>
            </a:r>
            <a:r>
              <a:rPr lang="en-US" dirty="0" smtClean="0"/>
              <a:t> cycle =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baseline="-25000" dirty="0" smtClean="0"/>
              <a:t>’</a:t>
            </a:r>
            <a:r>
              <a:rPr lang="en-US" dirty="0" smtClean="0"/>
              <a:t>) avoiding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 that is smaller than T </a:t>
            </a:r>
            <a:r>
              <a:rPr lang="en-US" cap="all" dirty="0" smtClean="0">
                <a:solidFill>
                  <a:srgbClr val="FF0000"/>
                </a:solidFill>
              </a:rPr>
              <a:t>contradiction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is </a:t>
            </a:r>
            <a:r>
              <a:rPr lang="en-US" dirty="0" smtClean="0"/>
              <a:t>adjacent </a:t>
            </a:r>
            <a:r>
              <a:rPr lang="en-US" dirty="0" smtClean="0"/>
              <a:t>to all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\in R</a:t>
            </a:r>
            <a:r>
              <a:rPr lang="en-US" baseline="-25000" dirty="0" smtClean="0"/>
              <a:t>T</a:t>
            </a:r>
            <a:r>
              <a:rPr lang="en-US" dirty="0" smtClean="0"/>
              <a:t>, we get G(M</a:t>
            </a:r>
            <a:r>
              <a:rPr lang="en-US" baseline="-25000" dirty="0" smtClean="0"/>
              <a:t>III1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because|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| &gt;= 5</a:t>
            </a:r>
          </a:p>
          <a:p>
            <a:pPr lvl="1"/>
            <a:r>
              <a:rPr lang="en-US" dirty="0" smtClean="0"/>
              <a:t>G(M</a:t>
            </a:r>
            <a:r>
              <a:rPr lang="en-US" baseline="-25000" dirty="0" smtClean="0"/>
              <a:t>III1</a:t>
            </a:r>
            <a:r>
              <a:rPr lang="en-US" dirty="0" smtClean="0"/>
              <a:t>) is a smaller conflicting </a:t>
            </a:r>
            <a:r>
              <a:rPr lang="en-US" dirty="0" smtClean="0"/>
              <a:t>set </a:t>
            </a:r>
            <a:r>
              <a:rPr lang="en-US" cap="all" dirty="0" smtClean="0">
                <a:solidFill>
                  <a:srgbClr val="FF0000"/>
                </a:solidFill>
              </a:rPr>
              <a:t>contradiction</a:t>
            </a:r>
            <a:endParaRPr lang="en-US" cap="all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0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Lemma 7, Claim </a:t>
            </a:r>
            <a:r>
              <a:rPr lang="en-US" dirty="0" smtClean="0"/>
              <a:t>2 &amp;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these </a:t>
            </a:r>
            <a:r>
              <a:rPr lang="en-US" dirty="0" smtClean="0"/>
              <a:t>clean</a:t>
            </a:r>
            <a:r>
              <a:rPr lang="en-US" i="1" dirty="0" smtClean="0"/>
              <a:t> operations are safe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7551" b="-27551"/>
          <a:stretch>
            <a:fillRect/>
          </a:stretch>
        </p:blipFill>
        <p:spPr>
          <a:xfrm>
            <a:off x="2551180" y="1400477"/>
            <a:ext cx="4038600" cy="99112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17025"/>
            <a:ext cx="8229600" cy="2482146"/>
          </a:xfrm>
        </p:spPr>
        <p:txBody>
          <a:bodyPr>
            <a:normAutofit/>
          </a:bodyPr>
          <a:lstStyle/>
          <a:p>
            <a:r>
              <a:rPr lang="en-US" dirty="0" smtClean="0"/>
              <a:t>Unsafe if c is adjacent to some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\in R</a:t>
            </a:r>
            <a:r>
              <a:rPr lang="en-US" baseline="-25000" dirty="0" smtClean="0"/>
              <a:t>T</a:t>
            </a:r>
            <a:r>
              <a:rPr lang="en-US" dirty="0" smtClean="0"/>
              <a:t> i.e. on T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\</a:t>
            </a:r>
            <a:r>
              <a:rPr lang="en-US" dirty="0" err="1" smtClean="0"/>
              <a:t>notin</a:t>
            </a:r>
            <a:r>
              <a:rPr lang="en-US" dirty="0" smtClean="0"/>
              <a:t> {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dirty="0"/>
              <a:t>}</a:t>
            </a:r>
            <a:endParaRPr lang="en-US" baseline="-25000" dirty="0" smtClean="0"/>
          </a:p>
          <a:p>
            <a:r>
              <a:rPr lang="en-US" dirty="0" smtClean="0"/>
              <a:t>We can get a </a:t>
            </a:r>
            <a:r>
              <a:rPr lang="en-US" dirty="0" err="1" smtClean="0"/>
              <a:t>chordless</a:t>
            </a:r>
            <a:r>
              <a:rPr lang="en-US" dirty="0" smtClean="0"/>
              <a:t> cycle =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baseline="-25000" dirty="0" smtClean="0"/>
              <a:t>’</a:t>
            </a:r>
            <a:r>
              <a:rPr lang="en-US" dirty="0" smtClean="0"/>
              <a:t>) avoiding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 (claim 2&amp;3 resp.) that </a:t>
            </a:r>
            <a:r>
              <a:rPr lang="en-US" dirty="0" smtClean="0"/>
              <a:t>is smaller than T- </a:t>
            </a:r>
            <a:r>
              <a:rPr lang="en-US" cap="all" dirty="0">
                <a:solidFill>
                  <a:srgbClr val="FF0000"/>
                </a:solidFill>
              </a:rPr>
              <a:t>contradiction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178" y="4599171"/>
            <a:ext cx="4038601" cy="336550"/>
          </a:xfrm>
          <a:prstGeom prst="rect">
            <a:avLst/>
          </a:prstGeom>
        </p:spPr>
      </p:pic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4918560"/>
            <a:ext cx="8229600" cy="212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), </a:t>
            </a:r>
            <a:r>
              <a:rPr lang="en-US" dirty="0"/>
              <a:t>N</a:t>
            </a:r>
            <a:r>
              <a:rPr lang="en-US" dirty="0" smtClean="0"/>
              <a:t>(c</a:t>
            </a:r>
            <a:r>
              <a:rPr lang="en-US" baseline="-25000" dirty="0" smtClean="0"/>
              <a:t>x </a:t>
            </a:r>
            <a:r>
              <a:rPr lang="en-US" dirty="0" smtClean="0"/>
              <a:t>), </a:t>
            </a:r>
            <a:r>
              <a:rPr lang="en-US" dirty="0"/>
              <a:t>N</a:t>
            </a:r>
            <a:r>
              <a:rPr lang="en-US" dirty="0" smtClean="0"/>
              <a:t>(c</a:t>
            </a:r>
            <a:r>
              <a:rPr lang="en-US" baseline="-25000" dirty="0" smtClean="0"/>
              <a:t>y </a:t>
            </a:r>
            <a:r>
              <a:rPr lang="en-US" dirty="0" smtClean="0"/>
              <a:t>) that are in C</a:t>
            </a:r>
            <a:r>
              <a:rPr lang="en-US" baseline="-25000" dirty="0" smtClean="0"/>
              <a:t>T</a:t>
            </a:r>
            <a:r>
              <a:rPr lang="en-US" dirty="0" smtClean="0"/>
              <a:t> or R</a:t>
            </a:r>
            <a:r>
              <a:rPr lang="en-US" baseline="-25000" dirty="0" smtClean="0"/>
              <a:t>T </a:t>
            </a:r>
            <a:r>
              <a:rPr lang="en-US" dirty="0" smtClean="0"/>
              <a:t>are all input vertices thus unaffected by </a:t>
            </a:r>
            <a:r>
              <a:rPr lang="en-US" i="1" dirty="0" smtClean="0"/>
              <a:t>clean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35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Lemma 8</a:t>
            </a:r>
            <a:br>
              <a:rPr lang="en-US" dirty="0" smtClean="0"/>
            </a:br>
            <a:r>
              <a:rPr lang="en-US" i="1" dirty="0" err="1" smtClean="0"/>
              <a:t>Algo</a:t>
            </a:r>
            <a:r>
              <a:rPr lang="en-US" i="1" dirty="0" smtClean="0"/>
              <a:t> 1 finds MCSR of type G(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Ik</a:t>
            </a:r>
            <a:r>
              <a:rPr lang="en-US" i="1" dirty="0" smtClean="0"/>
              <a:t>) </a:t>
            </a:r>
            <a:r>
              <a:rPr lang="en-US" i="1" dirty="0"/>
              <a:t>k &gt; 2</a:t>
            </a:r>
            <a:r>
              <a:rPr lang="en-US" i="1" dirty="0" smtClean="0"/>
              <a:t> with 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8543" y="2883064"/>
            <a:ext cx="8399307" cy="38269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</a:t>
            </a:r>
          </a:p>
          <a:p>
            <a:pPr lvl="1"/>
            <a:r>
              <a:rPr lang="en-US" dirty="0"/>
              <a:t>c outside C</a:t>
            </a:r>
            <a:r>
              <a:rPr lang="en-US" baseline="-25000" dirty="0"/>
              <a:t>T </a:t>
            </a:r>
            <a:r>
              <a:rPr lang="en-US" dirty="0"/>
              <a:t>adjacent to some row vertices </a:t>
            </a:r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(c \in C\C</a:t>
            </a:r>
            <a:r>
              <a:rPr lang="en-US" baseline="-25000" dirty="0" smtClean="0"/>
              <a:t>T</a:t>
            </a:r>
            <a:r>
              <a:rPr lang="en-US" dirty="0"/>
              <a:t> </a:t>
            </a:r>
            <a:r>
              <a:rPr lang="en-US" dirty="0" smtClean="0"/>
              <a:t>and  N(c) \cap R</a:t>
            </a:r>
            <a:r>
              <a:rPr lang="en-US" baseline="-25000" dirty="0" smtClean="0"/>
              <a:t>T</a:t>
            </a:r>
            <a:r>
              <a:rPr lang="en-US" dirty="0" smtClean="0"/>
              <a:t> != \0)</a:t>
            </a:r>
          </a:p>
          <a:p>
            <a:pPr lvl="1"/>
            <a:r>
              <a:rPr lang="en-US" dirty="0" smtClean="0"/>
              <a:t>Let P be the shortest path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pPr lvl="1"/>
            <a:endParaRPr lang="en-US" dirty="0" smtClean="0"/>
          </a:p>
          <a:p>
            <a:r>
              <a:rPr lang="en-US" i="1" dirty="0" smtClean="0"/>
              <a:t>Case 1</a:t>
            </a:r>
            <a:r>
              <a:rPr lang="en-US" dirty="0" smtClean="0"/>
              <a:t>: c \</a:t>
            </a:r>
            <a:r>
              <a:rPr lang="en-US" dirty="0" err="1" smtClean="0"/>
              <a:t>notin</a:t>
            </a:r>
            <a:r>
              <a:rPr lang="en-US" dirty="0" smtClean="0"/>
              <a:t> N(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) \cup </a:t>
            </a:r>
            <a:r>
              <a:rPr lang="en-US" dirty="0"/>
              <a:t>N(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) </a:t>
            </a:r>
            <a:r>
              <a:rPr lang="en-US" dirty="0"/>
              <a:t>\</a:t>
            </a:r>
            <a:r>
              <a:rPr lang="en-US" dirty="0" smtClean="0"/>
              <a:t>cup </a:t>
            </a:r>
            <a:r>
              <a:rPr lang="en-US" dirty="0"/>
              <a:t>N(</a:t>
            </a:r>
            <a:r>
              <a:rPr lang="en-US" dirty="0" err="1" smtClean="0"/>
              <a:t>r</a:t>
            </a:r>
            <a:r>
              <a:rPr lang="en-US" baseline="-25000" dirty="0" err="1"/>
              <a:t>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 is adjacent to some other black vertex in P</a:t>
            </a:r>
          </a:p>
          <a:p>
            <a:pPr lvl="1"/>
            <a:r>
              <a:rPr lang="en-US" dirty="0" smtClean="0"/>
              <a:t>c has degree 1 or adjacent to 2 consecutive black vertices in P else it is part of a shorter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dirty="0" smtClean="0"/>
              <a:t> path (</a:t>
            </a:r>
            <a:r>
              <a:rPr lang="en-US" dirty="0" smtClean="0">
                <a:solidFill>
                  <a:srgbClr val="FF0000"/>
                </a:solidFill>
              </a:rPr>
              <a:t>contradiction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Case 2</a:t>
            </a:r>
            <a:r>
              <a:rPr lang="en-US" dirty="0" smtClean="0"/>
              <a:t>: </a:t>
            </a:r>
            <a:r>
              <a:rPr lang="en-US" dirty="0"/>
              <a:t>c </a:t>
            </a:r>
            <a:r>
              <a:rPr lang="en-US" dirty="0" smtClean="0"/>
              <a:t>\in </a:t>
            </a:r>
            <a:r>
              <a:rPr lang="en-US" dirty="0"/>
              <a:t>N(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) \cup N(</a:t>
            </a:r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dirty="0"/>
              <a:t>) \cup N(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 is </a:t>
            </a:r>
            <a:r>
              <a:rPr lang="en-US" dirty="0" err="1" smtClean="0"/>
              <a:t>adj</a:t>
            </a:r>
            <a:r>
              <a:rPr lang="en-US" dirty="0" smtClean="0"/>
              <a:t> to </a:t>
            </a:r>
            <a:r>
              <a:rPr lang="en-US" dirty="0" err="1" smtClean="0"/>
              <a:t>atmost</a:t>
            </a:r>
            <a:r>
              <a:rPr lang="en-US" dirty="0" smtClean="0"/>
              <a:t> two of {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dirty="0" smtClean="0"/>
              <a:t>} due to Claim 1</a:t>
            </a:r>
          </a:p>
          <a:p>
            <a:pPr lvl="1"/>
            <a:r>
              <a:rPr lang="en-US" dirty="0" smtClean="0"/>
              <a:t>Several cases - c is clone of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X</a:t>
            </a:r>
            <a:r>
              <a:rPr lang="en-US" dirty="0" smtClean="0"/>
              <a:t> 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Y</a:t>
            </a:r>
            <a:r>
              <a:rPr lang="en-US" dirty="0" smtClean="0"/>
              <a:t> 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Z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41203" r="-41203"/>
          <a:stretch>
            <a:fillRect/>
          </a:stretch>
        </p:blipFill>
        <p:spPr>
          <a:xfrm>
            <a:off x="388543" y="1475854"/>
            <a:ext cx="8298257" cy="1407211"/>
          </a:xfrm>
        </p:spPr>
      </p:pic>
    </p:spTree>
    <p:extLst>
      <p:ext uri="{BB962C8B-B14F-4D97-AF65-F5344CB8AC3E}">
        <p14:creationId xmlns:p14="http://schemas.microsoft.com/office/powerpoint/2010/main" val="64983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IIIk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175"/>
          </a:xfrm>
        </p:spPr>
        <p:txBody>
          <a:bodyPr>
            <a:normAutofit/>
          </a:bodyPr>
          <a:lstStyle/>
          <a:p>
            <a:r>
              <a:rPr lang="en-US" dirty="0"/>
              <a:t>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Ik</a:t>
            </a:r>
            <a:r>
              <a:rPr lang="en-US" dirty="0" smtClean="0"/>
              <a:t> </a:t>
            </a:r>
            <a:r>
              <a:rPr lang="en-US" dirty="0"/>
              <a:t>) </a:t>
            </a:r>
            <a:r>
              <a:rPr lang="en-US" dirty="0" smtClean="0"/>
              <a:t>is not responsible for an MCSR in G(M)</a:t>
            </a:r>
            <a:endParaRPr lang="en-US" dirty="0"/>
          </a:p>
          <a:p>
            <a:r>
              <a:rPr lang="en-US" dirty="0" smtClean="0"/>
              <a:t>G</a:t>
            </a:r>
            <a:r>
              <a:rPr lang="en-US" dirty="0" smtClean="0"/>
              <a:t>(</a:t>
            </a:r>
            <a:r>
              <a:rPr lang="en-US" dirty="0" smtClean="0"/>
              <a:t>M</a:t>
            </a:r>
            <a:r>
              <a:rPr lang="en-US" baseline="-25000" dirty="0" smtClean="0"/>
              <a:t>III1</a:t>
            </a:r>
            <a:r>
              <a:rPr lang="en-US" dirty="0" smtClean="0"/>
              <a:t> </a:t>
            </a:r>
            <a:r>
              <a:rPr lang="en-US" dirty="0" smtClean="0"/>
              <a:t>) </a:t>
            </a:r>
            <a:r>
              <a:rPr lang="en-US" dirty="0" smtClean="0"/>
              <a:t>found </a:t>
            </a:r>
            <a:r>
              <a:rPr lang="en-US" dirty="0" smtClean="0"/>
              <a:t>by brute </a:t>
            </a:r>
            <a:r>
              <a:rPr lang="en-US" dirty="0" smtClean="0"/>
              <a:t>force</a:t>
            </a:r>
          </a:p>
          <a:p>
            <a:pPr lvl="1"/>
            <a:r>
              <a:rPr lang="en-US" baseline="-25000" dirty="0" smtClean="0"/>
              <a:t>-</a:t>
            </a:r>
            <a:r>
              <a:rPr lang="en-US" dirty="0" smtClean="0"/>
              <a:t> O(m</a:t>
            </a:r>
            <a:r>
              <a:rPr lang="en-US" baseline="30000" dirty="0" smtClean="0"/>
              <a:t>3</a:t>
            </a:r>
            <a:r>
              <a:rPr lang="en-US" dirty="0" smtClean="0"/>
              <a:t>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IIIk</a:t>
            </a:r>
            <a:r>
              <a:rPr lang="en-US" dirty="0" smtClean="0"/>
              <a:t>), k &gt; 1 is found by graph pruning – Algorithm 2 &amp; 3</a:t>
            </a:r>
          </a:p>
          <a:p>
            <a:pPr lvl="1"/>
            <a:r>
              <a:rPr lang="en-US" dirty="0"/>
              <a:t>Called for every tuple of </a:t>
            </a:r>
            <a:r>
              <a:rPr lang="en-US" dirty="0" smtClean="0"/>
              <a:t>inputs. </a:t>
            </a:r>
            <a:r>
              <a:rPr lang="en-US" dirty="0"/>
              <a:t>Smallest of all results is the </a:t>
            </a:r>
            <a:r>
              <a:rPr lang="en-US" dirty="0" smtClean="0"/>
              <a:t>MCSR</a:t>
            </a:r>
          </a:p>
          <a:p>
            <a:pPr lvl="1"/>
            <a:r>
              <a:rPr lang="en-US" dirty="0" smtClean="0"/>
              <a:t>O</a:t>
            </a:r>
            <a:r>
              <a:rPr lang="en-US" dirty="0"/>
              <a:t>(</a:t>
            </a:r>
            <a:r>
              <a:rPr lang="en-US" dirty="0" smtClean="0"/>
              <a:t>m</a:t>
            </a:r>
            <a:r>
              <a:rPr lang="en-US" baseline="30000" dirty="0" smtClean="0"/>
              <a:t>5</a:t>
            </a:r>
            <a:r>
              <a:rPr lang="en-US" dirty="0" smtClean="0"/>
              <a:t>n</a:t>
            </a:r>
            <a:r>
              <a:rPr lang="en-US" baseline="30000" dirty="0" smtClean="0"/>
              <a:t>5</a:t>
            </a:r>
            <a:r>
              <a:rPr lang="en-US" dirty="0" smtClean="0"/>
              <a:t>(</a:t>
            </a:r>
            <a:r>
              <a:rPr lang="en-US" dirty="0" err="1" smtClean="0"/>
              <a:t>m+n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log(</a:t>
            </a:r>
            <a:r>
              <a:rPr lang="en-US" dirty="0" err="1" smtClean="0"/>
              <a:t>m+n</a:t>
            </a:r>
            <a:r>
              <a:rPr lang="en-US" dirty="0" smtClean="0"/>
              <a:t>))</a:t>
            </a:r>
            <a:endParaRPr lang="en-US" baseline="-25000" dirty="0" smtClean="0"/>
          </a:p>
          <a:p>
            <a:r>
              <a:rPr lang="en-US" dirty="0" smtClean="0"/>
              <a:t>Overall complexity O</a:t>
            </a:r>
            <a:r>
              <a:rPr lang="en-US" dirty="0"/>
              <a:t>(m</a:t>
            </a:r>
            <a:r>
              <a:rPr lang="en-US" baseline="30000" dirty="0"/>
              <a:t>5</a:t>
            </a:r>
            <a:r>
              <a:rPr lang="en-US" dirty="0"/>
              <a:t>n</a:t>
            </a:r>
            <a:r>
              <a:rPr lang="en-US" baseline="30000" dirty="0"/>
              <a:t>5</a:t>
            </a:r>
            <a:r>
              <a:rPr lang="en-US" dirty="0"/>
              <a:t>(</a:t>
            </a:r>
            <a:r>
              <a:rPr lang="en-US" dirty="0" err="1"/>
              <a:t>m+n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log(</a:t>
            </a:r>
            <a:r>
              <a:rPr lang="en-US" dirty="0" err="1"/>
              <a:t>m+n</a:t>
            </a:r>
            <a:r>
              <a:rPr lang="en-US" dirty="0"/>
              <a:t>))</a:t>
            </a:r>
            <a:endParaRPr lang="en-US" baseline="-25000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46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IIIk</a:t>
            </a:r>
            <a:r>
              <a:rPr lang="en-US" dirty="0" smtClean="0"/>
              <a:t>), k &gt;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err="1" smtClean="0"/>
              <a:t>Algo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05" b="-905"/>
          <a:stretch>
            <a:fillRect/>
          </a:stretch>
        </p:blipFill>
        <p:spPr>
          <a:xfrm>
            <a:off x="457200" y="1600200"/>
            <a:ext cx="8229600" cy="4955336"/>
          </a:xfrm>
        </p:spPr>
      </p:pic>
    </p:spTree>
    <p:extLst>
      <p:ext uri="{BB962C8B-B14F-4D97-AF65-F5344CB8AC3E}">
        <p14:creationId xmlns:p14="http://schemas.microsoft.com/office/powerpoint/2010/main" val="265729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IIIk</a:t>
            </a:r>
            <a:r>
              <a:rPr lang="en-US" dirty="0" smtClean="0"/>
              <a:t>), k &gt;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0155" r="-10155"/>
          <a:stretch>
            <a:fillRect/>
          </a:stretch>
        </p:blipFill>
        <p:spPr>
          <a:xfrm>
            <a:off x="457200" y="1400477"/>
            <a:ext cx="8229600" cy="5309509"/>
          </a:xfrm>
        </p:spPr>
      </p:pic>
    </p:spTree>
    <p:extLst>
      <p:ext uri="{BB962C8B-B14F-4D97-AF65-F5344CB8AC3E}">
        <p14:creationId xmlns:p14="http://schemas.microsoft.com/office/powerpoint/2010/main" val="306467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IIk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G(</a:t>
            </a:r>
            <a:r>
              <a:rPr lang="en-US" dirty="0" err="1"/>
              <a:t>M</a:t>
            </a:r>
            <a:r>
              <a:rPr lang="en-US" baseline="-25000" dirty="0" err="1"/>
              <a:t>Ik</a:t>
            </a:r>
            <a:r>
              <a:rPr lang="en-US" dirty="0"/>
              <a:t> </a:t>
            </a:r>
            <a:r>
              <a:rPr lang="en-US" dirty="0" smtClean="0"/>
              <a:t>), </a:t>
            </a:r>
            <a:r>
              <a:rPr lang="en-US" dirty="0"/>
              <a:t>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IIIk</a:t>
            </a:r>
            <a:r>
              <a:rPr lang="en-US" dirty="0" smtClean="0"/>
              <a:t> </a:t>
            </a:r>
            <a:r>
              <a:rPr lang="en-US" dirty="0"/>
              <a:t>)</a:t>
            </a:r>
            <a:r>
              <a:rPr lang="en-US" dirty="0" smtClean="0"/>
              <a:t> are </a:t>
            </a:r>
            <a:r>
              <a:rPr lang="en-US" dirty="0"/>
              <a:t>not responsible for an MCSR in G(M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(</a:t>
            </a:r>
            <a:r>
              <a:rPr lang="en-US" dirty="0" smtClean="0"/>
              <a:t>M</a:t>
            </a:r>
            <a:r>
              <a:rPr lang="en-US" baseline="-25000" dirty="0" smtClean="0"/>
              <a:t>II1</a:t>
            </a:r>
            <a:r>
              <a:rPr lang="en-US" dirty="0" smtClean="0"/>
              <a:t> </a:t>
            </a:r>
            <a:r>
              <a:rPr lang="en-US" dirty="0" smtClean="0"/>
              <a:t>) </a:t>
            </a:r>
            <a:r>
              <a:rPr lang="en-US" dirty="0" smtClean="0"/>
              <a:t>found </a:t>
            </a:r>
            <a:r>
              <a:rPr lang="en-US" dirty="0" smtClean="0"/>
              <a:t>by brute </a:t>
            </a:r>
            <a:r>
              <a:rPr lang="en-US" dirty="0" smtClean="0"/>
              <a:t>force</a:t>
            </a:r>
          </a:p>
          <a:p>
            <a:pPr lvl="1"/>
            <a:r>
              <a:rPr lang="en-US" baseline="-25000" dirty="0" smtClean="0"/>
              <a:t>-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smtClean="0"/>
              <a:t>m</a:t>
            </a:r>
            <a:r>
              <a:rPr lang="en-US" baseline="30000" dirty="0"/>
              <a:t>4</a:t>
            </a:r>
            <a:r>
              <a:rPr lang="en-US" dirty="0" smtClean="0"/>
              <a:t>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G(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IIk</a:t>
            </a:r>
            <a:r>
              <a:rPr lang="en-US" dirty="0" smtClean="0"/>
              <a:t>), k &gt; 1 is found by graph pruning – Algorithm 4 &amp; 5</a:t>
            </a:r>
          </a:p>
          <a:p>
            <a:pPr lvl="1"/>
            <a:r>
              <a:rPr lang="en-US" dirty="0" smtClean="0"/>
              <a:t>Called </a:t>
            </a:r>
            <a:r>
              <a:rPr lang="en-US" dirty="0"/>
              <a:t>for every tuple of </a:t>
            </a:r>
            <a:r>
              <a:rPr lang="en-US" dirty="0" smtClean="0"/>
              <a:t>inputs. </a:t>
            </a:r>
            <a:r>
              <a:rPr lang="en-US" dirty="0"/>
              <a:t>Smallest of all results is the </a:t>
            </a:r>
            <a:r>
              <a:rPr lang="en-US" dirty="0" smtClean="0"/>
              <a:t>MCSR</a:t>
            </a:r>
          </a:p>
          <a:p>
            <a:pPr lvl="1"/>
            <a:r>
              <a:rPr lang="en-US" dirty="0"/>
              <a:t>O(</a:t>
            </a:r>
            <a:r>
              <a:rPr lang="en-US" dirty="0" smtClean="0"/>
              <a:t>m</a:t>
            </a:r>
            <a:r>
              <a:rPr lang="en-US" baseline="30000" dirty="0" smtClean="0"/>
              <a:t>6</a:t>
            </a:r>
            <a:r>
              <a:rPr lang="en-US" dirty="0" smtClean="0"/>
              <a:t>n</a:t>
            </a:r>
            <a:r>
              <a:rPr lang="en-US" baseline="30000" dirty="0" smtClean="0"/>
              <a:t>5</a:t>
            </a:r>
            <a:r>
              <a:rPr lang="en-US" dirty="0"/>
              <a:t>(</a:t>
            </a:r>
            <a:r>
              <a:rPr lang="en-US" dirty="0" err="1"/>
              <a:t>m+n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log(</a:t>
            </a:r>
            <a:r>
              <a:rPr lang="en-US" dirty="0" err="1"/>
              <a:t>m+n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Overall complexity </a:t>
            </a:r>
            <a:r>
              <a:rPr lang="en-US" dirty="0"/>
              <a:t>O(m</a:t>
            </a:r>
            <a:r>
              <a:rPr lang="en-US" baseline="30000" dirty="0"/>
              <a:t>6</a:t>
            </a:r>
            <a:r>
              <a:rPr lang="en-US" dirty="0"/>
              <a:t>n</a:t>
            </a:r>
            <a:r>
              <a:rPr lang="en-US" baseline="30000" dirty="0"/>
              <a:t>5</a:t>
            </a:r>
            <a:r>
              <a:rPr lang="en-US" dirty="0"/>
              <a:t>(</a:t>
            </a:r>
            <a:r>
              <a:rPr lang="en-US" dirty="0" err="1"/>
              <a:t>m+n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log(</a:t>
            </a:r>
            <a:r>
              <a:rPr lang="en-US" dirty="0" err="1"/>
              <a:t>m+n</a:t>
            </a:r>
            <a:r>
              <a:rPr lang="en-US" dirty="0"/>
              <a:t>))</a:t>
            </a:r>
            <a:endParaRPr lang="en-US" baseline="-25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34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G(</a:t>
            </a:r>
            <a:r>
              <a:rPr lang="en-US" dirty="0" smtClean="0"/>
              <a:t>M</a:t>
            </a:r>
            <a:r>
              <a:rPr lang="en-US" baseline="-25000" dirty="0" smtClean="0"/>
              <a:t>IV</a:t>
            </a:r>
            <a:r>
              <a:rPr lang="en-US" dirty="0" smtClean="0"/>
              <a:t>) &amp; </a:t>
            </a:r>
            <a:r>
              <a:rPr lang="en-US" dirty="0"/>
              <a:t>G(</a:t>
            </a:r>
            <a:r>
              <a:rPr lang="en-US" dirty="0" smtClean="0"/>
              <a:t>M</a:t>
            </a:r>
            <a:r>
              <a:rPr lang="en-US" baseline="-25000" dirty="0" smtClean="0"/>
              <a:t>V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175"/>
          </a:xfrm>
        </p:spPr>
        <p:txBody>
          <a:bodyPr>
            <a:normAutofit/>
          </a:bodyPr>
          <a:lstStyle/>
          <a:p>
            <a:r>
              <a:rPr lang="en-US" dirty="0" smtClean="0"/>
              <a:t>Constant size </a:t>
            </a:r>
            <a:r>
              <a:rPr lang="en-US" dirty="0" err="1" smtClean="0"/>
              <a:t>subgraphs</a:t>
            </a:r>
            <a:endParaRPr lang="en-US" dirty="0" smtClean="0"/>
          </a:p>
          <a:p>
            <a:r>
              <a:rPr lang="en-US" dirty="0" smtClean="0"/>
              <a:t>Use brute force</a:t>
            </a:r>
          </a:p>
          <a:p>
            <a:pPr lvl="1"/>
            <a:r>
              <a:rPr lang="en-US" baseline="-25000" dirty="0" smtClean="0"/>
              <a:t>-</a:t>
            </a:r>
            <a:r>
              <a:rPr lang="en-US" dirty="0" smtClean="0"/>
              <a:t> O(m</a:t>
            </a:r>
            <a:r>
              <a:rPr lang="en-US" baseline="30000" dirty="0" smtClean="0"/>
              <a:t>3</a:t>
            </a:r>
            <a:r>
              <a:rPr lang="en-US" dirty="0" smtClean="0"/>
              <a:t>n</a:t>
            </a:r>
            <a:r>
              <a:rPr lang="en-US" baseline="30000" dirty="0" smtClean="0"/>
              <a:t>6</a:t>
            </a:r>
            <a:r>
              <a:rPr lang="en-US" dirty="0" smtClean="0"/>
              <a:t>) &amp; </a:t>
            </a:r>
            <a:r>
              <a:rPr lang="en-US" dirty="0"/>
              <a:t> O(</a:t>
            </a:r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n</a:t>
            </a:r>
            <a:r>
              <a:rPr lang="en-US" baseline="30000" dirty="0" smtClean="0"/>
              <a:t>5</a:t>
            </a:r>
            <a:r>
              <a:rPr lang="en-US" dirty="0" smtClean="0"/>
              <a:t>) resp.</a:t>
            </a:r>
            <a:endParaRPr lang="en-US" baseline="-25000" dirty="0" smtClean="0"/>
          </a:p>
          <a:p>
            <a:r>
              <a:rPr lang="en-US" dirty="0" smtClean="0"/>
              <a:t>Proof for the fact that there is no smaller MCSR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34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it-IT" dirty="0" smtClean="0"/>
              <a:t>Guillaume Blin, Romeo Rizzi, and St´ephane Vialette</a:t>
            </a:r>
            <a:r>
              <a:rPr lang="en-IN" b="1" dirty="0" smtClean="0"/>
              <a:t>, </a:t>
            </a:r>
            <a:r>
              <a:rPr lang="en-US" dirty="0" smtClean="0"/>
              <a:t>A Polynomial-Time algorithm for finding Minimal Conflicting Sets.</a:t>
            </a:r>
            <a:endParaRPr lang="en-IN" b="1" dirty="0" smtClean="0"/>
          </a:p>
          <a:p>
            <a:pPr marL="514350" indent="-514350">
              <a:buAutoNum type="arabicPeriod"/>
            </a:pPr>
            <a:r>
              <a:rPr lang="en-US" dirty="0" smtClean="0"/>
              <a:t>Michael Dom, Recognition, Generation and Application of Binary matrices with the Consecutive Ones Property, 2010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74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Consecutive Ones Property (COP)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0/1 matrix is said to have </a:t>
            </a:r>
            <a:r>
              <a:rPr lang="en-US" b="1" dirty="0" smtClean="0"/>
              <a:t>COP for rows</a:t>
            </a:r>
            <a:r>
              <a:rPr lang="en-US" dirty="0" smtClean="0"/>
              <a:t>, if there exists a permutation of columns which leaves consecutive ones in each row of the matrix.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	1  0  0   1  1			 0   0   </a:t>
            </a:r>
            <a:r>
              <a:rPr lang="en-US" dirty="0" smtClean="0">
                <a:solidFill>
                  <a:srgbClr val="D60093"/>
                </a:solidFill>
              </a:rPr>
              <a:t>1   1   1                  </a:t>
            </a:r>
          </a:p>
          <a:p>
            <a:pPr>
              <a:buNone/>
            </a:pPr>
            <a:r>
              <a:rPr lang="en-US" dirty="0" smtClean="0"/>
              <a:t>	0  0  1   1  0			 0   </a:t>
            </a:r>
            <a:r>
              <a:rPr lang="en-US" dirty="0" smtClean="0">
                <a:solidFill>
                  <a:srgbClr val="D60093"/>
                </a:solidFill>
              </a:rPr>
              <a:t>1   1</a:t>
            </a:r>
            <a:r>
              <a:rPr lang="en-US" dirty="0" smtClean="0"/>
              <a:t>   0   0</a:t>
            </a:r>
          </a:p>
          <a:p>
            <a:pPr>
              <a:buNone/>
            </a:pPr>
            <a:r>
              <a:rPr lang="en-US" dirty="0" smtClean="0"/>
              <a:t>    0  1  1   1  0			</a:t>
            </a:r>
            <a:r>
              <a:rPr lang="en-US" dirty="0" smtClean="0">
                <a:solidFill>
                  <a:srgbClr val="D60093"/>
                </a:solidFill>
              </a:rPr>
              <a:t> 1   1   1   </a:t>
            </a:r>
            <a:r>
              <a:rPr lang="en-US" dirty="0" smtClean="0"/>
              <a:t>0   0</a:t>
            </a:r>
          </a:p>
          <a:p>
            <a:pPr>
              <a:buNone/>
            </a:pPr>
            <a:r>
              <a:rPr lang="en-US" dirty="0" smtClean="0"/>
              <a:t>	1  0  1   1	 1			 0   </a:t>
            </a:r>
            <a:r>
              <a:rPr lang="en-US" dirty="0" smtClean="0">
                <a:solidFill>
                  <a:srgbClr val="D60093"/>
                </a:solidFill>
              </a:rPr>
              <a:t>1   1   1   1 </a:t>
            </a:r>
            <a:r>
              <a:rPr lang="en-US" dirty="0" smtClean="0"/>
              <a:t>                   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50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Vertex-colored bipartite </a:t>
            </a:r>
            <a:r>
              <a:rPr lang="en-US" dirty="0" smtClean="0"/>
              <a:t>graph from binary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dirty="0" smtClean="0"/>
              <a:t>Given a binary matrix M of size m x n, the corresponding vertex-colored bipartite graph G(M) = ( R, C, E) can be constructed as follows:</a:t>
            </a:r>
          </a:p>
          <a:p>
            <a:pPr lvl="1"/>
            <a:r>
              <a:rPr lang="en-US" dirty="0" smtClean="0"/>
              <a:t>For every row of M, there is a black vertex in R</a:t>
            </a:r>
          </a:p>
          <a:p>
            <a:pPr lvl="1"/>
            <a:r>
              <a:rPr lang="en-US" dirty="0" smtClean="0"/>
              <a:t>For every column of M, there is a white vertex in C</a:t>
            </a:r>
          </a:p>
          <a:p>
            <a:pPr lvl="1"/>
            <a:r>
              <a:rPr lang="en-US" dirty="0" smtClean="0"/>
              <a:t>There is an edge between a black vertex v</a:t>
            </a:r>
            <a:r>
              <a:rPr lang="en-US" baseline="-25000" dirty="0" smtClean="0"/>
              <a:t>i </a:t>
            </a:r>
            <a:r>
              <a:rPr lang="en-US" dirty="0" smtClean="0"/>
              <a:t> and a white vertex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if and only if M[</a:t>
            </a:r>
            <a:r>
              <a:rPr lang="en-US" dirty="0" err="1" smtClean="0"/>
              <a:t>i,j</a:t>
            </a:r>
            <a:r>
              <a:rPr lang="en-US" dirty="0" smtClean="0"/>
              <a:t>]=1.</a:t>
            </a:r>
          </a:p>
          <a:p>
            <a:pPr lvl="1"/>
            <a:endParaRPr lang="en-US" dirty="0"/>
          </a:p>
          <a:p>
            <a:r>
              <a:rPr lang="en-US" dirty="0" smtClean="0"/>
              <a:t>Thus, M is the half adjacency matrix of G(M).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19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Asteroidal</a:t>
            </a:r>
            <a:r>
              <a:rPr lang="en-US" dirty="0" smtClean="0"/>
              <a:t> triple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a graph G=(V,E), three vertices form an </a:t>
            </a:r>
            <a:r>
              <a:rPr lang="en-US" b="1" dirty="0" err="1" smtClean="0"/>
              <a:t>asteroidal</a:t>
            </a:r>
            <a:r>
              <a:rPr lang="en-US" b="1" dirty="0" smtClean="0"/>
              <a:t> triple </a:t>
            </a:r>
            <a:r>
              <a:rPr lang="en-US" dirty="0" smtClean="0"/>
              <a:t>only when there exists a path between any two of them which does not include the third vertex and its neighborhood.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85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Characterization of COP matrix</a:t>
            </a:r>
            <a:br>
              <a:rPr lang="en-US" dirty="0" smtClean="0"/>
            </a:br>
            <a:r>
              <a:rPr lang="en-US" dirty="0" smtClean="0"/>
              <a:t>and AT free graphs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6947"/>
          </a:xfrm>
        </p:spPr>
        <p:txBody>
          <a:bodyPr>
            <a:normAutofit/>
          </a:bodyPr>
          <a:lstStyle/>
          <a:p>
            <a:r>
              <a:rPr lang="en-US" dirty="0" smtClean="0"/>
              <a:t>Matrices with COP can be characterized by a set of forbidden </a:t>
            </a:r>
            <a:r>
              <a:rPr lang="en-US" dirty="0" err="1" smtClean="0"/>
              <a:t>submatrices</a:t>
            </a:r>
            <a:r>
              <a:rPr lang="en-US" dirty="0" smtClean="0"/>
              <a:t>, S</a:t>
            </a:r>
          </a:p>
          <a:p>
            <a:pPr lvl="1"/>
            <a:r>
              <a:rPr lang="en-US" dirty="0" smtClean="0"/>
              <a:t>A  </a:t>
            </a:r>
            <a:r>
              <a:rPr lang="en-US" dirty="0" smtClean="0"/>
              <a:t>0/1 matrix has COP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smtClean="0"/>
              <a:t>it does not contain a matrix from this set S as its </a:t>
            </a:r>
            <a:r>
              <a:rPr lang="en-US" dirty="0" err="1" smtClean="0"/>
              <a:t>submatrix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 smtClean="0"/>
              <a:t>to Tucker’s characterization (1972) of </a:t>
            </a:r>
            <a:r>
              <a:rPr lang="en-US" dirty="0" err="1" smtClean="0"/>
              <a:t>asteroidal</a:t>
            </a:r>
            <a:r>
              <a:rPr lang="en-US" dirty="0" smtClean="0"/>
              <a:t> triple free bipartite graphs by forbidden </a:t>
            </a:r>
            <a:r>
              <a:rPr lang="en-US" dirty="0" err="1" smtClean="0"/>
              <a:t>subgraphs</a:t>
            </a:r>
            <a:endParaRPr lang="en-US" dirty="0" smtClean="0"/>
          </a:p>
          <a:p>
            <a:pPr lvl="2"/>
            <a:r>
              <a:rPr lang="en-US" dirty="0" smtClean="0"/>
              <a:t>Forbidden </a:t>
            </a:r>
            <a:r>
              <a:rPr lang="en-US" dirty="0" err="1" smtClean="0"/>
              <a:t>submatrices</a:t>
            </a:r>
            <a:r>
              <a:rPr lang="en-US" dirty="0" smtClean="0"/>
              <a:t> are the half adjacency matrices of forbidden </a:t>
            </a:r>
            <a:r>
              <a:rPr lang="en-US" dirty="0" err="1" smtClean="0"/>
              <a:t>subgraphs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35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Forbidden </a:t>
            </a:r>
            <a:r>
              <a:rPr lang="en-US" dirty="0" err="1" smtClean="0"/>
              <a:t>subgraph</a:t>
            </a:r>
            <a:r>
              <a:rPr lang="en-US" dirty="0" err="1"/>
              <a:t>s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42968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981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Forbidden </a:t>
            </a:r>
            <a:r>
              <a:rPr lang="en-US" dirty="0" err="1" smtClean="0"/>
              <a:t>submatrices</a:t>
            </a:r>
            <a:r>
              <a:rPr lang="en-US" dirty="0" smtClean="0"/>
              <a:t> for the COP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14716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(Tucker, Theorem 9) A matrix M has COP </a:t>
            </a:r>
            <a:r>
              <a:rPr lang="en-US" dirty="0" err="1" smtClean="0"/>
              <a:t>iff</a:t>
            </a:r>
            <a:r>
              <a:rPr lang="en-US" dirty="0" smtClean="0"/>
              <a:t> it contains none of the matrices </a:t>
            </a:r>
            <a:r>
              <a:rPr lang="en-IN" dirty="0" smtClean="0"/>
              <a:t> </a:t>
            </a:r>
            <a:r>
              <a:rPr lang="en-IN" dirty="0" err="1" smtClean="0"/>
              <a:t>M</a:t>
            </a:r>
            <a:r>
              <a:rPr lang="en-IN" baseline="-25000" dirty="0" err="1" smtClean="0"/>
              <a:t>I</a:t>
            </a:r>
            <a:r>
              <a:rPr lang="en-IN" baseline="-50000" dirty="0" err="1" smtClean="0"/>
              <a:t>k</a:t>
            </a:r>
            <a:r>
              <a:rPr lang="en-IN" dirty="0" smtClean="0"/>
              <a:t>, </a:t>
            </a:r>
            <a:r>
              <a:rPr lang="en-IN" dirty="0" err="1"/>
              <a:t>M</a:t>
            </a:r>
            <a:r>
              <a:rPr lang="en-IN" baseline="-25000" dirty="0" err="1" smtClean="0"/>
              <a:t>II</a:t>
            </a:r>
            <a:r>
              <a:rPr lang="en-IN" baseline="-50000" dirty="0" err="1" smtClean="0"/>
              <a:t>k</a:t>
            </a:r>
            <a:r>
              <a:rPr lang="en-IN" baseline="-50000" dirty="0" smtClean="0"/>
              <a:t> </a:t>
            </a:r>
            <a:r>
              <a:rPr lang="en-IN" dirty="0" smtClean="0"/>
              <a:t>, </a:t>
            </a:r>
            <a:r>
              <a:rPr lang="en-IN" dirty="0" err="1" smtClean="0"/>
              <a:t>M</a:t>
            </a:r>
            <a:r>
              <a:rPr lang="en-IN" baseline="-25000" dirty="0" err="1" smtClean="0"/>
              <a:t>III</a:t>
            </a:r>
            <a:r>
              <a:rPr lang="en-IN" baseline="-50000" dirty="0" err="1" smtClean="0"/>
              <a:t>k</a:t>
            </a:r>
            <a:r>
              <a:rPr lang="en-IN" dirty="0" smtClean="0"/>
              <a:t>(with k &gt;= 1), M</a:t>
            </a:r>
            <a:r>
              <a:rPr lang="en-IN" baseline="-25000" dirty="0" smtClean="0"/>
              <a:t>IV</a:t>
            </a:r>
            <a:r>
              <a:rPr lang="en-IN" dirty="0" smtClean="0"/>
              <a:t>, M</a:t>
            </a:r>
            <a:r>
              <a:rPr lang="en-IN" baseline="-25000" dirty="0" smtClean="0"/>
              <a:t>V</a:t>
            </a:r>
            <a:r>
              <a:rPr lang="en-IN" baseline="-25000" dirty="0"/>
              <a:t> </a:t>
            </a:r>
            <a:r>
              <a:rPr lang="en-IN" dirty="0" smtClean="0"/>
              <a:t>  as shown below. 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814393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76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1546</Words>
  <Application>Microsoft Macintosh PowerPoint</Application>
  <PresentationFormat>On-screen Show (4:3)</PresentationFormat>
  <Paragraphs>136</Paragraphs>
  <Slides>29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 Polynomial Time Algorithm for Finding Minimal Conflicting Sets</vt:lpstr>
      <vt:lpstr>Contents</vt:lpstr>
      <vt:lpstr>Definitions</vt:lpstr>
      <vt:lpstr>Consecutive Ones Property (COP)</vt:lpstr>
      <vt:lpstr>Vertex-colored bipartite graph from binary matrix</vt:lpstr>
      <vt:lpstr>Asteroidal triple</vt:lpstr>
      <vt:lpstr>Characterization of COP matrix and AT free graphs</vt:lpstr>
      <vt:lpstr>Forbidden subgraphs </vt:lpstr>
      <vt:lpstr>Forbidden submatrices for the COP</vt:lpstr>
      <vt:lpstr>Minimal Conflicting Sets (MCS)</vt:lpstr>
      <vt:lpstr>Problem statement</vt:lpstr>
      <vt:lpstr>Problem statement</vt:lpstr>
      <vt:lpstr>approach</vt:lpstr>
      <vt:lpstr>Basic approach</vt:lpstr>
      <vt:lpstr>Graph Pruning – clean &amp; anticlean</vt:lpstr>
      <vt:lpstr>Algorithms</vt:lpstr>
      <vt:lpstr>Finding G(MIk)</vt:lpstr>
      <vt:lpstr>Finding G(MIk), k &gt; 2</vt:lpstr>
      <vt:lpstr>Finding G(MIk), k &gt; 2</vt:lpstr>
      <vt:lpstr>Lemma 7 (correctness) Pruning operations in Algo 1 are safe </vt:lpstr>
      <vt:lpstr>Lemma 7, Claim 1 this condition is correct</vt:lpstr>
      <vt:lpstr>Lemma 7, Claim 2 &amp; 3 these clean operations are safe</vt:lpstr>
      <vt:lpstr>Lemma 8 Algo 1 finds MCSR of type G(MIk) k &gt; 2 with r</vt:lpstr>
      <vt:lpstr>Finding G(MIIIk)</vt:lpstr>
      <vt:lpstr>Finding G(MIIIk), k &gt; 1 Algo 2</vt:lpstr>
      <vt:lpstr>Finding G(MIIIk), k &gt; 1 Algo 3</vt:lpstr>
      <vt:lpstr>Finding G(MIIk)</vt:lpstr>
      <vt:lpstr>Finding G(MIV) &amp; G(MV)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Shej</dc:creator>
  <cp:lastModifiedBy>Shej</cp:lastModifiedBy>
  <cp:revision>106</cp:revision>
  <dcterms:created xsi:type="dcterms:W3CDTF">2011-01-12T12:57:33Z</dcterms:created>
  <dcterms:modified xsi:type="dcterms:W3CDTF">2011-01-12T18:09:58Z</dcterms:modified>
</cp:coreProperties>
</file>