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1" r:id="rId2"/>
    <p:sldId id="290" r:id="rId3"/>
    <p:sldId id="284" r:id="rId4"/>
    <p:sldId id="263" r:id="rId5"/>
    <p:sldId id="292" r:id="rId6"/>
    <p:sldId id="265" r:id="rId7"/>
    <p:sldId id="286" r:id="rId8"/>
    <p:sldId id="294" r:id="rId9"/>
    <p:sldId id="288" r:id="rId10"/>
    <p:sldId id="289" r:id="rId11"/>
    <p:sldId id="293" r:id="rId12"/>
    <p:sldId id="287" r:id="rId13"/>
    <p:sldId id="261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nouncements" id="{81D23036-7983-4661-AAA4-596E554ADF28}">
          <p14:sldIdLst>
            <p14:sldId id="291"/>
            <p14:sldId id="290"/>
            <p14:sldId id="284"/>
            <p14:sldId id="263"/>
            <p14:sldId id="292"/>
            <p14:sldId id="265"/>
            <p14:sldId id="286"/>
            <p14:sldId id="294"/>
          </p14:sldIdLst>
        </p14:section>
        <p14:section name="Weekly Schedule" id="{6ED7238F-03CA-4FD9-9336-72BC6F2C4F65}">
          <p14:sldIdLst>
            <p14:sldId id="288"/>
            <p14:sldId id="289"/>
            <p14:sldId id="293"/>
          </p14:sldIdLst>
        </p14:section>
        <p14:section name="Du'as" id="{2C16E299-F3B5-4B23-974B-63D3F83BF83C}">
          <p14:sldIdLst>
            <p14:sldId id="287"/>
            <p14:sldId id="261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C68"/>
    <a:srgbClr val="FFD685"/>
    <a:srgbClr val="175F3D"/>
    <a:srgbClr val="E6E6E6"/>
    <a:srgbClr val="134D31"/>
    <a:srgbClr val="0E3824"/>
    <a:srgbClr val="1D794D"/>
    <a:srgbClr val="2D7754"/>
    <a:srgbClr val="C7AC39"/>
    <a:srgbClr val="247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02" autoAdjust="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9394-C1B5-48B2-BF00-F71456C8DCDF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408E-84F5-44D4-B800-35A0191CC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7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87C-1889-9E84-ED94-BCC5A1FE5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F0B70-73C9-94C6-8C3D-1D0FA4B9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DB02-9027-16E7-DE39-7A966C01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9B9A-D481-7B3C-E9E0-5307BA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3C5F-F1CE-FA10-FF2B-E527CB64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AD080-5C4E-46F1-9632-A42990900064}" type="slidenum">
              <a:rPr lang="en-GB" alt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6158-A7F8-BDB2-1CC0-325FE7DE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4D728-6AF8-9F71-01AC-84094502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9849-CF1C-0E60-A2CB-995F9CD1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ADF5-97B4-4825-2A53-221458C4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817F-3A5C-473A-46E3-A0D8DD6E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9751B-7728-4776-97A7-89718D51F0A4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1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226A8-4182-BB02-4419-606C58D1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72579-FFDC-7C22-2638-E426EF04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29F8-07F5-0FE4-4E88-836216C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0246-90A9-5C8D-D7E9-18E950D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0DF4-2B6D-36F6-4C02-33B3C01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7B621-1304-4E49-A47B-022994CF5093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D17E-DEB9-D7DB-E9B2-CC75C522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C2B5-9DA9-EF90-BEFC-FDC593B4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9954-F449-1A4A-201A-4D577F87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54CB-6F3E-6457-2194-829CCB7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ED6C-39AA-741F-28D5-9012313A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97048-5DF7-4451-A85C-6F37220B514C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4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3BFA-7B17-D469-7544-ECACE08D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40B4-EC1F-0E5A-68B6-D2C777ED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A864-1161-BA2D-8FDC-A65D9345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D6E1-79B8-08F1-12AA-9A336F68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3BC9-B79E-55D5-8B41-ABC01160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9D93F-17DB-45B0-9FF0-606419F06D6F}" type="slidenum">
              <a:rPr lang="en-GB" alt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9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6603-CB28-5361-CD6F-2B881AFF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2327-3104-CB0F-1C77-BF5C01105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272D-4AE1-5D5F-D459-E0875A0F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F9C6F-7E2E-32DD-0AC1-5D934B44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C41D-20E3-AEBA-056F-5FCF14AC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20D2-DD75-220B-712A-BE783FC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D18D-E1B4-4D36-AC59-09E729940167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6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8472-A5C4-14BE-FAF3-5989C7DC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AAE3-4F8E-1D87-C011-ECC120E5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5F288-507A-8585-EA6A-28048B3BF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0F519-F613-47DA-C1A7-1A50C2A88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A0D77-B6BE-71BD-59EC-6599CC083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162AE-C950-FB89-AD38-64705728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4FE74-44A0-6F60-DFB0-D1BD316A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72396-CF5E-8404-E377-F1726C36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D71F9-C2B1-4753-A16C-54F879EB31F1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4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3224-E42A-676E-8F54-A8935B3F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E06F5-B7D2-8C14-8435-2D5FA77C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4BD62-925A-4F2A-71EE-736C6742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AA8A-08A8-9177-797D-06CCB661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2C5A-99BA-40E0-BCC3-FC0A4D72283B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C310E-8F98-F724-371E-5C321780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4D359-B1BE-78DB-367F-FE8BB809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31419-6BED-F3C5-5195-5FD460D3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4DF81-9022-474A-AC68-EEB930A3695A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8E3B-39D7-5B80-40FC-90E4ECD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F83F-DA63-C987-35C8-60D2A945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595E4-CD90-F7AD-A118-9CB863A8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046B-D96C-8264-5142-617566F0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C199-C7DC-D2A8-689E-9EFBC299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0E78-D382-98F7-3601-36DCC9B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753A0-A00E-4E60-9CD8-18F83A9A4460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AE03-DC78-C7D4-D0BC-4487F854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C580-F913-0FA9-5C76-14491A048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D8A94-77BB-4100-5F35-95CBCCDC9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7C30-BADA-604E-29F1-AF220CA5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77C38-B9AF-3A45-B141-1CDF99E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7C9A-2CA7-806C-6B0F-A7F849BA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51AB9-17B9-4C00-AFCD-551CD7B2185B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D8E5A-1F8C-B010-CDC7-303A8DB9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0873"/>
            <a:ext cx="10515600" cy="473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BF91-3C46-7114-458F-4C45A138B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0E63-8362-298D-7842-5DE5093C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B673-678B-5B85-D809-4264F1A34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ACFEE7-CF9F-4527-BE14-C0BA920DA4AA}" type="slidenum">
              <a:rPr lang="en-GB" alt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EFD66-1F58-0C77-5522-54583B5AA8C9}"/>
              </a:ext>
            </a:extLst>
          </p:cNvPr>
          <p:cNvSpPr/>
          <p:nvPr userDrawn="1"/>
        </p:nvSpPr>
        <p:spPr>
          <a:xfrm>
            <a:off x="1422400" y="332509"/>
            <a:ext cx="11018982" cy="720436"/>
          </a:xfrm>
          <a:prstGeom prst="roundRect">
            <a:avLst>
              <a:gd name="adj" fmla="val 3847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561A996-650E-D86C-CCA8-DDACECC3F0B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9" y="128801"/>
            <a:ext cx="925859" cy="10909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7B0461-E350-BDA5-12FD-D94CD50F809C}"/>
              </a:ext>
            </a:extLst>
          </p:cNvPr>
          <p:cNvSpPr/>
          <p:nvPr userDrawn="1"/>
        </p:nvSpPr>
        <p:spPr>
          <a:xfrm>
            <a:off x="-157018" y="6345381"/>
            <a:ext cx="12496800" cy="240145"/>
          </a:xfrm>
          <a:prstGeom prst="rect">
            <a:avLst/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2A614-6F49-E0DD-6B3E-F8678610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19" y="415636"/>
            <a:ext cx="10695708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41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BC136A-2448-17B4-F5AF-1A59DD5BAADE}"/>
              </a:ext>
            </a:extLst>
          </p:cNvPr>
          <p:cNvSpPr txBox="1">
            <a:spLocks/>
          </p:cNvSpPr>
          <p:nvPr/>
        </p:nvSpPr>
        <p:spPr>
          <a:xfrm>
            <a:off x="1440873" y="378691"/>
            <a:ext cx="10751127" cy="6650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Eid </a:t>
            </a:r>
            <a:r>
              <a:rPr lang="en-US" altLang="en-US" b="1" dirty="0" err="1"/>
              <a:t>Takbeer</a:t>
            </a:r>
            <a:endParaRPr lang="en-GB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6DAFA-FA76-E8F1-291B-D6DDE2503A7D}"/>
              </a:ext>
            </a:extLst>
          </p:cNvPr>
          <p:cNvSpPr txBox="1"/>
          <p:nvPr/>
        </p:nvSpPr>
        <p:spPr>
          <a:xfrm>
            <a:off x="5912732" y="1578250"/>
            <a:ext cx="55675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اللَّهُ أَكْبَرُ اللَّهُ أَكْبَرُ</a:t>
            </a:r>
            <a:endParaRPr lang="en-GB" sz="7200" b="1" i="0" dirty="0">
              <a:solidFill>
                <a:schemeClr val="bg1"/>
              </a:solidFill>
              <a:effectLst/>
              <a:latin typeface="Noor"/>
            </a:endParaRPr>
          </a:p>
          <a:p>
            <a:pPr algn="r"/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 لَا إلَهَ إلَّا اللَّهُ</a:t>
            </a:r>
            <a:endParaRPr lang="en-GB" sz="7200" b="1" i="0" dirty="0">
              <a:solidFill>
                <a:schemeClr val="bg1"/>
              </a:solidFill>
              <a:effectLst/>
              <a:latin typeface="Noor"/>
            </a:endParaRPr>
          </a:p>
          <a:p>
            <a:pPr algn="r"/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 وَاَللَّهُ أَكْبَرُ اللَّهُ أَكْبَرُ</a:t>
            </a:r>
            <a:endParaRPr lang="en-GB" sz="7200" b="1" i="0" dirty="0">
              <a:solidFill>
                <a:schemeClr val="bg1"/>
              </a:solidFill>
              <a:effectLst/>
              <a:latin typeface="Noor"/>
            </a:endParaRPr>
          </a:p>
          <a:p>
            <a:pPr algn="r"/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 وَلِلَّهِ الْحَمْدُ</a:t>
            </a:r>
            <a:endParaRPr lang="en-GB" sz="7200" b="1" dirty="0">
              <a:solidFill>
                <a:schemeClr val="bg1"/>
              </a:solidFill>
              <a:latin typeface="Noo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F224E-D5A3-2D7E-18B2-B19B3732760C}"/>
              </a:ext>
            </a:extLst>
          </p:cNvPr>
          <p:cNvSpPr txBox="1"/>
          <p:nvPr/>
        </p:nvSpPr>
        <p:spPr>
          <a:xfrm>
            <a:off x="610093" y="1462551"/>
            <a:ext cx="561288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i="0" dirty="0">
                <a:solidFill>
                  <a:schemeClr val="bg1"/>
                </a:solidFill>
                <a:effectLst/>
              </a:rPr>
              <a:t>“Allah is the greatest,</a:t>
            </a:r>
          </a:p>
          <a:p>
            <a:r>
              <a:rPr lang="en-GB" sz="4000" b="1" dirty="0">
                <a:solidFill>
                  <a:schemeClr val="bg1"/>
                </a:solidFill>
              </a:rPr>
              <a:t>Allah is the greatest,</a:t>
            </a:r>
          </a:p>
          <a:p>
            <a:r>
              <a:rPr lang="en-GB" sz="4000" b="1" i="0" dirty="0">
                <a:solidFill>
                  <a:schemeClr val="bg1"/>
                </a:solidFill>
                <a:effectLst/>
              </a:rPr>
              <a:t>There is no god but Allah,</a:t>
            </a:r>
          </a:p>
          <a:p>
            <a:r>
              <a:rPr lang="en-GB" sz="4000" b="1" dirty="0">
                <a:solidFill>
                  <a:schemeClr val="bg1"/>
                </a:solidFill>
              </a:rPr>
              <a:t>And Allah is the greatest,</a:t>
            </a:r>
          </a:p>
          <a:p>
            <a:r>
              <a:rPr lang="en-GB" sz="4000" b="1" i="0" dirty="0">
                <a:solidFill>
                  <a:schemeClr val="bg1"/>
                </a:solidFill>
                <a:effectLst/>
              </a:rPr>
              <a:t>Allah is t</a:t>
            </a:r>
            <a:r>
              <a:rPr lang="en-GB" sz="4000" b="1" dirty="0">
                <a:solidFill>
                  <a:schemeClr val="bg1"/>
                </a:solidFill>
              </a:rPr>
              <a:t>he greatest,</a:t>
            </a:r>
          </a:p>
          <a:p>
            <a:r>
              <a:rPr lang="en-GB" sz="4000" b="1" i="0" dirty="0">
                <a:solidFill>
                  <a:schemeClr val="bg1"/>
                </a:solidFill>
                <a:effectLst/>
              </a:rPr>
              <a:t>And to Allah belongs </a:t>
            </a:r>
          </a:p>
          <a:p>
            <a:r>
              <a:rPr lang="en-GB" sz="4000" b="1" i="0" dirty="0">
                <a:solidFill>
                  <a:schemeClr val="bg1"/>
                </a:solidFill>
                <a:effectLst/>
              </a:rPr>
              <a:t>all praise.”</a:t>
            </a:r>
          </a:p>
          <a:p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54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B814-A423-8EF8-2202-D365403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Free Weekly Events </a:t>
            </a:r>
            <a:r>
              <a:rPr lang="en-GB" sz="2700" i="1" dirty="0"/>
              <a:t>(continued)</a:t>
            </a:r>
            <a:endParaRPr lang="en-GB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0938DD-E160-F393-52CC-BA199B01947B}"/>
              </a:ext>
            </a:extLst>
          </p:cNvPr>
          <p:cNvSpPr/>
          <p:nvPr/>
        </p:nvSpPr>
        <p:spPr>
          <a:xfrm rot="5400000">
            <a:off x="3867583" y="-973334"/>
            <a:ext cx="1548443" cy="6327970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BFE02-9CEA-A520-121C-9E210105D43B}"/>
              </a:ext>
            </a:extLst>
          </p:cNvPr>
          <p:cNvSpPr txBox="1"/>
          <p:nvPr/>
        </p:nvSpPr>
        <p:spPr>
          <a:xfrm>
            <a:off x="1506591" y="1440805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F65E0-A5B2-F6CB-5B77-131E98EA1D0A}"/>
              </a:ext>
            </a:extLst>
          </p:cNvPr>
          <p:cNvSpPr/>
          <p:nvPr/>
        </p:nvSpPr>
        <p:spPr>
          <a:xfrm rot="5400000">
            <a:off x="3216419" y="1478922"/>
            <a:ext cx="2850771" cy="6327971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A7736-027E-422D-11E0-B19138C6F60A}"/>
              </a:ext>
            </a:extLst>
          </p:cNvPr>
          <p:cNvSpPr txBox="1"/>
          <p:nvPr/>
        </p:nvSpPr>
        <p:spPr>
          <a:xfrm>
            <a:off x="1506591" y="3300238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Sunday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690C3-C321-A9AA-69B3-39477F257205}"/>
              </a:ext>
            </a:extLst>
          </p:cNvPr>
          <p:cNvSpPr txBox="1"/>
          <p:nvPr/>
        </p:nvSpPr>
        <p:spPr>
          <a:xfrm>
            <a:off x="1640288" y="3912458"/>
            <a:ext cx="247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Childrens’ Programme</a:t>
            </a:r>
          </a:p>
          <a:p>
            <a:pPr>
              <a:spcAft>
                <a:spcPts val="1800"/>
              </a:spcAft>
            </a:pPr>
            <a:r>
              <a:rPr lang="en-GB" dirty="0"/>
              <a:t>By Imam Abu Yahya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69AFC-0D06-E6E6-420B-E0C4B1310176}"/>
              </a:ext>
            </a:extLst>
          </p:cNvPr>
          <p:cNvSpPr txBox="1"/>
          <p:nvPr/>
        </p:nvSpPr>
        <p:spPr>
          <a:xfrm>
            <a:off x="4069649" y="3883273"/>
            <a:ext cx="178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Location:</a:t>
            </a:r>
          </a:p>
          <a:p>
            <a:pPr>
              <a:spcAft>
                <a:spcPts val="1800"/>
              </a:spcAft>
            </a:pPr>
            <a:r>
              <a:rPr lang="en-GB" dirty="0"/>
              <a:t>Main Hall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B01CA-929E-87BE-DBE4-79FA83EA5062}"/>
              </a:ext>
            </a:extLst>
          </p:cNvPr>
          <p:cNvSpPr txBox="1"/>
          <p:nvPr/>
        </p:nvSpPr>
        <p:spPr>
          <a:xfrm>
            <a:off x="5380105" y="3883274"/>
            <a:ext cx="211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Time:</a:t>
            </a:r>
          </a:p>
          <a:p>
            <a:r>
              <a:rPr lang="en-GB" dirty="0"/>
              <a:t>After Dhuhr Jama’ah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7903F-EAF1-198E-8E08-51F4815CF171}"/>
              </a:ext>
            </a:extLst>
          </p:cNvPr>
          <p:cNvSpPr txBox="1"/>
          <p:nvPr/>
        </p:nvSpPr>
        <p:spPr>
          <a:xfrm>
            <a:off x="1640288" y="4979119"/>
            <a:ext cx="247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Hadith Session</a:t>
            </a:r>
          </a:p>
          <a:p>
            <a:pPr>
              <a:spcAft>
                <a:spcPts val="1800"/>
              </a:spcAft>
            </a:pPr>
            <a:r>
              <a:rPr lang="en-GB" dirty="0"/>
              <a:t>By Imam Abu Yahya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21F35-8DEF-7E6F-EB9E-0C8F3986CD04}"/>
              </a:ext>
            </a:extLst>
          </p:cNvPr>
          <p:cNvSpPr txBox="1"/>
          <p:nvPr/>
        </p:nvSpPr>
        <p:spPr>
          <a:xfrm>
            <a:off x="4069649" y="4979118"/>
            <a:ext cx="178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Location:</a:t>
            </a:r>
          </a:p>
          <a:p>
            <a:pPr>
              <a:spcAft>
                <a:spcPts val="1800"/>
              </a:spcAft>
            </a:pPr>
            <a:r>
              <a:rPr lang="en-GB" dirty="0"/>
              <a:t>Main Hall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C2FE-39E2-79CB-75C9-84873101F163}"/>
              </a:ext>
            </a:extLst>
          </p:cNvPr>
          <p:cNvSpPr txBox="1"/>
          <p:nvPr/>
        </p:nvSpPr>
        <p:spPr>
          <a:xfrm>
            <a:off x="5404986" y="4979118"/>
            <a:ext cx="211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Time:</a:t>
            </a:r>
          </a:p>
          <a:p>
            <a:r>
              <a:rPr lang="en-GB" dirty="0"/>
              <a:t>After ‘Asr Jama’ah</a:t>
            </a:r>
          </a:p>
        </p:txBody>
      </p:sp>
      <p:pic>
        <p:nvPicPr>
          <p:cNvPr id="19" name="Picture 18" descr="masjid main hall&#10;">
            <a:extLst>
              <a:ext uri="{FF2B5EF4-FFF2-40B4-BE49-F238E27FC236}">
                <a16:creationId xmlns:a16="http://schemas.microsoft.com/office/drawing/2014/main" id="{B2C813B8-1C6B-BCB8-B1E8-CFFC12560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r="46133" b="7070"/>
          <a:stretch/>
        </p:blipFill>
        <p:spPr>
          <a:xfrm>
            <a:off x="8281064" y="1712991"/>
            <a:ext cx="3515542" cy="3912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3738148"/>
      </p:ext>
    </p:extLst>
  </p:cSld>
  <p:clrMapOvr>
    <a:masterClrMapping/>
  </p:clrMapOvr>
  <p:transition spd="slow" advTm="8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FAEB-646E-FB13-8520-2EE1E0F6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Hifdh &amp; Maktab 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093CFE-5B1D-E42D-2C10-684C85CB64F7}"/>
              </a:ext>
            </a:extLst>
          </p:cNvPr>
          <p:cNvSpPr/>
          <p:nvPr/>
        </p:nvSpPr>
        <p:spPr>
          <a:xfrm rot="5400000">
            <a:off x="3050352" y="-295709"/>
            <a:ext cx="2735727" cy="5938340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A7459-FD47-3C63-5296-F139AF1CADF9}"/>
              </a:ext>
            </a:extLst>
          </p:cNvPr>
          <p:cNvSpPr txBox="1"/>
          <p:nvPr/>
        </p:nvSpPr>
        <p:spPr>
          <a:xfrm>
            <a:off x="1504318" y="1367674"/>
            <a:ext cx="181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Monday - Friday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D969C-E364-EAC6-0499-4C0516FA13E9}"/>
              </a:ext>
            </a:extLst>
          </p:cNvPr>
          <p:cNvSpPr txBox="1"/>
          <p:nvPr/>
        </p:nvSpPr>
        <p:spPr>
          <a:xfrm>
            <a:off x="1560465" y="1737006"/>
            <a:ext cx="582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Boys’ Hifdh Madrasah | 5-8 </a:t>
            </a:r>
            <a:r>
              <a:rPr lang="en-GB" sz="1200" b="1" dirty="0"/>
              <a:t>PM</a:t>
            </a:r>
            <a:endParaRPr lang="en-GB" b="1" dirty="0"/>
          </a:p>
          <a:p>
            <a:r>
              <a:rPr lang="en-GB" dirty="0"/>
              <a:t>Teachers: Imam Abu Yahya, Hafidh Abdus Salam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8DCC7-0A9E-1EC1-B4C6-F8D7AC7ACE0D}"/>
              </a:ext>
            </a:extLst>
          </p:cNvPr>
          <p:cNvSpPr txBox="1"/>
          <p:nvPr/>
        </p:nvSpPr>
        <p:spPr>
          <a:xfrm>
            <a:off x="1560464" y="2429503"/>
            <a:ext cx="582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Boys’ Maktab Islamic Classes | 5-7 </a:t>
            </a:r>
            <a:r>
              <a:rPr lang="en-GB" sz="1200" b="1" dirty="0"/>
              <a:t>PM</a:t>
            </a:r>
            <a:endParaRPr lang="en-GB" b="1" dirty="0"/>
          </a:p>
          <a:p>
            <a:r>
              <a:rPr lang="en-GB" dirty="0"/>
              <a:t>Teachers: Imam </a:t>
            </a:r>
            <a:r>
              <a:rPr lang="en-GB" dirty="0" err="1"/>
              <a:t>Shofiqul</a:t>
            </a:r>
            <a:r>
              <a:rPr lang="en-GB" dirty="0"/>
              <a:t> Islam, </a:t>
            </a:r>
            <a:r>
              <a:rPr lang="en-GB" dirty="0" err="1"/>
              <a:t>Ekhlasur</a:t>
            </a:r>
            <a:r>
              <a:rPr lang="en-GB" dirty="0"/>
              <a:t> Rahman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480E45-914F-A733-910A-CDEC24B9466C}"/>
              </a:ext>
            </a:extLst>
          </p:cNvPr>
          <p:cNvSpPr/>
          <p:nvPr/>
        </p:nvSpPr>
        <p:spPr>
          <a:xfrm rot="5400000">
            <a:off x="3499730" y="2194744"/>
            <a:ext cx="1836969" cy="5938340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5FCCC-53BE-C0D4-EDBB-DE0E896D5023}"/>
              </a:ext>
            </a:extLst>
          </p:cNvPr>
          <p:cNvSpPr txBox="1"/>
          <p:nvPr/>
        </p:nvSpPr>
        <p:spPr>
          <a:xfrm>
            <a:off x="1504318" y="4301282"/>
            <a:ext cx="181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Weekends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3B737-B2A1-97AA-6FA6-BA3E98FB2C72}"/>
              </a:ext>
            </a:extLst>
          </p:cNvPr>
          <p:cNvSpPr txBox="1"/>
          <p:nvPr/>
        </p:nvSpPr>
        <p:spPr>
          <a:xfrm>
            <a:off x="1504318" y="4584959"/>
            <a:ext cx="582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Girls’ Maktab</a:t>
            </a:r>
          </a:p>
          <a:p>
            <a:r>
              <a:rPr lang="en-GB" dirty="0"/>
              <a:t>Taught by Female Teacher</a:t>
            </a:r>
          </a:p>
        </p:txBody>
      </p:sp>
      <p:pic>
        <p:nvPicPr>
          <p:cNvPr id="15" name="Picture 14" descr="masjid main hall&#10;">
            <a:extLst>
              <a:ext uri="{FF2B5EF4-FFF2-40B4-BE49-F238E27FC236}">
                <a16:creationId xmlns:a16="http://schemas.microsoft.com/office/drawing/2014/main" id="{C5C5DDA7-F59E-77BC-A53F-1920FDDB96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r="46133" b="7070"/>
          <a:stretch/>
        </p:blipFill>
        <p:spPr>
          <a:xfrm>
            <a:off x="7913670" y="1686033"/>
            <a:ext cx="3515542" cy="3912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369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BC136A-2448-17B4-F5AF-1A59DD5BAADE}"/>
              </a:ext>
            </a:extLst>
          </p:cNvPr>
          <p:cNvSpPr txBox="1">
            <a:spLocks/>
          </p:cNvSpPr>
          <p:nvPr/>
        </p:nvSpPr>
        <p:spPr>
          <a:xfrm>
            <a:off x="1440873" y="378691"/>
            <a:ext cx="10751127" cy="6650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Du’a when leaving the Masjid</a:t>
            </a:r>
            <a:endParaRPr lang="en-GB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6DAFA-FA76-E8F1-291B-D6DDE2503A7D}"/>
              </a:ext>
            </a:extLst>
          </p:cNvPr>
          <p:cNvSpPr txBox="1"/>
          <p:nvPr/>
        </p:nvSpPr>
        <p:spPr>
          <a:xfrm>
            <a:off x="398243" y="1460631"/>
            <a:ext cx="11333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AE" sz="6600" b="1" i="0" dirty="0">
                <a:solidFill>
                  <a:schemeClr val="bg1"/>
                </a:solidFill>
                <a:effectLst/>
                <a:latin typeface="Noor"/>
              </a:rPr>
              <a:t>بِسْمِ اللّهِ وَالصَّلاَةُ وَالسَّلاَمُ عَلَى رَسُولِ اللّهِ،</a:t>
            </a:r>
            <a:endParaRPr lang="en-GB" sz="6600" b="1" i="0" dirty="0">
              <a:solidFill>
                <a:schemeClr val="bg1"/>
              </a:solidFill>
              <a:effectLst/>
              <a:latin typeface="Noor"/>
            </a:endParaRPr>
          </a:p>
          <a:p>
            <a:pPr algn="ctr"/>
            <a:r>
              <a:rPr lang="ar-AE" sz="6600" b="1" i="0" dirty="0">
                <a:solidFill>
                  <a:schemeClr val="bg1"/>
                </a:solidFill>
                <a:effectLst/>
                <a:latin typeface="Noor"/>
              </a:rPr>
              <a:t> اَللَّهُـمَّ إِنِّي أَسْأَلُكَ مِنْ فَضْـلِكَ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D228-F5A4-1F85-7E3B-DEE20B09D617}"/>
              </a:ext>
            </a:extLst>
          </p:cNvPr>
          <p:cNvSpPr txBox="1"/>
          <p:nvPr/>
        </p:nvSpPr>
        <p:spPr>
          <a:xfrm>
            <a:off x="323273" y="3422072"/>
            <a:ext cx="11652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Bismillahi waṣ-ṣ</a:t>
            </a:r>
            <a:r>
              <a:rPr lang="en-GB" sz="4400" b="1" i="0" dirty="0">
                <a:solidFill>
                  <a:schemeClr val="bg1"/>
                </a:solidFill>
                <a:effectLst/>
              </a:rPr>
              <a:t>ā</a:t>
            </a:r>
            <a:r>
              <a:rPr lang="en-GB" sz="4400" b="1" dirty="0">
                <a:solidFill>
                  <a:schemeClr val="bg1"/>
                </a:solidFill>
              </a:rPr>
              <a:t>latu was-</a:t>
            </a:r>
            <a:r>
              <a:rPr lang="en-GB" sz="4400" b="1" dirty="0" err="1">
                <a:solidFill>
                  <a:schemeClr val="bg1"/>
                </a:solidFill>
              </a:rPr>
              <a:t>sal</a:t>
            </a:r>
            <a:r>
              <a:rPr lang="en-GB" sz="4400" b="1" i="0" dirty="0" err="1">
                <a:solidFill>
                  <a:schemeClr val="bg1"/>
                </a:solidFill>
                <a:effectLst/>
              </a:rPr>
              <a:t>ā</a:t>
            </a:r>
            <a:r>
              <a:rPr lang="en-GB" sz="4400" b="1" dirty="0" err="1">
                <a:solidFill>
                  <a:schemeClr val="bg1"/>
                </a:solidFill>
              </a:rPr>
              <a:t>mu</a:t>
            </a:r>
            <a:r>
              <a:rPr lang="en-GB" sz="4400" b="1" dirty="0">
                <a:solidFill>
                  <a:schemeClr val="bg1"/>
                </a:solidFill>
              </a:rPr>
              <a:t> ‘al</a:t>
            </a:r>
            <a:r>
              <a:rPr lang="en-GB" sz="4400" b="1" i="0" dirty="0">
                <a:solidFill>
                  <a:schemeClr val="bg1"/>
                </a:solidFill>
                <a:effectLst/>
              </a:rPr>
              <a:t>ā</a:t>
            </a:r>
            <a:endParaRPr lang="en-GB" sz="4400" b="1" dirty="0">
              <a:solidFill>
                <a:schemeClr val="bg1"/>
              </a:solidFill>
            </a:endParaRPr>
          </a:p>
          <a:p>
            <a:pPr algn="ctr"/>
            <a:r>
              <a:rPr lang="en-GB" sz="4400" b="1" dirty="0">
                <a:solidFill>
                  <a:schemeClr val="bg1"/>
                </a:solidFill>
              </a:rPr>
              <a:t>Rasūlill</a:t>
            </a:r>
            <a:r>
              <a:rPr lang="en-GB" sz="4400" b="1" i="0" dirty="0">
                <a:solidFill>
                  <a:schemeClr val="bg1"/>
                </a:solidFill>
                <a:effectLst/>
              </a:rPr>
              <a:t>ā</a:t>
            </a:r>
            <a:r>
              <a:rPr lang="en-GB" sz="4400" b="1" dirty="0">
                <a:solidFill>
                  <a:schemeClr val="bg1"/>
                </a:solidFill>
              </a:rPr>
              <a:t>h, All</a:t>
            </a:r>
            <a:r>
              <a:rPr lang="en-GB" sz="4400" b="1" i="0" dirty="0">
                <a:solidFill>
                  <a:schemeClr val="bg1"/>
                </a:solidFill>
                <a:effectLst/>
              </a:rPr>
              <a:t>ā</a:t>
            </a:r>
            <a:r>
              <a:rPr lang="en-GB" sz="4400" b="1" dirty="0">
                <a:solidFill>
                  <a:schemeClr val="bg1"/>
                </a:solidFill>
              </a:rPr>
              <a:t>humma inn</a:t>
            </a:r>
            <a:r>
              <a:rPr lang="en-GB" sz="4400" b="1" i="0" dirty="0">
                <a:solidFill>
                  <a:schemeClr val="bg1"/>
                </a:solidFill>
                <a:effectLst/>
              </a:rPr>
              <a:t>ī</a:t>
            </a:r>
            <a:r>
              <a:rPr lang="en-GB" sz="4400" b="1" dirty="0">
                <a:solidFill>
                  <a:schemeClr val="bg1"/>
                </a:solidFill>
              </a:rPr>
              <a:t> as-</a:t>
            </a:r>
            <a:r>
              <a:rPr lang="en-GB" sz="4400" b="1" dirty="0" err="1">
                <a:solidFill>
                  <a:schemeClr val="bg1"/>
                </a:solidFill>
              </a:rPr>
              <a:t>aluka</a:t>
            </a:r>
            <a:r>
              <a:rPr lang="en-GB" sz="4400" b="1" dirty="0">
                <a:solidFill>
                  <a:schemeClr val="bg1"/>
                </a:solidFill>
              </a:rPr>
              <a:t> min fadlik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D889A-BACE-9A7D-F89C-975E4E010F27}"/>
              </a:ext>
            </a:extLst>
          </p:cNvPr>
          <p:cNvSpPr txBox="1"/>
          <p:nvPr/>
        </p:nvSpPr>
        <p:spPr>
          <a:xfrm>
            <a:off x="1702072" y="4990461"/>
            <a:ext cx="921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i="1" dirty="0">
                <a:solidFill>
                  <a:schemeClr val="bg1"/>
                </a:solidFill>
                <a:effectLst/>
                <a:latin typeface="+mj-lt"/>
              </a:rPr>
              <a:t>“In the name of Allāh, peace and blessings be upon</a:t>
            </a:r>
          </a:p>
          <a:p>
            <a:r>
              <a:rPr lang="en-GB" sz="3200" i="1" dirty="0">
                <a:solidFill>
                  <a:schemeClr val="bg1"/>
                </a:solidFill>
                <a:latin typeface="+mj-lt"/>
              </a:rPr>
              <a:t>The Messenger </a:t>
            </a:r>
            <a:r>
              <a:rPr lang="ar-AE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ﷺ</a:t>
            </a:r>
            <a:r>
              <a:rPr lang="en-GB" sz="3200" i="1" dirty="0">
                <a:solidFill>
                  <a:schemeClr val="bg1"/>
                </a:solidFill>
                <a:latin typeface="+mj-lt"/>
              </a:rPr>
              <a:t>. O Allāh, I ask You from Your bounty.</a:t>
            </a:r>
            <a:r>
              <a:rPr lang="en-GB" sz="3200" i="1" dirty="0">
                <a:solidFill>
                  <a:schemeClr val="bg1"/>
                </a:solidFill>
                <a:effectLst/>
                <a:latin typeface="+mj-lt"/>
              </a:rPr>
              <a:t>”</a:t>
            </a:r>
            <a:endParaRPr lang="en-GB" sz="3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3071872"/>
      </p:ext>
    </p:extLst>
  </p:cSld>
  <p:clrMapOvr>
    <a:masterClrMapping/>
  </p:clrMapOvr>
  <p:transition spd="slow" advTm="76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BC136A-2448-17B4-F5AF-1A59DD5BAADE}"/>
              </a:ext>
            </a:extLst>
          </p:cNvPr>
          <p:cNvSpPr txBox="1">
            <a:spLocks/>
          </p:cNvSpPr>
          <p:nvPr/>
        </p:nvSpPr>
        <p:spPr>
          <a:xfrm>
            <a:off x="1440873" y="378691"/>
            <a:ext cx="10751127" cy="6650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Du’a when entering the Masjid</a:t>
            </a:r>
            <a:endParaRPr lang="en-GB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6DAFA-FA76-E8F1-291B-D6DDE2503A7D}"/>
              </a:ext>
            </a:extLst>
          </p:cNvPr>
          <p:cNvSpPr txBox="1"/>
          <p:nvPr/>
        </p:nvSpPr>
        <p:spPr>
          <a:xfrm>
            <a:off x="720169" y="1887772"/>
            <a:ext cx="107516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8800" b="1" i="0" dirty="0">
                <a:solidFill>
                  <a:schemeClr val="bg1"/>
                </a:solidFill>
                <a:effectLst/>
                <a:latin typeface="Noor"/>
              </a:rPr>
              <a:t>اَللَّهُـمَّ افْتَـحْ لِي أَبْوَابَ رَحْمَتـِكَ</a:t>
            </a:r>
            <a:endParaRPr lang="en-GB" sz="8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D228-F5A4-1F85-7E3B-DEE20B09D617}"/>
              </a:ext>
            </a:extLst>
          </p:cNvPr>
          <p:cNvSpPr txBox="1"/>
          <p:nvPr/>
        </p:nvSpPr>
        <p:spPr>
          <a:xfrm>
            <a:off x="656841" y="3334322"/>
            <a:ext cx="10912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i="0" dirty="0">
                <a:solidFill>
                  <a:schemeClr val="bg1"/>
                </a:solidFill>
                <a:effectLst/>
              </a:rPr>
              <a:t>Allāhumma-f-</a:t>
            </a:r>
            <a:r>
              <a:rPr lang="en-GB" sz="5400" b="1" i="0" dirty="0" err="1">
                <a:solidFill>
                  <a:schemeClr val="bg1"/>
                </a:solidFill>
                <a:effectLst/>
              </a:rPr>
              <a:t>taḥ</a:t>
            </a:r>
            <a:r>
              <a:rPr lang="en-GB" sz="5400" b="1" i="0" dirty="0">
                <a:solidFill>
                  <a:schemeClr val="bg1"/>
                </a:solidFill>
                <a:effectLst/>
              </a:rPr>
              <a:t> lī abwāba raḥmatik 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D889A-BACE-9A7D-F89C-975E4E010F27}"/>
              </a:ext>
            </a:extLst>
          </p:cNvPr>
          <p:cNvSpPr txBox="1"/>
          <p:nvPr/>
        </p:nvSpPr>
        <p:spPr>
          <a:xfrm>
            <a:off x="560339" y="4840092"/>
            <a:ext cx="11009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>
                <a:solidFill>
                  <a:schemeClr val="bg1"/>
                </a:solidFill>
                <a:effectLst/>
                <a:latin typeface="+mj-lt"/>
              </a:rPr>
              <a:t>“O Allah, Open for me the gates of Your Mercy”</a:t>
            </a:r>
            <a:endParaRPr lang="en-GB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612068"/>
      </p:ext>
    </p:extLst>
  </p:cSld>
  <p:clrMapOvr>
    <a:masterClrMapping/>
  </p:clrMapOvr>
  <p:transition spd="slow" advTm="76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BC136A-2448-17B4-F5AF-1A59DD5BAADE}"/>
              </a:ext>
            </a:extLst>
          </p:cNvPr>
          <p:cNvSpPr txBox="1">
            <a:spLocks/>
          </p:cNvSpPr>
          <p:nvPr/>
        </p:nvSpPr>
        <p:spPr>
          <a:xfrm>
            <a:off x="1440873" y="378691"/>
            <a:ext cx="10751127" cy="6650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Du’a after the </a:t>
            </a:r>
            <a:r>
              <a:rPr lang="en-US" altLang="en-US" b="1" dirty="0" err="1"/>
              <a:t>Adhān</a:t>
            </a:r>
            <a:endParaRPr lang="en-GB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6DAFA-FA76-E8F1-291B-D6DDE2503A7D}"/>
              </a:ext>
            </a:extLst>
          </p:cNvPr>
          <p:cNvSpPr txBox="1"/>
          <p:nvPr/>
        </p:nvSpPr>
        <p:spPr>
          <a:xfrm>
            <a:off x="637310" y="2034877"/>
            <a:ext cx="114409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اللَّهُمَّ رَبَّ هَذِهِ الدَّعْوَةِ التَّامَّةِ وَالصَّلاَةِ</a:t>
            </a:r>
            <a:endParaRPr lang="en-GB" sz="7200" b="1" i="0" dirty="0">
              <a:solidFill>
                <a:schemeClr val="bg1"/>
              </a:solidFill>
              <a:effectLst/>
              <a:latin typeface="Noor"/>
            </a:endParaRPr>
          </a:p>
          <a:p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 الْقَائِمَةِ آتِ مُحَمَّدَانِ الْوَسِيلَةَ وَالْفَضِيلَةَ</a:t>
            </a:r>
            <a:endParaRPr lang="en-GB" sz="7200" b="1" i="0" dirty="0">
              <a:solidFill>
                <a:schemeClr val="bg1"/>
              </a:solidFill>
              <a:effectLst/>
              <a:latin typeface="Noor"/>
            </a:endParaRPr>
          </a:p>
          <a:p>
            <a:r>
              <a:rPr lang="ar-AE" sz="7200" b="1" i="0" dirty="0">
                <a:solidFill>
                  <a:schemeClr val="bg1"/>
                </a:solidFill>
                <a:effectLst/>
                <a:latin typeface="Noor"/>
              </a:rPr>
              <a:t> وَابْعَثْهُ مَقَامًا مَحْمُودَانِ الَّذِي وَعَدْتَهُ</a:t>
            </a:r>
            <a:endParaRPr lang="en-GB" sz="7200" b="1" dirty="0">
              <a:solidFill>
                <a:schemeClr val="bg1"/>
              </a:solidFill>
              <a:latin typeface="Noor"/>
            </a:endParaRPr>
          </a:p>
        </p:txBody>
      </p:sp>
    </p:spTree>
    <p:extLst>
      <p:ext uri="{BB962C8B-B14F-4D97-AF65-F5344CB8AC3E}">
        <p14:creationId xmlns:p14="http://schemas.microsoft.com/office/powerpoint/2010/main" val="391052781"/>
      </p:ext>
    </p:extLst>
  </p:cSld>
  <p:clrMapOvr>
    <a:masterClrMapping/>
  </p:clrMapOvr>
  <p:transition spd="slow" advTm="106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A3F8-5F4D-D319-A2B2-0CD4A82A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Eid Jama’ah Times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5AE5D9-8E5A-6B73-9D46-669BB20F6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65582"/>
              </p:ext>
            </p:extLst>
          </p:nvPr>
        </p:nvGraphicFramePr>
        <p:xfrm>
          <a:off x="838200" y="1761457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506835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742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Time</a:t>
                      </a:r>
                    </a:p>
                  </a:txBody>
                  <a:tcPr>
                    <a:solidFill>
                      <a:srgbClr val="E6BC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Im</a:t>
                      </a:r>
                      <a:r>
                        <a:rPr lang="en-GB" sz="3200" b="1" i="0" dirty="0">
                          <a:solidFill>
                            <a:schemeClr val="bg1"/>
                          </a:solidFill>
                          <a:effectLst/>
                        </a:rPr>
                        <a:t>ā</a:t>
                      </a:r>
                      <a:r>
                        <a:rPr lang="en-GB" sz="3200" dirty="0"/>
                        <a:t>m</a:t>
                      </a:r>
                    </a:p>
                  </a:txBody>
                  <a:tcPr>
                    <a:solidFill>
                      <a:srgbClr val="E6B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6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7:30 </a:t>
                      </a:r>
                      <a:r>
                        <a:rPr lang="en-GB" sz="20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AM</a:t>
                      </a:r>
                    </a:p>
                  </a:txBody>
                  <a:tcPr anchor="ctr">
                    <a:solidFill>
                      <a:srgbClr val="FFD6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9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8:30 </a:t>
                      </a:r>
                      <a:r>
                        <a:rPr lang="en-GB" sz="20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AM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0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9:30 </a:t>
                      </a:r>
                      <a:r>
                        <a:rPr lang="en-GB" sz="20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AM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2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10:30 </a:t>
                      </a:r>
                      <a:r>
                        <a:rPr lang="en-GB" sz="20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AM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8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11:30 </a:t>
                      </a:r>
                      <a:r>
                        <a:rPr lang="en-GB" sz="20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AM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D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9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61019"/>
      </p:ext>
    </p:extLst>
  </p:cSld>
  <p:clrMapOvr>
    <a:masterClrMapping/>
  </p:clrMapOvr>
  <p:transition spd="slow" advTm="7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0033" y="1596933"/>
            <a:ext cx="10972800" cy="3105149"/>
          </a:xfrm>
          <a:prstGeom prst="rect">
            <a:avLst/>
          </a:prstGeom>
        </p:spPr>
        <p:txBody>
          <a:bodyPr lIns="121914" tIns="60957" rIns="121914" bIns="60957">
            <a:normAutofit fontScale="92500" lnSpcReduction="1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6400" b="1" dirty="0">
                <a:solidFill>
                  <a:schemeClr val="bg1"/>
                </a:solidFill>
                <a:latin typeface="+mj-lt"/>
              </a:rPr>
              <a:t>Cash: </a:t>
            </a:r>
            <a:endParaRPr lang="en-US" altLang="en-US" sz="64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6400" b="1" dirty="0">
                <a:solidFill>
                  <a:schemeClr val="bg1"/>
                </a:solidFill>
                <a:latin typeface="+mj-lt"/>
              </a:rPr>
              <a:t>Card &amp; Online: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6400" b="1" dirty="0">
                <a:solidFill>
                  <a:schemeClr val="bg1"/>
                </a:solidFill>
              </a:rPr>
              <a:t>Total:</a:t>
            </a:r>
            <a:endParaRPr lang="en-US" altLang="en-US" sz="5300" dirty="0">
              <a:solidFill>
                <a:schemeClr val="bg1"/>
              </a:solidFill>
            </a:endParaRPr>
          </a:p>
        </p:txBody>
      </p:sp>
      <p:pic>
        <p:nvPicPr>
          <p:cNvPr id="819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76" y="2286689"/>
            <a:ext cx="4218324" cy="231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767291" y="4675802"/>
            <a:ext cx="10818283" cy="1477321"/>
          </a:xfrm>
          <a:prstGeom prst="rect">
            <a:avLst/>
          </a:prstGeom>
        </p:spPr>
        <p:txBody>
          <a:bodyPr lIns="121914" tIns="60957" rIns="121914" bIns="60957">
            <a:spAutoFit/>
          </a:bodyPr>
          <a:lstStyle/>
          <a:p>
            <a:pPr>
              <a:spcBef>
                <a:spcPct val="0"/>
              </a:spcBef>
              <a:buClr>
                <a:srgbClr val="0BD0D9"/>
              </a:buClr>
              <a:defRPr/>
            </a:pPr>
            <a:r>
              <a:rPr lang="en-US" sz="3200" b="1" dirty="0">
                <a:solidFill>
                  <a:schemeClr val="bg1"/>
                </a:solidFill>
                <a:cs typeface="Arial" pitchFamily="34" charset="0"/>
              </a:rPr>
              <a:t>JazakAllahu Khairan</a:t>
            </a:r>
          </a:p>
          <a:p>
            <a:pPr>
              <a:spcBef>
                <a:spcPct val="0"/>
              </a:spcBef>
              <a:buClr>
                <a:srgbClr val="0BD0D9"/>
              </a:buClr>
              <a:defRPr/>
            </a:pPr>
            <a:r>
              <a:rPr lang="en-US" alt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Your contribution will help us to maintain services we offer. Prophet Muhammad </a:t>
            </a:r>
            <a:r>
              <a:rPr lang="ar-AE" alt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ﷺ</a:t>
            </a:r>
            <a:r>
              <a:rPr lang="en-GB" alt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said: “Spend, O son of Adam, and I shall spend on you.”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7758310" y="1399770"/>
            <a:ext cx="38083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Alḥamdulill</a:t>
            </a:r>
            <a:r>
              <a:rPr lang="en-GB" sz="4800" b="1" i="0" dirty="0">
                <a:solidFill>
                  <a:schemeClr val="bg1"/>
                </a:solidFill>
                <a:effectLst/>
              </a:rPr>
              <a:t>ā</a:t>
            </a:r>
            <a:r>
              <a:rPr lang="en-US" sz="4800" b="1" dirty="0">
                <a:solidFill>
                  <a:schemeClr val="bg1"/>
                </a:solidFill>
              </a:rPr>
              <a:t>h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2F599A-C36D-77FC-D574-7DF54D90972B}"/>
              </a:ext>
            </a:extLst>
          </p:cNvPr>
          <p:cNvSpPr txBox="1">
            <a:spLocks/>
          </p:cNvSpPr>
          <p:nvPr/>
        </p:nvSpPr>
        <p:spPr>
          <a:xfrm>
            <a:off x="1440873" y="378691"/>
            <a:ext cx="10751127" cy="6650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Friday Collection</a:t>
            </a:r>
            <a:endParaRPr lang="en-GB" altLang="en-US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19D4A6-CC09-342D-CEBC-0A07E10B53CD}"/>
              </a:ext>
            </a:extLst>
          </p:cNvPr>
          <p:cNvSpPr/>
          <p:nvPr/>
        </p:nvSpPr>
        <p:spPr>
          <a:xfrm>
            <a:off x="2540001" y="1701881"/>
            <a:ext cx="1828799" cy="665019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£830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CA0B96-5E08-2505-6D4A-E44024507A88}"/>
              </a:ext>
            </a:extLst>
          </p:cNvPr>
          <p:cNvSpPr/>
          <p:nvPr/>
        </p:nvSpPr>
        <p:spPr>
          <a:xfrm>
            <a:off x="5237016" y="2704026"/>
            <a:ext cx="1828799" cy="665019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£652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39DE5F-AF27-667C-67BC-128FCDCA3EF7}"/>
              </a:ext>
            </a:extLst>
          </p:cNvPr>
          <p:cNvSpPr/>
          <p:nvPr/>
        </p:nvSpPr>
        <p:spPr>
          <a:xfrm>
            <a:off x="2710875" y="3662207"/>
            <a:ext cx="1828799" cy="665019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£1,482</a:t>
            </a:r>
          </a:p>
        </p:txBody>
      </p:sp>
    </p:spTree>
    <p:extLst>
      <p:ext uri="{BB962C8B-B14F-4D97-AF65-F5344CB8AC3E}">
        <p14:creationId xmlns:p14="http://schemas.microsoft.com/office/powerpoint/2010/main" val="1199506943"/>
      </p:ext>
    </p:extLst>
  </p:cSld>
  <p:clrMapOvr>
    <a:masterClrMapping/>
  </p:clrMapOvr>
  <p:transition spd="slow" advTm="9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165367-9630-18D2-2490-EF6C7167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Official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79537-941F-CD96-E0C0-0D153578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1723592"/>
            <a:ext cx="4305300" cy="3867150"/>
          </a:xfrm>
          <a:prstGeom prst="roundRect">
            <a:avLst>
              <a:gd name="adj" fmla="val 23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D9AB6B-7560-F84B-A48A-09B4ACA9517A}"/>
              </a:ext>
            </a:extLst>
          </p:cNvPr>
          <p:cNvSpPr/>
          <p:nvPr/>
        </p:nvSpPr>
        <p:spPr>
          <a:xfrm>
            <a:off x="5122718" y="4912878"/>
            <a:ext cx="6446982" cy="665019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www.shahporanmasjid.uk</a:t>
            </a:r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AEBBF43-C7D1-3C73-5FAF-5483BFB3BE80}"/>
              </a:ext>
            </a:extLst>
          </p:cNvPr>
          <p:cNvSpPr txBox="1">
            <a:spLocks noChangeArrowheads="1"/>
          </p:cNvSpPr>
          <p:nvPr/>
        </p:nvSpPr>
        <p:spPr>
          <a:xfrm>
            <a:off x="4826094" y="1292134"/>
            <a:ext cx="6910918" cy="1109322"/>
          </a:xfrm>
          <a:prstGeom prst="rect">
            <a:avLst/>
          </a:prstGeom>
        </p:spPr>
        <p:txBody>
          <a:bodyPr lIns="121914" tIns="60957" rIns="121914" bIns="60957"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53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A3D52-81E7-B645-800D-0B850F4932F0}"/>
              </a:ext>
            </a:extLst>
          </p:cNvPr>
          <p:cNvSpPr txBox="1"/>
          <p:nvPr/>
        </p:nvSpPr>
        <p:spPr>
          <a:xfrm>
            <a:off x="4996328" y="1588177"/>
            <a:ext cx="6671955" cy="3267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500"/>
              </a:spcAft>
            </a:pPr>
            <a:r>
              <a:rPr lang="en-GB" sz="6600" b="1" i="0" dirty="0">
                <a:solidFill>
                  <a:schemeClr val="bg1"/>
                </a:solidFill>
                <a:effectLst/>
              </a:rPr>
              <a:t>Donate</a:t>
            </a:r>
          </a:p>
          <a:p>
            <a:pPr algn="r">
              <a:spcAft>
                <a:spcPts val="500"/>
              </a:spcAft>
            </a:pPr>
            <a:r>
              <a:rPr lang="en-GB" sz="6600" b="1" dirty="0">
                <a:solidFill>
                  <a:schemeClr val="bg1"/>
                </a:solidFill>
              </a:rPr>
              <a:t>Daily Prayer Times</a:t>
            </a:r>
          </a:p>
          <a:p>
            <a:pPr algn="r">
              <a:spcAft>
                <a:spcPts val="500"/>
              </a:spcAft>
            </a:pPr>
            <a:r>
              <a:rPr lang="en-GB" sz="6600" b="1" dirty="0">
                <a:solidFill>
                  <a:schemeClr val="bg1"/>
                </a:solidFill>
              </a:rPr>
              <a:t>Live Radio</a:t>
            </a: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2B637A31-2862-CC99-B373-E14A830CC7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582" y="4753946"/>
            <a:ext cx="430693" cy="4306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B9181F-CE34-C1CE-2DB8-2DE1B2834186}"/>
              </a:ext>
            </a:extLst>
          </p:cNvPr>
          <p:cNvSpPr txBox="1"/>
          <p:nvPr/>
        </p:nvSpPr>
        <p:spPr>
          <a:xfrm>
            <a:off x="-24245" y="6657945"/>
            <a:ext cx="10550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500"/>
              </a:spcAft>
            </a:pPr>
            <a:r>
              <a:rPr lang="en-GB" sz="700" b="1" dirty="0">
                <a:solidFill>
                  <a:srgbClr val="175F3D"/>
                </a:solidFill>
                <a:latin typeface="Noor"/>
              </a:rPr>
              <a:t>www icon: freepik.com</a:t>
            </a:r>
          </a:p>
        </p:txBody>
      </p:sp>
    </p:spTree>
    <p:extLst>
      <p:ext uri="{BB962C8B-B14F-4D97-AF65-F5344CB8AC3E}">
        <p14:creationId xmlns:p14="http://schemas.microsoft.com/office/powerpoint/2010/main" val="1571671457"/>
      </p:ext>
    </p:extLst>
  </p:cSld>
  <p:clrMapOvr>
    <a:masterClrMapping/>
  </p:clrMapOvr>
  <p:transition spd="slow" advTm="68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165367-9630-18D2-2490-EF6C7167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Amazon </a:t>
            </a:r>
            <a:r>
              <a:rPr lang="en-US" b="1" dirty="0" err="1"/>
              <a:t>Alexa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D9AB6B-7560-F84B-A48A-09B4ACA9517A}"/>
              </a:ext>
            </a:extLst>
          </p:cNvPr>
          <p:cNvSpPr/>
          <p:nvPr/>
        </p:nvSpPr>
        <p:spPr>
          <a:xfrm>
            <a:off x="5122718" y="3018122"/>
            <a:ext cx="6446982" cy="665019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altLang="en-US" sz="3600" b="1" dirty="0" err="1">
                <a:solidFill>
                  <a:schemeClr val="accent4">
                    <a:lumMod val="50000"/>
                  </a:schemeClr>
                </a:solidFill>
              </a:rPr>
              <a:t>Alexa</a:t>
            </a:r>
            <a:r>
              <a:rPr lang="en-US" altLang="en-US" sz="3600" b="1" dirty="0">
                <a:solidFill>
                  <a:schemeClr val="accent4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AEBBF43-C7D1-3C73-5FAF-5483BFB3BE80}"/>
              </a:ext>
            </a:extLst>
          </p:cNvPr>
          <p:cNvSpPr txBox="1">
            <a:spLocks noChangeArrowheads="1"/>
          </p:cNvSpPr>
          <p:nvPr/>
        </p:nvSpPr>
        <p:spPr>
          <a:xfrm>
            <a:off x="4826094" y="1292134"/>
            <a:ext cx="6910918" cy="1109322"/>
          </a:xfrm>
          <a:prstGeom prst="rect">
            <a:avLst/>
          </a:prstGeom>
        </p:spPr>
        <p:txBody>
          <a:bodyPr lIns="121914" tIns="60957" rIns="121914" bIns="60957"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53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A3D52-81E7-B645-800D-0B850F4932F0}"/>
              </a:ext>
            </a:extLst>
          </p:cNvPr>
          <p:cNvSpPr txBox="1"/>
          <p:nvPr/>
        </p:nvSpPr>
        <p:spPr>
          <a:xfrm>
            <a:off x="6530872" y="1939791"/>
            <a:ext cx="363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GB" sz="5400" b="1" i="0" dirty="0">
                <a:solidFill>
                  <a:schemeClr val="bg1"/>
                </a:solidFill>
                <a:effectLst/>
              </a:rPr>
              <a:t>Wake word: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CAD9AB6B-7560-F84B-A48A-09B4ACA9517A}"/>
              </a:ext>
            </a:extLst>
          </p:cNvPr>
          <p:cNvSpPr/>
          <p:nvPr/>
        </p:nvSpPr>
        <p:spPr>
          <a:xfrm>
            <a:off x="5122718" y="3826304"/>
            <a:ext cx="6446982" cy="665019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accent4">
                    <a:lumMod val="50000"/>
                  </a:schemeClr>
                </a:solidFill>
              </a:rPr>
              <a:t>“Start Hackney Road Mosque”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A3D52-81E7-B645-800D-0B850F4932F0}"/>
              </a:ext>
            </a:extLst>
          </p:cNvPr>
          <p:cNvSpPr txBox="1"/>
          <p:nvPr/>
        </p:nvSpPr>
        <p:spPr>
          <a:xfrm>
            <a:off x="420884" y="2824748"/>
            <a:ext cx="3753952" cy="200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4000" dirty="0" err="1">
                <a:solidFill>
                  <a:schemeClr val="bg1"/>
                </a:solidFill>
              </a:rPr>
              <a:t>Alexa</a:t>
            </a:r>
            <a:r>
              <a:rPr lang="en-US" sz="4000" dirty="0">
                <a:solidFill>
                  <a:schemeClr val="bg1"/>
                </a:solidFill>
              </a:rPr>
              <a:t> is a voice activated device or app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A3D52-81E7-B645-800D-0B850F4932F0}"/>
              </a:ext>
            </a:extLst>
          </p:cNvPr>
          <p:cNvSpPr txBox="1"/>
          <p:nvPr/>
        </p:nvSpPr>
        <p:spPr>
          <a:xfrm>
            <a:off x="420884" y="2236934"/>
            <a:ext cx="375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4000" b="1" dirty="0">
                <a:solidFill>
                  <a:schemeClr val="bg1"/>
                </a:solidFill>
              </a:rPr>
              <a:t>What is </a:t>
            </a:r>
            <a:r>
              <a:rPr lang="en-US" sz="4000" b="1" dirty="0" err="1">
                <a:solidFill>
                  <a:schemeClr val="bg1"/>
                </a:solidFill>
              </a:rPr>
              <a:t>Alexa</a:t>
            </a:r>
            <a:r>
              <a:rPr lang="en-US" sz="4000" b="1" dirty="0">
                <a:solidFill>
                  <a:schemeClr val="bg1"/>
                </a:solidFill>
              </a:rPr>
              <a:t>?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93368"/>
      </p:ext>
    </p:extLst>
  </p:cSld>
  <p:clrMapOvr>
    <a:masterClrMapping/>
  </p:clrMapOvr>
  <p:transition spd="slow" advTm="68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5D995C-B014-A6E7-EF5B-D6A7040DC0F3}"/>
              </a:ext>
            </a:extLst>
          </p:cNvPr>
          <p:cNvSpPr txBox="1">
            <a:spLocks/>
          </p:cNvSpPr>
          <p:nvPr/>
        </p:nvSpPr>
        <p:spPr>
          <a:xfrm>
            <a:off x="1440873" y="378691"/>
            <a:ext cx="10751127" cy="6650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Important Notice</a:t>
            </a:r>
            <a:endParaRPr lang="en-GB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C7DC4-3926-1A29-44C6-C4FFC168D3B4}"/>
              </a:ext>
            </a:extLst>
          </p:cNvPr>
          <p:cNvSpPr txBox="1"/>
          <p:nvPr/>
        </p:nvSpPr>
        <p:spPr>
          <a:xfrm>
            <a:off x="491836" y="1695765"/>
            <a:ext cx="11173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Please refrain from </a:t>
            </a:r>
            <a:r>
              <a:rPr lang="en-GB" sz="2800" b="1" dirty="0">
                <a:solidFill>
                  <a:schemeClr val="bg1"/>
                </a:solidFill>
              </a:rPr>
              <a:t>discussing worldly </a:t>
            </a:r>
            <a:r>
              <a:rPr lang="en-GB" sz="2800" dirty="0">
                <a:solidFill>
                  <a:schemeClr val="bg1"/>
                </a:solidFill>
              </a:rPr>
              <a:t>affairs inside the prayer halls.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Be respectful </a:t>
            </a:r>
            <a:r>
              <a:rPr lang="en-GB" sz="2800" dirty="0">
                <a:solidFill>
                  <a:schemeClr val="bg1"/>
                </a:solidFill>
              </a:rPr>
              <a:t>to our Imams, staff, volunteers and fellow muṣallees at all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 the </a:t>
            </a:r>
            <a:r>
              <a:rPr lang="en-GB" sz="2800" b="1" dirty="0">
                <a:solidFill>
                  <a:schemeClr val="bg1"/>
                </a:solidFill>
              </a:rPr>
              <a:t>suggestions box </a:t>
            </a:r>
            <a:r>
              <a:rPr lang="en-GB" sz="2800" dirty="0">
                <a:solidFill>
                  <a:schemeClr val="bg1"/>
                </a:solidFill>
              </a:rPr>
              <a:t>near the hall entrance for any feedback and suggestions.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FA915-5C34-EDC0-EAD0-BBCAE8279F41}"/>
              </a:ext>
            </a:extLst>
          </p:cNvPr>
          <p:cNvSpPr txBox="1"/>
          <p:nvPr/>
        </p:nvSpPr>
        <p:spPr>
          <a:xfrm>
            <a:off x="491836" y="4043818"/>
            <a:ext cx="1148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400" b="1" dirty="0">
                <a:solidFill>
                  <a:schemeClr val="bg1"/>
                </a:solidFill>
              </a:rPr>
              <a:t>জরুরী ঘোষণা</a:t>
            </a:r>
          </a:p>
          <a:p>
            <a:pPr>
              <a:lnSpc>
                <a:spcPct val="150000"/>
              </a:lnSpc>
            </a:pPr>
            <a:r>
              <a:rPr lang="x-none" sz="2400" b="1" dirty="0">
                <a:solidFill>
                  <a:schemeClr val="bg1"/>
                </a:solidFill>
              </a:rPr>
              <a:t>১. </a:t>
            </a:r>
            <a:r>
              <a:rPr lang="x-none" sz="2400" dirty="0">
                <a:solidFill>
                  <a:schemeClr val="bg1"/>
                </a:solidFill>
              </a:rPr>
              <a:t>মসজিদের ভিতরে ছুনিয়াবী বিষয় নিয়ে আলোচনা করা থেকে দয়া করে বিরত থাকুন।</a:t>
            </a:r>
          </a:p>
          <a:p>
            <a:r>
              <a:rPr lang="x-none" sz="2400" b="1" dirty="0">
                <a:solidFill>
                  <a:schemeClr val="bg1"/>
                </a:solidFill>
              </a:rPr>
              <a:t>২. </a:t>
            </a:r>
            <a:r>
              <a:rPr lang="x-none" sz="2400" dirty="0">
                <a:solidFill>
                  <a:schemeClr val="bg1"/>
                </a:solidFill>
              </a:rPr>
              <a:t>মসজিদের ইমাম, মুয়াজ্জিন এবং সমস্ত মুসল্লিদের প্রতি সন্বদা সুন্দর ব্যবহার কাম্য।</a:t>
            </a:r>
          </a:p>
          <a:p>
            <a:r>
              <a:rPr lang="x-none" sz="2400" b="1" dirty="0">
                <a:solidFill>
                  <a:schemeClr val="bg1"/>
                </a:solidFill>
              </a:rPr>
              <a:t>৩. </a:t>
            </a:r>
            <a:r>
              <a:rPr lang="x-none" sz="2400" dirty="0">
                <a:solidFill>
                  <a:schemeClr val="bg1"/>
                </a:solidFill>
              </a:rPr>
              <a:t>আপনার মন্তব্য এবং পরামর্শের জন্য মসজিদের দরজার পাশে রাখা বক্স ব্যবহার করুন।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71806"/>
      </p:ext>
    </p:extLst>
  </p:cSld>
  <p:clrMapOvr>
    <a:masterClrMapping/>
  </p:clrMapOvr>
  <p:transition spd="slow" advTm="9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B64C-E9F9-0F9A-9B7B-14E0816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COVID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EE4A-E284-0533-B82F-0C6E4659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Recommended to wear a </a:t>
            </a:r>
            <a:r>
              <a:rPr lang="en-GB" sz="4000" b="1" dirty="0"/>
              <a:t>face mask</a:t>
            </a:r>
            <a:r>
              <a:rPr lang="en-GB" sz="4000" dirty="0"/>
              <a:t>. </a:t>
            </a:r>
            <a:r>
              <a:rPr lang="en-GB" sz="2400" i="1" dirty="0"/>
              <a:t>(optional)</a:t>
            </a:r>
            <a:endParaRPr lang="en-GB" sz="4000" i="1" dirty="0"/>
          </a:p>
          <a:p>
            <a:r>
              <a:rPr lang="en-GB" sz="4000" b="1" dirty="0"/>
              <a:t>Wash</a:t>
            </a:r>
            <a:r>
              <a:rPr lang="en-GB" sz="4000" dirty="0"/>
              <a:t> your hands regularly.</a:t>
            </a:r>
          </a:p>
          <a:p>
            <a:r>
              <a:rPr lang="en-GB" sz="4000" dirty="0"/>
              <a:t>Stay home if you are sick or are experiencing </a:t>
            </a:r>
            <a:r>
              <a:rPr lang="en-GB" sz="4000" b="1" dirty="0"/>
              <a:t>COVID symptoms</a:t>
            </a:r>
            <a:r>
              <a:rPr lang="en-GB" sz="4000" dirty="0"/>
              <a:t>.</a:t>
            </a:r>
          </a:p>
          <a:p>
            <a:r>
              <a:rPr lang="en-GB" sz="4000" dirty="0"/>
              <a:t>Recommended to bring your </a:t>
            </a:r>
            <a:r>
              <a:rPr lang="en-GB" sz="4000" b="1" dirty="0"/>
              <a:t>own prayer mat </a:t>
            </a:r>
            <a:r>
              <a:rPr lang="en-GB" sz="4000" dirty="0"/>
              <a:t>and shoe bags. </a:t>
            </a:r>
            <a:r>
              <a:rPr lang="en-GB" sz="2400" i="1" dirty="0"/>
              <a:t>(optional)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97573809"/>
      </p:ext>
    </p:extLst>
  </p:cSld>
  <p:clrMapOvr>
    <a:masterClrMapping/>
  </p:clrMapOvr>
  <p:transition spd="slow" advTm="6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7798-FA65-7274-FAD8-7A0568B98AD3}"/>
              </a:ext>
            </a:extLst>
          </p:cNvPr>
          <p:cNvSpPr txBox="1">
            <a:spLocks/>
          </p:cNvSpPr>
          <p:nvPr/>
        </p:nvSpPr>
        <p:spPr>
          <a:xfrm>
            <a:off x="1477819" y="415636"/>
            <a:ext cx="10695708" cy="63730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b="1" dirty="0"/>
              <a:t>Notice for brothers praying in the 1</a:t>
            </a:r>
            <a:r>
              <a:rPr lang="en-GB" b="1" baseline="30000" dirty="0"/>
              <a:t>st</a:t>
            </a:r>
            <a:r>
              <a:rPr lang="en-GB" b="1" dirty="0"/>
              <a:t>/2</a:t>
            </a:r>
            <a:r>
              <a:rPr lang="en-GB" b="1" baseline="30000" dirty="0"/>
              <a:t>nd</a:t>
            </a:r>
            <a:r>
              <a:rPr lang="en-GB" b="1" dirty="0"/>
              <a:t> Floor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16833-EAB7-EB81-BE30-7F45B341DFAA}"/>
              </a:ext>
            </a:extLst>
          </p:cNvPr>
          <p:cNvSpPr txBox="1"/>
          <p:nvPr/>
        </p:nvSpPr>
        <p:spPr>
          <a:xfrm>
            <a:off x="999837" y="5489723"/>
            <a:ext cx="111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This is because the Imām is leading Salah </a:t>
            </a:r>
            <a:r>
              <a:rPr lang="en-GB" sz="2400" b="1" dirty="0">
                <a:solidFill>
                  <a:schemeClr val="bg1"/>
                </a:solidFill>
              </a:rPr>
              <a:t>one line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b="1" dirty="0">
                <a:solidFill>
                  <a:schemeClr val="bg1"/>
                </a:solidFill>
              </a:rPr>
              <a:t>behind</a:t>
            </a:r>
            <a:r>
              <a:rPr lang="en-GB" sz="2400" dirty="0">
                <a:solidFill>
                  <a:schemeClr val="bg1"/>
                </a:solidFill>
              </a:rPr>
              <a:t> the expected position.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75A576-952D-5483-F09A-7392D46290C9}"/>
              </a:ext>
            </a:extLst>
          </p:cNvPr>
          <p:cNvSpPr/>
          <p:nvPr/>
        </p:nvSpPr>
        <p:spPr>
          <a:xfrm>
            <a:off x="712900" y="4624112"/>
            <a:ext cx="10883112" cy="786112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accent4">
                    <a:lumMod val="50000"/>
                  </a:schemeClr>
                </a:solidFill>
              </a:rPr>
              <a:t>For all </a:t>
            </a:r>
            <a:r>
              <a:rPr lang="en-GB" sz="3200" b="1" dirty="0" err="1">
                <a:solidFill>
                  <a:schemeClr val="accent4">
                    <a:lumMod val="50000"/>
                  </a:schemeClr>
                </a:solidFill>
              </a:rPr>
              <a:t>Jamāʿāt</a:t>
            </a: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accent4">
                    <a:lumMod val="50000"/>
                  </a:schemeClr>
                </a:solidFill>
              </a:rPr>
              <a:t>(except Friday Jumu’ah) </a:t>
            </a: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</a:rPr>
              <a:t>remember to start </a:t>
            </a:r>
            <a:r>
              <a:rPr lang="en-GB" sz="3200" b="1" u="sng" dirty="0">
                <a:solidFill>
                  <a:schemeClr val="accent4">
                    <a:lumMod val="50000"/>
                  </a:schemeClr>
                </a:solidFill>
              </a:rPr>
              <a:t>one line 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195CA-AB96-7493-33EC-505C91181C8E}"/>
              </a:ext>
            </a:extLst>
          </p:cNvPr>
          <p:cNvSpPr txBox="1"/>
          <p:nvPr/>
        </p:nvSpPr>
        <p:spPr>
          <a:xfrm>
            <a:off x="3171751" y="2571843"/>
            <a:ext cx="584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Maybe add picture example here?</a:t>
            </a:r>
          </a:p>
        </p:txBody>
      </p:sp>
    </p:spTree>
    <p:extLst>
      <p:ext uri="{BB962C8B-B14F-4D97-AF65-F5344CB8AC3E}">
        <p14:creationId xmlns:p14="http://schemas.microsoft.com/office/powerpoint/2010/main" val="132489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2130-105F-BBF9-6AFD-ABA036C5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Free Weekly Events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1BECF1-F43C-ADF5-6F22-D6EDEB0DE968}"/>
              </a:ext>
            </a:extLst>
          </p:cNvPr>
          <p:cNvSpPr/>
          <p:nvPr/>
        </p:nvSpPr>
        <p:spPr>
          <a:xfrm rot="5400000">
            <a:off x="7546706" y="1763931"/>
            <a:ext cx="2807399" cy="1782047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66CEC8-DCCA-A59D-2B55-E7CA27A8997A}"/>
              </a:ext>
            </a:extLst>
          </p:cNvPr>
          <p:cNvSpPr/>
          <p:nvPr/>
        </p:nvSpPr>
        <p:spPr>
          <a:xfrm rot="5400000">
            <a:off x="8639491" y="2811974"/>
            <a:ext cx="4896506" cy="1782045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A1AFF1-AAC3-02DB-9E5E-291841C9BD1E}"/>
              </a:ext>
            </a:extLst>
          </p:cNvPr>
          <p:cNvSpPr/>
          <p:nvPr/>
        </p:nvSpPr>
        <p:spPr>
          <a:xfrm rot="5400000">
            <a:off x="3162302" y="1815012"/>
            <a:ext cx="2778419" cy="1782044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3AC485-8BF7-3DD9-057F-1C10CFDFD836}"/>
              </a:ext>
            </a:extLst>
          </p:cNvPr>
          <p:cNvSpPr/>
          <p:nvPr/>
        </p:nvSpPr>
        <p:spPr>
          <a:xfrm rot="5400000">
            <a:off x="5339238" y="1776610"/>
            <a:ext cx="2782040" cy="1782046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5BE6A9-8362-0B34-D2C4-3D8A9519A3CE}"/>
              </a:ext>
            </a:extLst>
          </p:cNvPr>
          <p:cNvSpPr/>
          <p:nvPr/>
        </p:nvSpPr>
        <p:spPr>
          <a:xfrm rot="5400000">
            <a:off x="963539" y="1791102"/>
            <a:ext cx="2753061" cy="1782043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9A8FC-E374-4E11-597A-72ACB8FEA80E}"/>
              </a:ext>
            </a:extLst>
          </p:cNvPr>
          <p:cNvSpPr txBox="1"/>
          <p:nvPr/>
        </p:nvSpPr>
        <p:spPr>
          <a:xfrm>
            <a:off x="1504318" y="1367674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3DEEF-FE4E-B0D4-AA06-68043BE180AC}"/>
              </a:ext>
            </a:extLst>
          </p:cNvPr>
          <p:cNvSpPr txBox="1"/>
          <p:nvPr/>
        </p:nvSpPr>
        <p:spPr>
          <a:xfrm>
            <a:off x="3701897" y="1305592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E9428-1DDD-4CDB-9FBF-B82F291182D7}"/>
              </a:ext>
            </a:extLst>
          </p:cNvPr>
          <p:cNvSpPr txBox="1"/>
          <p:nvPr/>
        </p:nvSpPr>
        <p:spPr>
          <a:xfrm>
            <a:off x="5914717" y="1301971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028D3-C2D1-C4CE-0DAD-D7853D2AD25B}"/>
              </a:ext>
            </a:extLst>
          </p:cNvPr>
          <p:cNvSpPr txBox="1"/>
          <p:nvPr/>
        </p:nvSpPr>
        <p:spPr>
          <a:xfrm>
            <a:off x="8114653" y="1276613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1D6D4-0AB6-C3FB-CB95-681929E2FD34}"/>
              </a:ext>
            </a:extLst>
          </p:cNvPr>
          <p:cNvSpPr txBox="1"/>
          <p:nvPr/>
        </p:nvSpPr>
        <p:spPr>
          <a:xfrm>
            <a:off x="10251991" y="1316824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4D8D20-450B-AA7C-6E51-5BA16D074D01}"/>
              </a:ext>
            </a:extLst>
          </p:cNvPr>
          <p:cNvSpPr txBox="1"/>
          <p:nvPr/>
        </p:nvSpPr>
        <p:spPr>
          <a:xfrm>
            <a:off x="8059387" y="1742749"/>
            <a:ext cx="1782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English Tafsir</a:t>
            </a:r>
          </a:p>
          <a:p>
            <a:pPr algn="ctr"/>
            <a:r>
              <a:rPr lang="en-GB" sz="1200" dirty="0"/>
              <a:t>By Imam Abu Yahya</a:t>
            </a:r>
          </a:p>
          <a:p>
            <a:pPr algn="ctr"/>
            <a:endParaRPr lang="en-GB" sz="1600" dirty="0"/>
          </a:p>
          <a:p>
            <a:pPr algn="ctr"/>
            <a:r>
              <a:rPr lang="en-GB" sz="1600" b="1" dirty="0"/>
              <a:t>Location:</a:t>
            </a:r>
          </a:p>
          <a:p>
            <a:pPr algn="ctr"/>
            <a:r>
              <a:rPr lang="en-GB" sz="1600" dirty="0"/>
              <a:t>Main Hall</a:t>
            </a:r>
          </a:p>
          <a:p>
            <a:pPr algn="ctr"/>
            <a:endParaRPr lang="en-GB" sz="1600" dirty="0"/>
          </a:p>
          <a:p>
            <a:pPr algn="ctr"/>
            <a:r>
              <a:rPr lang="en-GB" sz="1600" b="1" dirty="0"/>
              <a:t>Time:</a:t>
            </a:r>
          </a:p>
          <a:p>
            <a:pPr algn="ctr"/>
            <a:r>
              <a:rPr lang="en-GB" sz="1600" dirty="0"/>
              <a:t>After Maghrib Jama’ah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B4B994-7485-539A-F0AB-6D5B8EE5F956}"/>
              </a:ext>
            </a:extLst>
          </p:cNvPr>
          <p:cNvSpPr txBox="1"/>
          <p:nvPr/>
        </p:nvSpPr>
        <p:spPr>
          <a:xfrm>
            <a:off x="10196721" y="1746237"/>
            <a:ext cx="178204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Holding onto Hot Coals</a:t>
            </a:r>
          </a:p>
          <a:p>
            <a:pPr algn="ctr">
              <a:spcAft>
                <a:spcPts val="1800"/>
              </a:spcAft>
            </a:pPr>
            <a:r>
              <a:rPr lang="en-GB" sz="1100" dirty="0"/>
              <a:t>16+ Youth Programme</a:t>
            </a:r>
          </a:p>
          <a:p>
            <a:pPr algn="ctr"/>
            <a:r>
              <a:rPr lang="en-GB" sz="1600" b="1" dirty="0"/>
              <a:t>Location:</a:t>
            </a:r>
          </a:p>
          <a:p>
            <a:pPr algn="ctr">
              <a:spcAft>
                <a:spcPts val="1800"/>
              </a:spcAft>
            </a:pPr>
            <a:r>
              <a:rPr lang="en-GB" sz="1600" dirty="0"/>
              <a:t> 1</a:t>
            </a:r>
            <a:r>
              <a:rPr lang="en-GB" sz="1600" baseline="30000" dirty="0"/>
              <a:t>st</a:t>
            </a:r>
            <a:r>
              <a:rPr lang="en-GB" sz="1600" dirty="0"/>
              <a:t> Floor of the New Building</a:t>
            </a:r>
          </a:p>
          <a:p>
            <a:pPr algn="ctr"/>
            <a:r>
              <a:rPr lang="en-GB" sz="1600" b="1" dirty="0"/>
              <a:t>Time:</a:t>
            </a:r>
          </a:p>
          <a:p>
            <a:pPr algn="ctr"/>
            <a:r>
              <a:rPr lang="en-GB" sz="1600" dirty="0"/>
              <a:t>After Maghrib Jama’ah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B989E-23C1-2CBB-4991-82642995319D}"/>
              </a:ext>
            </a:extLst>
          </p:cNvPr>
          <p:cNvSpPr txBox="1"/>
          <p:nvPr/>
        </p:nvSpPr>
        <p:spPr>
          <a:xfrm>
            <a:off x="5839232" y="1768107"/>
            <a:ext cx="17820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Bangla Tafsir</a:t>
            </a:r>
          </a:p>
          <a:p>
            <a:pPr algn="ctr">
              <a:spcAft>
                <a:spcPts val="1800"/>
              </a:spcAft>
            </a:pPr>
            <a:r>
              <a:rPr lang="en-GB" sz="1200" dirty="0"/>
              <a:t>By Imam Abu Yahya</a:t>
            </a:r>
          </a:p>
          <a:p>
            <a:pPr algn="ctr"/>
            <a:r>
              <a:rPr lang="en-GB" sz="1600" b="1" dirty="0"/>
              <a:t>Location:</a:t>
            </a:r>
          </a:p>
          <a:p>
            <a:pPr algn="ctr">
              <a:spcAft>
                <a:spcPts val="1800"/>
              </a:spcAft>
            </a:pPr>
            <a:r>
              <a:rPr lang="en-GB" sz="1600" dirty="0"/>
              <a:t>Main Hall</a:t>
            </a:r>
          </a:p>
          <a:p>
            <a:pPr algn="ctr"/>
            <a:r>
              <a:rPr lang="en-GB" sz="1600" b="1" dirty="0"/>
              <a:t>Time:</a:t>
            </a:r>
          </a:p>
          <a:p>
            <a:pPr algn="ctr"/>
            <a:r>
              <a:rPr lang="en-GB" sz="1600" dirty="0"/>
              <a:t>After Maghrib Jama’ah</a:t>
            </a:r>
          </a:p>
        </p:txBody>
      </p:sp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D1FCE8DE-0D8E-4755-3509-EEF7BDCCE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82" y="5199501"/>
            <a:ext cx="833838" cy="8338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89611B7-5F05-1517-5E14-1990D6F77A1A}"/>
              </a:ext>
            </a:extLst>
          </p:cNvPr>
          <p:cNvSpPr txBox="1"/>
          <p:nvPr/>
        </p:nvSpPr>
        <p:spPr>
          <a:xfrm>
            <a:off x="10493782" y="5059822"/>
            <a:ext cx="1186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WhatsApp 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DB989E-23C1-2CBB-4991-82642995319D}"/>
              </a:ext>
            </a:extLst>
          </p:cNvPr>
          <p:cNvSpPr txBox="1"/>
          <p:nvPr/>
        </p:nvSpPr>
        <p:spPr>
          <a:xfrm>
            <a:off x="3646628" y="1788915"/>
            <a:ext cx="178205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Qur’an Class</a:t>
            </a:r>
          </a:p>
          <a:p>
            <a:pPr algn="ctr">
              <a:spcAft>
                <a:spcPts val="1800"/>
              </a:spcAft>
            </a:pPr>
            <a:r>
              <a:rPr lang="en-GB" sz="1200" dirty="0"/>
              <a:t>By Imam Abu Yahya</a:t>
            </a:r>
          </a:p>
          <a:p>
            <a:pPr algn="ctr"/>
            <a:r>
              <a:rPr lang="en-GB" sz="1600" b="1" dirty="0"/>
              <a:t>Location:</a:t>
            </a:r>
          </a:p>
          <a:p>
            <a:pPr algn="ctr">
              <a:spcAft>
                <a:spcPts val="1800"/>
              </a:spcAft>
            </a:pPr>
            <a:r>
              <a:rPr lang="en-GB" sz="1600" dirty="0"/>
              <a:t>Main Hall</a:t>
            </a:r>
          </a:p>
          <a:p>
            <a:pPr algn="ctr"/>
            <a:r>
              <a:rPr lang="en-GB" sz="1600" b="1" dirty="0"/>
              <a:t>Time:</a:t>
            </a:r>
          </a:p>
          <a:p>
            <a:pPr algn="ctr"/>
            <a:r>
              <a:rPr lang="en-GB" sz="1600" dirty="0"/>
              <a:t>After Fajr Jama’ah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B989E-23C1-2CBB-4991-82642995319D}"/>
              </a:ext>
            </a:extLst>
          </p:cNvPr>
          <p:cNvSpPr txBox="1"/>
          <p:nvPr/>
        </p:nvSpPr>
        <p:spPr>
          <a:xfrm>
            <a:off x="1449039" y="1788915"/>
            <a:ext cx="178205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Qur’an Class</a:t>
            </a:r>
          </a:p>
          <a:p>
            <a:pPr algn="ctr">
              <a:spcAft>
                <a:spcPts val="1800"/>
              </a:spcAft>
            </a:pPr>
            <a:r>
              <a:rPr lang="en-GB" sz="1200" dirty="0"/>
              <a:t>By Imam Abu Yahya</a:t>
            </a:r>
          </a:p>
          <a:p>
            <a:pPr algn="ctr"/>
            <a:r>
              <a:rPr lang="en-GB" sz="1600" b="1" dirty="0"/>
              <a:t>Location:</a:t>
            </a:r>
          </a:p>
          <a:p>
            <a:pPr algn="ctr">
              <a:spcAft>
                <a:spcPts val="1800"/>
              </a:spcAft>
            </a:pPr>
            <a:r>
              <a:rPr lang="en-GB" sz="1600" dirty="0"/>
              <a:t>Main Hall</a:t>
            </a:r>
          </a:p>
          <a:p>
            <a:pPr algn="ctr"/>
            <a:r>
              <a:rPr lang="en-GB" sz="1600" b="1" dirty="0"/>
              <a:t>Time:</a:t>
            </a:r>
          </a:p>
          <a:p>
            <a:pPr algn="ctr"/>
            <a:r>
              <a:rPr lang="en-GB" sz="1600" dirty="0"/>
              <a:t>After Fajr Jama’ah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921ADD-B9A7-C8FE-EBDF-48D7EEBF7C8D}"/>
              </a:ext>
            </a:extLst>
          </p:cNvPr>
          <p:cNvSpPr/>
          <p:nvPr/>
        </p:nvSpPr>
        <p:spPr>
          <a:xfrm rot="5400000">
            <a:off x="4740965" y="1050786"/>
            <a:ext cx="1804301" cy="8396625"/>
          </a:xfrm>
          <a:prstGeom prst="roundRect">
            <a:avLst>
              <a:gd name="adj" fmla="val 8334"/>
            </a:avLst>
          </a:prstGeom>
          <a:solidFill>
            <a:srgbClr val="FFD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49BB09-022B-5921-0BE5-563AC098BBAA}"/>
              </a:ext>
            </a:extLst>
          </p:cNvPr>
          <p:cNvSpPr txBox="1"/>
          <p:nvPr/>
        </p:nvSpPr>
        <p:spPr>
          <a:xfrm>
            <a:off x="1498777" y="4405436"/>
            <a:ext cx="16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Friday </a:t>
            </a:r>
            <a:r>
              <a:rPr lang="en-GB" sz="1100" dirty="0">
                <a:solidFill>
                  <a:schemeClr val="accent4">
                    <a:lumMod val="50000"/>
                  </a:schemeClr>
                </a:solidFill>
              </a:rPr>
              <a:t>(continued)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C7F-69D5-545A-A5CB-711B003760DF}"/>
              </a:ext>
            </a:extLst>
          </p:cNvPr>
          <p:cNvSpPr txBox="1"/>
          <p:nvPr/>
        </p:nvSpPr>
        <p:spPr>
          <a:xfrm>
            <a:off x="1498777" y="4772401"/>
            <a:ext cx="191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Qur’an Class</a:t>
            </a:r>
          </a:p>
          <a:p>
            <a:pPr>
              <a:spcAft>
                <a:spcPts val="1800"/>
              </a:spcAft>
            </a:pPr>
            <a:r>
              <a:rPr lang="en-GB" sz="1600" dirty="0"/>
              <a:t>By Imam Abu Yahya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22C9F-DB9C-6FC8-C6B5-B30066F96E14}"/>
              </a:ext>
            </a:extLst>
          </p:cNvPr>
          <p:cNvSpPr txBox="1"/>
          <p:nvPr/>
        </p:nvSpPr>
        <p:spPr>
          <a:xfrm>
            <a:off x="3408947" y="4772401"/>
            <a:ext cx="167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Location:</a:t>
            </a:r>
          </a:p>
          <a:p>
            <a:pPr>
              <a:spcAft>
                <a:spcPts val="1800"/>
              </a:spcAft>
            </a:pPr>
            <a:r>
              <a:rPr lang="en-GB" sz="1600" dirty="0"/>
              <a:t>Main Hall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EACF5E-4AA6-BFD8-44CF-51C758298405}"/>
              </a:ext>
            </a:extLst>
          </p:cNvPr>
          <p:cNvSpPr txBox="1"/>
          <p:nvPr/>
        </p:nvSpPr>
        <p:spPr>
          <a:xfrm>
            <a:off x="4569613" y="4778256"/>
            <a:ext cx="167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Time:</a:t>
            </a:r>
          </a:p>
          <a:p>
            <a:r>
              <a:rPr lang="en-GB" sz="1600" dirty="0"/>
              <a:t>After Fajr Jama’ah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52A3A4-BDC6-C318-4C2C-7D1E49CBDBFC}"/>
              </a:ext>
            </a:extLst>
          </p:cNvPr>
          <p:cNvSpPr txBox="1"/>
          <p:nvPr/>
        </p:nvSpPr>
        <p:spPr>
          <a:xfrm>
            <a:off x="1498777" y="5461825"/>
            <a:ext cx="201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Bangla Tafsir</a:t>
            </a:r>
          </a:p>
          <a:p>
            <a:pPr>
              <a:spcAft>
                <a:spcPts val="1800"/>
              </a:spcAft>
            </a:pPr>
            <a:r>
              <a:rPr lang="en-GB" sz="1600" dirty="0"/>
              <a:t>By Sheikh Abu </a:t>
            </a:r>
            <a:r>
              <a:rPr lang="en-GB" sz="1600" dirty="0" err="1"/>
              <a:t>Sa’eed</a:t>
            </a:r>
            <a:endParaRPr lang="en-GB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4179EF-F5A8-04C5-D6D1-EDD4AE2DF3C6}"/>
              </a:ext>
            </a:extLst>
          </p:cNvPr>
          <p:cNvSpPr txBox="1"/>
          <p:nvPr/>
        </p:nvSpPr>
        <p:spPr>
          <a:xfrm>
            <a:off x="3384802" y="5484544"/>
            <a:ext cx="167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Location:</a:t>
            </a:r>
          </a:p>
          <a:p>
            <a:pPr>
              <a:spcAft>
                <a:spcPts val="1800"/>
              </a:spcAft>
            </a:pPr>
            <a:r>
              <a:rPr lang="en-GB" sz="1600" dirty="0"/>
              <a:t>Main Hall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7DFF8-29D6-C054-D33F-A20F47191137}"/>
              </a:ext>
            </a:extLst>
          </p:cNvPr>
          <p:cNvSpPr txBox="1"/>
          <p:nvPr/>
        </p:nvSpPr>
        <p:spPr>
          <a:xfrm>
            <a:off x="4556357" y="5484543"/>
            <a:ext cx="222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Time:</a:t>
            </a:r>
          </a:p>
          <a:p>
            <a:r>
              <a:rPr lang="en-GB" sz="1600" dirty="0">
                <a:solidFill>
                  <a:srgbClr val="C00000"/>
                </a:solidFill>
              </a:rPr>
              <a:t>After Maghrib Jama’ah?</a:t>
            </a:r>
          </a:p>
        </p:txBody>
      </p:sp>
    </p:spTree>
    <p:extLst>
      <p:ext uri="{BB962C8B-B14F-4D97-AF65-F5344CB8AC3E}">
        <p14:creationId xmlns:p14="http://schemas.microsoft.com/office/powerpoint/2010/main" val="3181724921"/>
      </p:ext>
    </p:extLst>
  </p:cSld>
  <p:clrMapOvr>
    <a:masterClrMapping/>
  </p:clrMapOvr>
  <p:transition spd="slow" advTm="8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330964</TotalTime>
  <Words>665</Words>
  <Application>Microsoft Office PowerPoint</Application>
  <PresentationFormat>Widescreen</PresentationFormat>
  <Paragraphs>150</Paragraphs>
  <Slides>14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Noor</vt:lpstr>
      <vt:lpstr>Arial</vt:lpstr>
      <vt:lpstr>Calibri</vt:lpstr>
      <vt:lpstr>Calibri Light</vt:lpstr>
      <vt:lpstr>Wingdings 2</vt:lpstr>
      <vt:lpstr>Office Theme</vt:lpstr>
      <vt:lpstr>PowerPoint Presentation</vt:lpstr>
      <vt:lpstr>Eid Jama’ah Times</vt:lpstr>
      <vt:lpstr>PowerPoint Presentation</vt:lpstr>
      <vt:lpstr>Official Website</vt:lpstr>
      <vt:lpstr>Amazon Alexa</vt:lpstr>
      <vt:lpstr>PowerPoint Presentation</vt:lpstr>
      <vt:lpstr>COVID Notice</vt:lpstr>
      <vt:lpstr>PowerPoint Presentation</vt:lpstr>
      <vt:lpstr>Free Weekly Events</vt:lpstr>
      <vt:lpstr>Free Weekly Events (continued)</vt:lpstr>
      <vt:lpstr>Hifdh &amp; Maktab Classes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Chair</dc:creator>
  <cp:lastModifiedBy>UG-Ahmed, Mujahid</cp:lastModifiedBy>
  <cp:revision>80</cp:revision>
  <dcterms:created xsi:type="dcterms:W3CDTF">2021-05-09T13:29:05Z</dcterms:created>
  <dcterms:modified xsi:type="dcterms:W3CDTF">2022-07-06T18:03:00Z</dcterms:modified>
</cp:coreProperties>
</file>