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7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7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38A3-F524-49D1-AF69-18FD1BFEF82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chedules.caltech.edu/WI2017-18.html)...E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1" y="302078"/>
            <a:ext cx="8634513" cy="64416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94064" y="669472"/>
            <a:ext cx="1632858" cy="253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77743" y="4906736"/>
            <a:ext cx="1632858" cy="307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6914" y="301109"/>
            <a:ext cx="976742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Enter: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7430" y="4462173"/>
            <a:ext cx="90601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Click: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7429" y="5716752"/>
            <a:ext cx="90601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Click: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58694" y="6086084"/>
            <a:ext cx="1336220" cy="307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241"/>
            <a:ext cx="11607714" cy="38926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82722" y="2447331"/>
            <a:ext cx="4237378" cy="147732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list takes about 1.5 numbingly boring hours to compile by hand due to how TQFR report is laid out. I guarantee you can install </a:t>
            </a:r>
            <a:r>
              <a:rPr lang="en-US" dirty="0" err="1" smtClean="0">
                <a:solidFill>
                  <a:srgbClr val="FF0000"/>
                </a:solidFill>
              </a:rPr>
              <a:t>TQFRscraper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>
                <a:solidFill>
                  <a:srgbClr val="FF0000"/>
                </a:solidFill>
              </a:rPr>
              <a:t>SFL </a:t>
            </a:r>
            <a:r>
              <a:rPr lang="en-US" dirty="0" smtClean="0">
                <a:solidFill>
                  <a:srgbClr val="FF0000"/>
                </a:solidFill>
              </a:rPr>
              <a:t>computer and get this list in way less than 1.5 hours.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0593" y="1206272"/>
            <a:ext cx="1224643" cy="209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7750" y="89954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7. If you’re like me, you probably don’t really care about economics. Thus, your first instinct is to ask “which class is the least work?”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82072" y="1754129"/>
            <a:ext cx="1872627" cy="269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065236" y="2324100"/>
            <a:ext cx="916836" cy="18161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6" y="4790009"/>
            <a:ext cx="8718153" cy="175432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Cross-reference with registrar list of classes available </a:t>
            </a:r>
            <a:r>
              <a:rPr lang="en-US" dirty="0">
                <a:solidFill>
                  <a:srgbClr val="FF0000"/>
                </a:solidFill>
              </a:rPr>
              <a:t>next term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://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schedules.caltech.edu/WI2017-18.html)</a:t>
            </a:r>
            <a:r>
              <a:rPr lang="en-US" dirty="0" smtClean="0">
                <a:solidFill>
                  <a:srgbClr val="FF0000"/>
                </a:solidFill>
              </a:rPr>
              <a:t> … 121B, 124, and 172 are offered next term, plus the completely-new or never-surveyed classes 101, 149, and 181.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 err="1" smtClean="0">
                <a:solidFill>
                  <a:srgbClr val="FF0000"/>
                </a:solidFill>
              </a:rPr>
              <a:t>Ec</a:t>
            </a:r>
            <a:r>
              <a:rPr lang="en-US" dirty="0" smtClean="0">
                <a:solidFill>
                  <a:srgbClr val="FF0000"/>
                </a:solidFill>
              </a:rPr>
              <a:t> 121B is our top contender, followed by </a:t>
            </a:r>
            <a:r>
              <a:rPr lang="en-US" dirty="0" err="1" smtClean="0">
                <a:solidFill>
                  <a:srgbClr val="FF0000"/>
                </a:solidFill>
              </a:rPr>
              <a:t>Ec</a:t>
            </a:r>
            <a:r>
              <a:rPr lang="en-US" dirty="0" smtClean="0">
                <a:solidFill>
                  <a:srgbClr val="FF0000"/>
                </a:solidFill>
              </a:rPr>
              <a:t>/SS 124. We don’t really want to take the </a:t>
            </a:r>
            <a:r>
              <a:rPr lang="en-US" dirty="0" err="1" smtClean="0">
                <a:solidFill>
                  <a:srgbClr val="FF0000"/>
                </a:solidFill>
              </a:rPr>
              <a:t>underunited</a:t>
            </a:r>
            <a:r>
              <a:rPr lang="en-US" dirty="0" smtClean="0">
                <a:solidFill>
                  <a:srgbClr val="FF0000"/>
                </a:solidFill>
              </a:rPr>
              <a:t> PS/</a:t>
            </a:r>
            <a:r>
              <a:rPr lang="en-US" dirty="0" err="1" smtClean="0">
                <a:solidFill>
                  <a:srgbClr val="FF0000"/>
                </a:solidFill>
              </a:rPr>
              <a:t>Ec</a:t>
            </a:r>
            <a:r>
              <a:rPr lang="en-US" dirty="0" smtClean="0">
                <a:solidFill>
                  <a:srgbClr val="FF0000"/>
                </a:solidFill>
              </a:rPr>
              <a:t> 172.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801"/>
            <a:ext cx="13056223" cy="3181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98171" y="802801"/>
            <a:ext cx="1224643" cy="209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7750" y="89954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" y="7525095"/>
            <a:ext cx="9029700" cy="179541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7906095"/>
            <a:ext cx="9029700" cy="179541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0" y="2128800"/>
            <a:ext cx="926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850" y="2509800"/>
            <a:ext cx="926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50" y="4050637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 Hmm, </a:t>
            </a:r>
            <a:r>
              <a:rPr lang="en-US" dirty="0" err="1" smtClean="0">
                <a:solidFill>
                  <a:srgbClr val="FF0000"/>
                </a:solidFill>
              </a:rPr>
              <a:t>Ec</a:t>
            </a:r>
            <a:r>
              <a:rPr lang="en-US" dirty="0" smtClean="0">
                <a:solidFill>
                  <a:srgbClr val="FF0000"/>
                </a:solidFill>
              </a:rPr>
              <a:t>/SS 124 gets a much higher </a:t>
            </a:r>
            <a:r>
              <a:rPr lang="en-US" dirty="0" err="1" smtClean="0">
                <a:solidFill>
                  <a:srgbClr val="FF0000"/>
                </a:solidFill>
              </a:rPr>
              <a:t>contentQuality</a:t>
            </a:r>
            <a:r>
              <a:rPr lang="en-US" dirty="0" smtClean="0">
                <a:solidFill>
                  <a:srgbClr val="FF0000"/>
                </a:solidFill>
              </a:rPr>
              <a:t> rating. Is it enough to justify the extra hour of work per week? Let’s look at the class’s consolidated </a:t>
            </a:r>
            <a:r>
              <a:rPr lang="en-US" dirty="0" err="1" smtClean="0">
                <a:solidFill>
                  <a:srgbClr val="FF0000"/>
                </a:solidFill>
              </a:rPr>
              <a:t>TQFRdata</a:t>
            </a:r>
            <a:r>
              <a:rPr lang="en-US" dirty="0" smtClean="0">
                <a:solidFill>
                  <a:srgbClr val="FF0000"/>
                </a:solidFill>
              </a:rPr>
              <a:t> in depth.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71" y="3740597"/>
            <a:ext cx="1771650" cy="2000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98170" y="3749099"/>
            <a:ext cx="1908630" cy="235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6900"/>
            <a:ext cx="20174015" cy="108093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2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167382"/>
            <a:ext cx="13271684" cy="7882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1586" y="4010971"/>
            <a:ext cx="1475014" cy="294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01586" y="6352815"/>
            <a:ext cx="1044802" cy="316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73293" y="3784394"/>
            <a:ext cx="1475014" cy="294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210800" y="5179470"/>
            <a:ext cx="1044802" cy="316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64" y="-25968"/>
            <a:ext cx="7115175" cy="36004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79998" y="358334"/>
            <a:ext cx="2692442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last trick: right-click the Command Prompt bar and open Properties.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418" y="1883894"/>
            <a:ext cx="6638925" cy="51149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55143" y="2389334"/>
            <a:ext cx="2623404" cy="147732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Then you can resize the Command Prompt Window and buffer to actually view everything on one screen.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0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1" y="301109"/>
            <a:ext cx="8634513" cy="6451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94064" y="669472"/>
            <a:ext cx="1632858" cy="253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77743" y="4906736"/>
            <a:ext cx="1632858" cy="307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6914" y="301109"/>
            <a:ext cx="976742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Enter: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7430" y="4462173"/>
            <a:ext cx="90601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Click: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7429" y="5716752"/>
            <a:ext cx="90601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Click: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58694" y="6086084"/>
            <a:ext cx="1336220" cy="307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95051" y="4151031"/>
            <a:ext cx="1553952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 Save the file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1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116" t="15528" r="56571" b="14483"/>
          <a:stretch/>
        </p:blipFill>
        <p:spPr>
          <a:xfrm>
            <a:off x="-400051" y="125186"/>
            <a:ext cx="11393993" cy="67328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31800"/>
            <a:ext cx="3699329" cy="556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572" y="37493"/>
            <a:ext cx="8032392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I suggest creating the </a:t>
            </a:r>
            <a:r>
              <a:rPr lang="en-US" dirty="0" err="1" smtClean="0">
                <a:solidFill>
                  <a:srgbClr val="FF0000"/>
                </a:solidFill>
              </a:rPr>
              <a:t>MyPython</a:t>
            </a:r>
            <a:r>
              <a:rPr lang="en-US" dirty="0" smtClean="0">
                <a:solidFill>
                  <a:srgbClr val="FF0000"/>
                </a:solidFill>
              </a:rPr>
              <a:t> directory and saving to C:\Python27\MyPython.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32470" y="1776131"/>
            <a:ext cx="3198568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. Right-click zip file. Extract All.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45" y="2966620"/>
            <a:ext cx="4964112" cy="34772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96945" y="2329515"/>
            <a:ext cx="2514535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window will appear: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37100" y="2145463"/>
            <a:ext cx="922331" cy="737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1038" y="6074565"/>
            <a:ext cx="1137619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7. Extract!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45764" y="6074565"/>
            <a:ext cx="957036" cy="3198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51"/>
            <a:ext cx="11696700" cy="6667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0825" y="292100"/>
            <a:ext cx="6934200" cy="647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3536" y="4088819"/>
            <a:ext cx="5240564" cy="175432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 This directory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houses </a:t>
            </a:r>
            <a:r>
              <a:rPr lang="en-US" dirty="0" err="1" smtClean="0">
                <a:solidFill>
                  <a:srgbClr val="FF0000"/>
                </a:solidFill>
              </a:rPr>
              <a:t>scrapedPages</a:t>
            </a:r>
            <a:r>
              <a:rPr lang="en-US" dirty="0" smtClean="0">
                <a:solidFill>
                  <a:srgbClr val="FF0000"/>
                </a:solidFill>
              </a:rPr>
              <a:t>, the container of class files to analyze, and other folders of example </a:t>
            </a:r>
            <a:r>
              <a:rPr lang="en-US" dirty="0" err="1" smtClean="0">
                <a:solidFill>
                  <a:srgbClr val="FF0000"/>
                </a:solidFill>
              </a:rPr>
              <a:t>classfiles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You may want to remove the current contents of </a:t>
            </a:r>
            <a:r>
              <a:rPr lang="en-US" dirty="0" err="1" smtClean="0">
                <a:solidFill>
                  <a:srgbClr val="FF0000"/>
                </a:solidFill>
              </a:rPr>
              <a:t>scrapedPages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8" y="1784350"/>
            <a:ext cx="4143375" cy="4610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234169"/>
            <a:ext cx="3962400" cy="5090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848" y="955675"/>
            <a:ext cx="2384652" cy="120032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 Windows Start menu -&gt; type “Command Prompt”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-&gt; Click 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3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2744676"/>
            <a:ext cx="9467850" cy="3114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636587"/>
            <a:ext cx="9391650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" y="7824456"/>
            <a:ext cx="9410700" cy="34004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851" y="1155701"/>
            <a:ext cx="6470650" cy="2920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2082" y="340282"/>
            <a:ext cx="8428718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10. Navigate to location of our files by entering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cd ..\..\Python27\</a:t>
            </a:r>
            <a:r>
              <a:rPr lang="en-US" dirty="0" err="1" smtClean="0">
                <a:solidFill>
                  <a:srgbClr val="FF0000"/>
                </a:solidFill>
              </a:rPr>
              <a:t>MyPython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err="1" smtClean="0">
                <a:solidFill>
                  <a:srgbClr val="FF0000"/>
                </a:solidFill>
              </a:rPr>
              <a:t>TQFRanalysis</a:t>
            </a:r>
            <a:r>
              <a:rPr lang="en-US" dirty="0" smtClean="0">
                <a:solidFill>
                  <a:srgbClr val="FF0000"/>
                </a:solidFill>
              </a:rPr>
              <a:t>-master\</a:t>
            </a:r>
            <a:r>
              <a:rPr lang="en-US" dirty="0" err="1" smtClean="0">
                <a:solidFill>
                  <a:srgbClr val="FF0000"/>
                </a:solidFill>
              </a:rPr>
              <a:t>TQFRanalysis</a:t>
            </a:r>
            <a:r>
              <a:rPr lang="en-US" dirty="0" smtClean="0">
                <a:solidFill>
                  <a:srgbClr val="FF0000"/>
                </a:solidFill>
              </a:rPr>
              <a:t>-master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50" y="2051735"/>
            <a:ext cx="8428718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11. Install needed python package ‘bs4’ by entering</a:t>
            </a:r>
          </a:p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-2 -m pip install bs4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850" y="3459955"/>
            <a:ext cx="7346950" cy="2484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850" y="4960782"/>
            <a:ext cx="8870950" cy="175432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12. Then install needed python packages ‘requests’ and ‘</a:t>
            </a:r>
            <a:r>
              <a:rPr lang="en-US" dirty="0" err="1" smtClean="0">
                <a:solidFill>
                  <a:srgbClr val="FF0000"/>
                </a:solidFill>
              </a:rPr>
              <a:t>numpy</a:t>
            </a:r>
            <a:r>
              <a:rPr lang="en-US" dirty="0" smtClean="0">
                <a:solidFill>
                  <a:srgbClr val="FF0000"/>
                </a:solidFill>
              </a:rPr>
              <a:t>’ by entering</a:t>
            </a:r>
          </a:p>
          <a:p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-2 -m pip install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And then</a:t>
            </a:r>
          </a:p>
          <a:p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-2 -m pip install </a:t>
            </a:r>
            <a:r>
              <a:rPr lang="en-US" dirty="0" err="1" smtClean="0">
                <a:solidFill>
                  <a:srgbClr val="FF0000"/>
                </a:solidFill>
              </a:rPr>
              <a:t>numpy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Your installation is now complete! I was able to log out and back in and it was still there, so you should only have to do this once. </a:t>
            </a:r>
          </a:p>
        </p:txBody>
      </p:sp>
    </p:spTree>
    <p:extLst>
      <p:ext uri="{BB962C8B-B14F-4D97-AF65-F5344CB8AC3E}">
        <p14:creationId xmlns:p14="http://schemas.microsoft.com/office/powerpoint/2010/main" val="12949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613"/>
            <a:ext cx="9410700" cy="317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253"/>
            <a:ext cx="9410700" cy="31718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3825" y="0"/>
            <a:ext cx="5597752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Now we can run our program. Enter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py</a:t>
            </a:r>
            <a:r>
              <a:rPr lang="en-US" dirty="0" smtClean="0">
                <a:solidFill>
                  <a:srgbClr val="FF0000"/>
                </a:solidFill>
              </a:rPr>
              <a:t> -2 runThisOne.py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825" y="838717"/>
            <a:ext cx="6470650" cy="298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16025" y="3283466"/>
            <a:ext cx="637268" cy="279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31092" y="3238500"/>
            <a:ext cx="593180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We have to login to Caltech Access to scrape new pages.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77018" y="6537047"/>
            <a:ext cx="637268" cy="279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63536" y="6413103"/>
            <a:ext cx="593180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Let’s go scrape some data!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9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3390501"/>
            <a:ext cx="8991600" cy="3033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0"/>
            <a:ext cx="9391650" cy="31051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80795" y="2247008"/>
            <a:ext cx="5597752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I’m going to pick out the best Winter-term economics classes to fulfill my Advanced Social Science requirement with.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4659" y="2514601"/>
            <a:ext cx="1233034" cy="3033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900" y="4470400"/>
            <a:ext cx="8902700" cy="1942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6501417"/>
            <a:ext cx="887854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program then downloads TQFR reports for every winter Economics class #100 or above.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05877" y="304307"/>
            <a:ext cx="2672670" cy="175432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(You might want to actually scroll up and read this menu. I’m going to skip to doing stuff because this is a 10 minute presentation.)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55" y="6272379"/>
            <a:ext cx="9344025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55" y="3054666"/>
            <a:ext cx="9401175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2289"/>
          <a:stretch/>
        </p:blipFill>
        <p:spPr>
          <a:xfrm>
            <a:off x="88900" y="1023610"/>
            <a:ext cx="9420225" cy="8842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517" y="2146867"/>
            <a:ext cx="2512219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 Time to examine our options.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4086" y="5960432"/>
            <a:ext cx="826407" cy="227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395" y="1385306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19475" y="-39222"/>
            <a:ext cx="5724525" cy="3009900"/>
            <a:chOff x="3419475" y="-39222"/>
            <a:chExt cx="5724525" cy="3009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9475" y="-39222"/>
              <a:ext cx="5724525" cy="30099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103687" y="530826"/>
              <a:ext cx="4883036" cy="36933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Our </a:t>
              </a:r>
              <a:r>
                <a:rPr lang="en-US" dirty="0" err="1" smtClean="0">
                  <a:solidFill>
                    <a:srgbClr val="FF0000"/>
                  </a:solidFill>
                </a:rPr>
                <a:t>scrapedPages</a:t>
              </a:r>
              <a:r>
                <a:rPr lang="en-US" dirty="0" smtClean="0">
                  <a:solidFill>
                    <a:srgbClr val="FF0000"/>
                  </a:solidFill>
                </a:rPr>
                <a:t> directory is now full of data!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14053" y="3942785"/>
            <a:ext cx="2672670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(Again, you might want to actually scroll up and read this menu.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0089" y="6571787"/>
            <a:ext cx="1327604" cy="224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55217" y="5754234"/>
            <a:ext cx="3320483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 A couple setup commands to load our data and calculate the stats for the classes.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6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724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 Library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Sonka, Rita F. (Rita)</dc:creator>
  <cp:lastModifiedBy>Rita Sonka</cp:lastModifiedBy>
  <cp:revision>25</cp:revision>
  <dcterms:created xsi:type="dcterms:W3CDTF">2017-11-06T02:03:45Z</dcterms:created>
  <dcterms:modified xsi:type="dcterms:W3CDTF">2017-11-06T18:07:30Z</dcterms:modified>
</cp:coreProperties>
</file>