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65" r:id="rId4"/>
    <p:sldId id="266" r:id="rId5"/>
    <p:sldId id="267" r:id="rId6"/>
    <p:sldId id="268" r:id="rId7"/>
    <p:sldId id="270" r:id="rId8"/>
    <p:sldId id="269" r:id="rId9"/>
    <p:sldId id="274" r:id="rId10"/>
    <p:sldId id="271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7AFE-240B-D932-34EC-B96F8074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0A22D-5714-1E7B-FB53-B28712E8E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C88E-0174-8DA2-0364-A8CBF5B1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43DC6-51DE-554B-2321-1ABEE64A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9276E-C713-70B2-97AB-CEAC4B58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FF133-8E0D-B001-4F38-558EEF31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13C73-FFB9-9B66-C51D-A8D2CB0D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9BE26-52E6-EE17-2E1D-8CC3B6E9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667F3-AC6B-13D0-6173-A37BB87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C3D57-5030-0BF0-C650-7AB098EE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EA598F-4F41-78D2-D5BD-F387CFB87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BDEEC-68F1-F994-ADD5-31E1CA92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333C3-C392-6901-F35D-C4E1A7AC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68F8B-9A1B-F9E4-2E5A-03E4A671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DCF3C-1B90-0308-2B0C-A5EA2364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5A9D-F44E-FEEA-4990-5A362282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EBDD8-6B2E-38D3-E8D9-F2FDA2BE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03D2C-807F-32DD-E654-D736D75C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4B630-330F-5FD8-01B3-E8BEF999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53DB0-A976-263D-4168-08419F7C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4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28C4C-6D77-DA4D-D86D-A61F67B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829AC-8ED0-D89A-7332-1747D3A0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3F1B4-58E0-E5E3-F6B4-DED3400F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99D88-A654-CA24-A4D6-6B2D3DEF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BA825-5974-726A-7F9B-E9E530B8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8A6A-BAFA-F644-A6B9-259BDA23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10704-7141-973E-3CBA-635A1DDB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C319F-670B-C446-8F95-4AB25CE3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3313E-702C-7D52-3317-6264E856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57882-372F-0FDA-5F87-A859510D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B2595-3DC7-7105-088B-D3FE2F5A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C30B4-3285-119C-23F7-254EAAF5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8C3B3-09DA-9D08-905B-BDD7DA29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D3D1B-0F7C-214C-1FC7-C81736580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F5A71-A11C-3C7E-9990-9CCFE702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10A0-BF38-A8B2-A8A4-CAB40752A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9FE40-736D-E506-44D1-EA467E0F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88F2B0-9E69-3AEA-65B6-9BD6548B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A694CD-1BD0-341C-1D49-D239C34E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055D2-6C90-4DDE-122A-D212D17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AF0C4-AB4B-54FA-B251-0869CDD6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6ECE3-821D-2D0F-9C27-7A243167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2299DF-3EC9-060A-BF46-7034BB6E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2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DA6F2-3496-6052-DF4C-46FCDC26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F2520-B3E2-AEDD-7D39-D1A6912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B5781-2E26-8B3D-BA2B-A92D591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9B607-5D6A-2845-5E48-28B332E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3A74D-ABA1-181B-44D8-6F6DF169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23CAE-2F24-49D4-31B3-0534F78F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CAAED-DB21-0743-67C1-485D4483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A8BF2-783F-DDD2-CDF6-3A8D18F5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B1E3C-B364-7BBD-F569-F8CFB202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7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F3C1-2C65-A82E-1789-3E98A41C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8C136-42B3-6D1D-75EF-196EE6C4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94446-E659-F00D-E2E3-C5694B5A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A134D-597C-50A3-B7A5-4C9E6907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E0F61-DB56-9BF6-88FC-57A0B4BD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1E6A0-CD69-1F06-38E1-48434E0E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8234D7-3144-AE4F-6FA4-5912A4C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0B5C0-D78C-2087-A505-59F1EF9B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D541A-A52D-9BCF-931B-DE326DBE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C02E-1744-4BCA-8C42-C27E666AB883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5FF2E-3856-1F34-AC0E-B7AAB65E3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D2E4F-9633-F875-FE57-23C92514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CAF1-9815-43BB-85B4-D2DECCE5F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21050A-AF89-85D3-C8DD-31DFD6EAE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0588" r="64980"/>
          <a:stretch/>
        </p:blipFill>
        <p:spPr>
          <a:xfrm>
            <a:off x="357116" y="3917577"/>
            <a:ext cx="4618295" cy="2761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597107-A87A-3F6B-416A-781E894E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509" r="41765"/>
          <a:stretch/>
        </p:blipFill>
        <p:spPr>
          <a:xfrm>
            <a:off x="5091953" y="2162735"/>
            <a:ext cx="7100047" cy="46952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0FF947-CB2F-C236-147E-2AAB89D98334}"/>
              </a:ext>
            </a:extLst>
          </p:cNvPr>
          <p:cNvSpPr txBox="1"/>
          <p:nvPr/>
        </p:nvSpPr>
        <p:spPr>
          <a:xfrm>
            <a:off x="1546960" y="312623"/>
            <a:ext cx="909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Align and Attend: Multimodal Summarization with Dual Contrastive Losses</a:t>
            </a:r>
            <a:endParaRPr lang="zh-CN" altLang="en-US" sz="20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3AF9E5-5D6A-299D-F55B-CCB85C83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4" y="907257"/>
            <a:ext cx="3391373" cy="30103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2B7CE7-72B5-56D2-A66E-998518811F9F}"/>
              </a:ext>
            </a:extLst>
          </p:cNvPr>
          <p:cNvSpPr/>
          <p:nvPr/>
        </p:nvSpPr>
        <p:spPr>
          <a:xfrm>
            <a:off x="2420471" y="3550024"/>
            <a:ext cx="349623" cy="173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6E3654-1C0E-BF94-EF4B-56D2E088B890}"/>
              </a:ext>
            </a:extLst>
          </p:cNvPr>
          <p:cNvSpPr/>
          <p:nvPr/>
        </p:nvSpPr>
        <p:spPr>
          <a:xfrm>
            <a:off x="2268071" y="5880847"/>
            <a:ext cx="1129553" cy="206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15E234-B178-B437-C84E-5A795429956C}"/>
              </a:ext>
            </a:extLst>
          </p:cNvPr>
          <p:cNvSpPr/>
          <p:nvPr/>
        </p:nvSpPr>
        <p:spPr>
          <a:xfrm>
            <a:off x="6849034" y="6158752"/>
            <a:ext cx="1039907" cy="207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05A0CD-0F0B-DF94-7A42-72C725B9F5F4}"/>
              </a:ext>
            </a:extLst>
          </p:cNvPr>
          <p:cNvSpPr txBox="1"/>
          <p:nvPr/>
        </p:nvSpPr>
        <p:spPr>
          <a:xfrm>
            <a:off x="5360895" y="1068402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TVSum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21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C02284-67BA-8DBE-D09D-0F65AE2E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1099812"/>
            <a:ext cx="847843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829B9F-7CD1-9439-3468-73E0828D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457050"/>
            <a:ext cx="8830907" cy="3943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5ED9BF-12D3-1426-F98F-DFE97FCAAD39}"/>
              </a:ext>
            </a:extLst>
          </p:cNvPr>
          <p:cNvSpPr txBox="1"/>
          <p:nvPr/>
        </p:nvSpPr>
        <p:spPr>
          <a:xfrm>
            <a:off x="1785257" y="6644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Ablation Study</a:t>
            </a:r>
          </a:p>
        </p:txBody>
      </p:sp>
    </p:spTree>
    <p:extLst>
      <p:ext uri="{BB962C8B-B14F-4D97-AF65-F5344CB8AC3E}">
        <p14:creationId xmlns:p14="http://schemas.microsoft.com/office/powerpoint/2010/main" val="127751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DE7B5D-461D-54E7-262B-09E37356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947391"/>
            <a:ext cx="1014554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9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24E4B4-FF06-19E9-29A0-B75AB5A5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442760"/>
            <a:ext cx="1025033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E3AF9E5-5D6A-299D-F55B-CCB85C83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3" y="1035642"/>
            <a:ext cx="3391373" cy="301032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B05A0CD-0F0B-DF94-7A42-72C725B9F5F4}"/>
              </a:ext>
            </a:extLst>
          </p:cNvPr>
          <p:cNvSpPr txBox="1"/>
          <p:nvPr/>
        </p:nvSpPr>
        <p:spPr>
          <a:xfrm>
            <a:off x="5360895" y="1068402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SumMe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05D60-0385-C90E-817E-8185524B8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39134" r="60809" b="7025"/>
          <a:stretch/>
        </p:blipFill>
        <p:spPr>
          <a:xfrm>
            <a:off x="5082987" y="2302327"/>
            <a:ext cx="4984377" cy="39091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CC3E66-7247-F6C5-DA0E-B1E016E94754}"/>
              </a:ext>
            </a:extLst>
          </p:cNvPr>
          <p:cNvSpPr/>
          <p:nvPr/>
        </p:nvSpPr>
        <p:spPr>
          <a:xfrm>
            <a:off x="1524000" y="3639671"/>
            <a:ext cx="331694" cy="206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9DCF44-3867-92AA-B70E-8A1B94D0022A}"/>
              </a:ext>
            </a:extLst>
          </p:cNvPr>
          <p:cNvSpPr/>
          <p:nvPr/>
        </p:nvSpPr>
        <p:spPr>
          <a:xfrm>
            <a:off x="6660776" y="5934635"/>
            <a:ext cx="1219200" cy="206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5404991-2690-2F38-3F10-7120CEAC0809}"/>
              </a:ext>
            </a:extLst>
          </p:cNvPr>
          <p:cNvSpPr txBox="1"/>
          <p:nvPr/>
        </p:nvSpPr>
        <p:spPr>
          <a:xfrm>
            <a:off x="1809622" y="531410"/>
            <a:ext cx="8572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Cluster-based Video Summarization with Temporal Context Awareness 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3E244B-9E2C-70DE-690F-5696E56EBD79}"/>
              </a:ext>
            </a:extLst>
          </p:cNvPr>
          <p:cNvSpPr txBox="1"/>
          <p:nvPr/>
        </p:nvSpPr>
        <p:spPr>
          <a:xfrm>
            <a:off x="654423" y="1544981"/>
            <a:ext cx="941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Model</a:t>
            </a:r>
            <a:endParaRPr lang="zh-CN" altLang="en-US" sz="18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2AF91A-8709-30F7-C697-D388CB60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6" y="1248363"/>
            <a:ext cx="9601199" cy="46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4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0165CB-A2AF-69EC-460B-5928DC39E347}"/>
              </a:ext>
            </a:extLst>
          </p:cNvPr>
          <p:cNvSpPr txBox="1"/>
          <p:nvPr/>
        </p:nvSpPr>
        <p:spPr>
          <a:xfrm>
            <a:off x="783772" y="936561"/>
            <a:ext cx="479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Generating Contextual Embeddings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F8E64D-EAAC-DD02-6DC7-BE6E224CF7DE}"/>
              </a:ext>
            </a:extLst>
          </p:cNvPr>
          <p:cNvSpPr txBox="1"/>
          <p:nvPr/>
        </p:nvSpPr>
        <p:spPr>
          <a:xfrm>
            <a:off x="783772" y="2415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Sampling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05FEBE-E585-FAE4-D787-8240B573E4EB}"/>
              </a:ext>
            </a:extLst>
          </p:cNvPr>
          <p:cNvSpPr txBox="1"/>
          <p:nvPr/>
        </p:nvSpPr>
        <p:spPr>
          <a:xfrm>
            <a:off x="783772" y="34934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Embedding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0F3048E-969D-E13F-9CC5-42460BE0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12" y="4367079"/>
            <a:ext cx="2657846" cy="4096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0D1E6D7-4B15-B777-BC85-2029C489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12" y="5119387"/>
            <a:ext cx="2962688" cy="4477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55DC794-FC7D-16BC-B18F-D94539479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760" y="2599745"/>
            <a:ext cx="6952240" cy="41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4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1C7C55-AE26-F8A3-34DD-6DCC3089DF4A}"/>
              </a:ext>
            </a:extLst>
          </p:cNvPr>
          <p:cNvSpPr txBox="1"/>
          <p:nvPr/>
        </p:nvSpPr>
        <p:spPr>
          <a:xfrm>
            <a:off x="659947" y="8784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 From Global Context to Local Semantics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E1128B-7FFE-88A5-FFB7-45EFE549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09"/>
          <a:stretch/>
        </p:blipFill>
        <p:spPr>
          <a:xfrm>
            <a:off x="6095999" y="1842471"/>
            <a:ext cx="6096001" cy="47179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D54A2C-8508-96C5-542E-DF7578008632}"/>
              </a:ext>
            </a:extLst>
          </p:cNvPr>
          <p:cNvSpPr txBox="1"/>
          <p:nvPr/>
        </p:nvSpPr>
        <p:spPr>
          <a:xfrm>
            <a:off x="710294" y="4037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Semantic Partitioning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3AFEB6-A4D6-8FFF-6196-8E86CFE74E08}"/>
              </a:ext>
            </a:extLst>
          </p:cNvPr>
          <p:cNvSpPr txBox="1"/>
          <p:nvPr/>
        </p:nvSpPr>
        <p:spPr>
          <a:xfrm>
            <a:off x="710294" y="20817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Contextual Clustering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BBC501-A17F-4EDD-25FF-5B99F254D150}"/>
              </a:ext>
            </a:extLst>
          </p:cNvPr>
          <p:cNvSpPr txBox="1"/>
          <p:nvPr/>
        </p:nvSpPr>
        <p:spPr>
          <a:xfrm>
            <a:off x="1203158" y="2518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t-SNE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45A3F12-804A-E800-6C3D-5810E3DB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55" y="2536156"/>
            <a:ext cx="2857899" cy="33342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A20FE8-E4F0-23F9-B503-28A32F18DF78}"/>
              </a:ext>
            </a:extLst>
          </p:cNvPr>
          <p:cNvSpPr txBox="1"/>
          <p:nvPr/>
        </p:nvSpPr>
        <p:spPr>
          <a:xfrm>
            <a:off x="1203158" y="297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BIRCH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得到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粗聚类标签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ˆc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75A8BB-4FB8-CA88-7B58-CCBCD04C0418}"/>
              </a:ext>
            </a:extLst>
          </p:cNvPr>
          <p:cNvSpPr txBox="1"/>
          <p:nvPr/>
        </p:nvSpPr>
        <p:spPr>
          <a:xfrm>
            <a:off x="1203158" y="3392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层次聚类算法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hierarchical clustering algorithm)          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BB3E3AE-10B7-3469-3C50-C885035BB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755" y="4671727"/>
            <a:ext cx="187668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3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645AAF7-068C-D8E2-4977-DAB4454410C2}"/>
              </a:ext>
            </a:extLst>
          </p:cNvPr>
          <p:cNvSpPr txBox="1"/>
          <p:nvPr/>
        </p:nvSpPr>
        <p:spPr>
          <a:xfrm>
            <a:off x="783772" y="124136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 Keyframes and Importance Scores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851DAC-E757-9698-B9A2-2AA8586320CE}"/>
              </a:ext>
            </a:extLst>
          </p:cNvPr>
          <p:cNvSpPr txBox="1"/>
          <p:nvPr/>
        </p:nvSpPr>
        <p:spPr>
          <a:xfrm>
            <a:off x="783772" y="2285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Keyframes Selection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B91B70-0647-AEC3-1322-E65E200D04EB}"/>
              </a:ext>
            </a:extLst>
          </p:cNvPr>
          <p:cNvSpPr txBox="1"/>
          <p:nvPr/>
        </p:nvSpPr>
        <p:spPr>
          <a:xfrm>
            <a:off x="783772" y="35691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Importance Scores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F0986D-CA2A-36FD-5553-3EB41E52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21" y="2470484"/>
            <a:ext cx="1934168" cy="8401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D2CC048-05CF-FB68-8066-2A6D267B356C}"/>
              </a:ext>
            </a:extLst>
          </p:cNvPr>
          <p:cNvSpPr txBox="1"/>
          <p:nvPr/>
        </p:nvSpPr>
        <p:spPr>
          <a:xfrm>
            <a:off x="7138737" y="2705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Mean, Middle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Ends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7C31D2-12BD-A0A6-308F-4B0B21E3E714}"/>
              </a:ext>
            </a:extLst>
          </p:cNvPr>
          <p:cNvSpPr txBox="1"/>
          <p:nvPr/>
        </p:nvSpPr>
        <p:spPr>
          <a:xfrm>
            <a:off x="1880936" y="4236742"/>
            <a:ext cx="8498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initialize the importance score ˆv to be the length of the section it belongs to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4B4A91-A014-3A81-AC64-99101E1F8B0B}"/>
              </a:ext>
            </a:extLst>
          </p:cNvPr>
          <p:cNvSpPr txBox="1"/>
          <p:nvPr/>
        </p:nvSpPr>
        <p:spPr>
          <a:xfrm>
            <a:off x="1880936" y="4751715"/>
            <a:ext cx="6617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a keyframe-biasing method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0D543D-C76A-5801-7A55-17D22B7C2FFC}"/>
              </a:ext>
            </a:extLst>
          </p:cNvPr>
          <p:cNvSpPr txBox="1"/>
          <p:nvPr/>
        </p:nvSpPr>
        <p:spPr>
          <a:xfrm>
            <a:off x="1880936" y="5250422"/>
            <a:ext cx="8115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interpolating methods are used to fill the importance scores of samples between key positions.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E1F9A5-9904-6644-5DE4-4A18B7E02929}"/>
              </a:ext>
            </a:extLst>
          </p:cNvPr>
          <p:cNvSpPr txBox="1"/>
          <p:nvPr/>
        </p:nvSpPr>
        <p:spPr>
          <a:xfrm>
            <a:off x="4784558" y="5765395"/>
            <a:ext cx="6617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cosine and linear</a:t>
            </a:r>
          </a:p>
        </p:txBody>
      </p:sp>
    </p:spTree>
    <p:extLst>
      <p:ext uri="{BB962C8B-B14F-4D97-AF65-F5344CB8AC3E}">
        <p14:creationId xmlns:p14="http://schemas.microsoft.com/office/powerpoint/2010/main" val="20342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FBE5AD-1F28-CE3E-A2CB-7792B304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0" y="826077"/>
            <a:ext cx="10520143" cy="5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9A6D2D-8776-FA40-D646-D1E3528E0965}"/>
              </a:ext>
            </a:extLst>
          </p:cNvPr>
          <p:cNvSpPr txBox="1"/>
          <p:nvPr/>
        </p:nvSpPr>
        <p:spPr>
          <a:xfrm>
            <a:off x="1265035" y="129274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Implementation Details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CAFC68-E3F4-61EA-5CDA-4CB740548CE6}"/>
              </a:ext>
            </a:extLst>
          </p:cNvPr>
          <p:cNvSpPr txBox="1"/>
          <p:nvPr/>
        </p:nvSpPr>
        <p:spPr>
          <a:xfrm>
            <a:off x="1265034" y="2131277"/>
            <a:ext cx="8536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 </a:t>
            </a:r>
            <a:r>
              <a:rPr lang="en-US" altLang="zh-CN"/>
              <a:t>1.</a:t>
            </a:r>
            <a:r>
              <a:rPr lang="zh-CN" altLang="en-US"/>
              <a:t>the video is sampled with a target frame rate of R = 4 frames per second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A8C767-DD30-3A02-ED68-2781A672954E}"/>
              </a:ext>
            </a:extLst>
          </p:cNvPr>
          <p:cNvSpPr txBox="1"/>
          <p:nvPr/>
        </p:nvSpPr>
        <p:spPr>
          <a:xfrm>
            <a:off x="1265035" y="27543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DINO and CLIP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32A0F5-AE83-8A07-0FF6-64E137EB6310}"/>
              </a:ext>
            </a:extLst>
          </p:cNvPr>
          <p:cNvSpPr txBox="1"/>
          <p:nvPr/>
        </p:nvSpPr>
        <p:spPr>
          <a:xfrm>
            <a:off x="1265034" y="3429000"/>
            <a:ext cx="9515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Semantic Partitioning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步骤中，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将卷积的窗口大小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最小分区长度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Cambria" panose="02040503050406030204" pitchFamily="18" charset="0"/>
              </a:rPr>
              <a:t>ϵ </a:t>
            </a:r>
            <a:r>
              <a:rPr lang="zh-CN" altLang="en-US" sz="18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Cambria" panose="02040503050406030204" pitchFamily="18" charset="0"/>
              </a:rPr>
              <a:t>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3EE6B1-B797-2ED3-C5B6-70BD55042712}"/>
              </a:ext>
            </a:extLst>
          </p:cNvPr>
          <p:cNvSpPr txBox="1"/>
          <p:nvPr/>
        </p:nvSpPr>
        <p:spPr>
          <a:xfrm>
            <a:off x="1265035" y="4115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keyframe selection, we employ the setting   </a:t>
            </a:r>
            <a:r>
              <a:rPr lang="zh-CN" altLang="en-US" b="1" dirty="0"/>
              <a:t>Middle + End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43C4B4-91F4-3E12-6E5D-A56F851D4D78}"/>
              </a:ext>
            </a:extLst>
          </p:cNvPr>
          <p:cNvSpPr txBox="1"/>
          <p:nvPr/>
        </p:nvSpPr>
        <p:spPr>
          <a:xfrm>
            <a:off x="1265034" y="4726723"/>
            <a:ext cx="9515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cosine interpolation  and set keyframe biasing scheme to Increase the importances of keyframes with B = 0.5.</a:t>
            </a:r>
          </a:p>
        </p:txBody>
      </p:sp>
    </p:spTree>
    <p:extLst>
      <p:ext uri="{BB962C8B-B14F-4D97-AF65-F5344CB8AC3E}">
        <p14:creationId xmlns:p14="http://schemas.microsoft.com/office/powerpoint/2010/main" val="26708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AF4A52C-ED55-E4E0-FEA5-2A2BE0C833CC}"/>
              </a:ext>
            </a:extLst>
          </p:cNvPr>
          <p:cNvSpPr txBox="1"/>
          <p:nvPr/>
        </p:nvSpPr>
        <p:spPr>
          <a:xfrm>
            <a:off x="1604596" y="2349696"/>
            <a:ext cx="9702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 A widely established metric for this comparison is </a:t>
            </a:r>
            <a:r>
              <a:rPr lang="zh-CN" altLang="en-US" sz="2800" b="1" dirty="0"/>
              <a:t>f-measure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51D60E-A8AC-3FC7-5CC3-77DD28FC2204}"/>
              </a:ext>
            </a:extLst>
          </p:cNvPr>
          <p:cNvSpPr txBox="1"/>
          <p:nvPr/>
        </p:nvSpPr>
        <p:spPr>
          <a:xfrm>
            <a:off x="1727688" y="1116596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Evaluation Measures</a:t>
            </a:r>
          </a:p>
        </p:txBody>
      </p:sp>
    </p:spTree>
    <p:extLst>
      <p:ext uri="{BB962C8B-B14F-4D97-AF65-F5344CB8AC3E}">
        <p14:creationId xmlns:p14="http://schemas.microsoft.com/office/powerpoint/2010/main" val="314676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214</Words>
  <Application>Microsoft Office PowerPoint</Application>
  <PresentationFormat>宽屏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fy y</dc:creator>
  <cp:lastModifiedBy>heer hyper</cp:lastModifiedBy>
  <cp:revision>13</cp:revision>
  <dcterms:created xsi:type="dcterms:W3CDTF">2024-09-19T15:58:16Z</dcterms:created>
  <dcterms:modified xsi:type="dcterms:W3CDTF">2025-07-01T09:26:27Z</dcterms:modified>
</cp:coreProperties>
</file>