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62" r:id="rId3"/>
    <p:sldId id="256" r:id="rId4"/>
    <p:sldId id="257" r:id="rId5"/>
    <p:sldId id="258" r:id="rId6"/>
    <p:sldId id="259" r:id="rId7"/>
    <p:sldId id="261" r:id="rId8"/>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3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E087AFE-240B-D932-34EC-B96F8074AB7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750A22D-5714-1E7B-FB53-B28712E8EB0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C5CDC88E-0174-8DA2-0364-A8CBF5B1ECC3}"/>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42B43DC6-51DE-554B-2321-1ABEE64AAAB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419276E-C713-70B2-97AB-CEAC4B5883A1}"/>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29938723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5AFF133-8E0D-B001-4F38-558EEF31B7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4D613C73-FFB9-9B66-C51D-A8D2CB0DCD88}"/>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979BE26-52E6-EE17-2E1D-8CC3B6E984DD}"/>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FE0667F3-AC6B-13D0-6173-A37BB87C208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A6C3D57-5030-0BF0-C650-7AB098EEA175}"/>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17567185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6DEA598F-4F41-78D2-D5BD-F387CFB874CC}"/>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DCBDEEC-68F1-F994-ADD5-31E1CA927405}"/>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70333C3-C392-6901-F35D-C4E1A7AC89E4}"/>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39668F8B-9A1B-F9E4-2E5A-03E4A67150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EBDCF3C-1B90-0308-2B0C-A5EA23646699}"/>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1880416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45A9D-F44E-FEEA-4990-5A36228205A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0AEBDD8-6B2E-38D3-E8D9-F2FDA2BEC2B5}"/>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FE03D2C-807F-32DD-E654-D736D75C4A8D}"/>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4E44B630-330F-5FD8-01B3-E8BEF999116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C0A53DB0-A976-263D-4168-08419F7C7042}"/>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2222744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28C4C-6D77-DA4D-D86D-A61F67B3599A}"/>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92B829AC-8ED0-D89A-7332-1747D3A0C9C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27A3F1B4-58E0-E5E3-F6B4-DED3400F5E92}"/>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8F299D88-A654-CA24-A4D6-6B2D3DEF640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8BBA825-5974-726A-7F9B-E9E530B8E869}"/>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14148829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808A6A-BAFA-F644-A6B9-259BDA23C55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26310704-7141-973E-3CBA-635A1DDB54AA}"/>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8EC319F-670B-C446-8F95-4AB25CE301D2}"/>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4F83313E-702C-7D52-3317-6264E8564EB9}"/>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30257882-372F-0FDA-5F87-A859510D5D7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3CFB2595-3DC7-7105-088B-D3FE2F5AA6F7}"/>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36880535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DC30B4-3285-119C-23F7-254EAAF56FDC}"/>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7658C3B3-09DA-9D08-905B-BDD7DA29691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B8D3D1B-0F7C-214C-1FC7-C81736580D41}"/>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72CF5A71-A11C-3C7E-9990-9CCFE702FBE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71A110A0-BF38-A8B2-A8A4-CAB40752A5FF}"/>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6C9FE40-736D-E506-44D1-EA467E0FEF8B}"/>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8" name="页脚占位符 7">
            <a:extLst>
              <a:ext uri="{FF2B5EF4-FFF2-40B4-BE49-F238E27FC236}">
                <a16:creationId xmlns:a16="http://schemas.microsoft.com/office/drawing/2014/main" id="{6888F2B0-9E69-3AEA-65B6-9BD6548B11BA}"/>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79A694CD-1BD0-341C-1D49-D239C34E025B}"/>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6949403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48055D2-6C90-4DDE-122A-D212D1701A1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99AF0C4-AB4B-54FA-B251-0869CDD6F5E8}"/>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4" name="页脚占位符 3">
            <a:extLst>
              <a:ext uri="{FF2B5EF4-FFF2-40B4-BE49-F238E27FC236}">
                <a16:creationId xmlns:a16="http://schemas.microsoft.com/office/drawing/2014/main" id="{1E86ECE3-821D-2D0F-9C27-7A2431672C6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332299DF-3EC9-060A-BF46-7034BB6E4262}"/>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4272122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6ADA6F2-3496-6052-DF4C-46FCDC26275D}"/>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3" name="页脚占位符 2">
            <a:extLst>
              <a:ext uri="{FF2B5EF4-FFF2-40B4-BE49-F238E27FC236}">
                <a16:creationId xmlns:a16="http://schemas.microsoft.com/office/drawing/2014/main" id="{536F2520-B3E2-AEDD-7D39-D1A6912DFE1D}"/>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08B5781-2E26-8B3D-BA2B-A92D591FF526}"/>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1184390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469B607-5D6A-2845-5E48-28B332EFD45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5093A74D-ABA1-181B-44D8-6F6DF169674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4423CAE-2F24-49D4-31B3-0534F78FE5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CA8CAAED-DB21-0743-67C1-485D448373A5}"/>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F39A8BF2-783F-DDD2-CDF6-3A8D18F58AF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1B1E3C-B364-7BBD-F569-F8CFB2027475}"/>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2459377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2D3F3C1-2C65-A82E-1789-3E98A41CF41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6558C136-42B3-6D1D-75EF-196EE6C42DF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E794446-E659-F00D-E2E3-C5694B5A34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823A134D-597C-50A3-B7A5-4C9E69077FB9}"/>
              </a:ext>
            </a:extLst>
          </p:cNvPr>
          <p:cNvSpPr>
            <a:spLocks noGrp="1"/>
          </p:cNvSpPr>
          <p:nvPr>
            <p:ph type="dt" sz="half" idx="10"/>
          </p:nvPr>
        </p:nvSpPr>
        <p:spPr/>
        <p:txBody>
          <a:bodyPr/>
          <a:lstStyle/>
          <a:p>
            <a:fld id="{FC4FC02E-1744-4BCA-8C42-C27E666AB883}" type="datetimeFigureOut">
              <a:rPr lang="zh-CN" altLang="en-US" smtClean="0"/>
              <a:t>2025/7/1</a:t>
            </a:fld>
            <a:endParaRPr lang="zh-CN" altLang="en-US"/>
          </a:p>
        </p:txBody>
      </p:sp>
      <p:sp>
        <p:nvSpPr>
          <p:cNvPr id="6" name="页脚占位符 5">
            <a:extLst>
              <a:ext uri="{FF2B5EF4-FFF2-40B4-BE49-F238E27FC236}">
                <a16:creationId xmlns:a16="http://schemas.microsoft.com/office/drawing/2014/main" id="{AC3E0F61-DB56-9BF6-88FC-57A0B4BD7675}"/>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8D81E6A0-CD69-1F06-38E1-48434E0EBF08}"/>
              </a:ext>
            </a:extLst>
          </p:cNvPr>
          <p:cNvSpPr>
            <a:spLocks noGrp="1"/>
          </p:cNvSpPr>
          <p:nvPr>
            <p:ph type="sldNum" sz="quarter" idx="12"/>
          </p:nvPr>
        </p:nvSpPr>
        <p:spPr/>
        <p:txBody>
          <a:body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20560286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538234D7-3144-AE4F-6FA4-5912A4CB4A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C810B5C0-D78C-2087-A505-59F1EF9B2D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F7D541A-A52D-9BCF-931B-DE326DBE28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4FC02E-1744-4BCA-8C42-C27E666AB883}" type="datetimeFigureOut">
              <a:rPr lang="zh-CN" altLang="en-US" smtClean="0"/>
              <a:t>2025/7/1</a:t>
            </a:fld>
            <a:endParaRPr lang="zh-CN" altLang="en-US"/>
          </a:p>
        </p:txBody>
      </p:sp>
      <p:sp>
        <p:nvSpPr>
          <p:cNvPr id="5" name="页脚占位符 4">
            <a:extLst>
              <a:ext uri="{FF2B5EF4-FFF2-40B4-BE49-F238E27FC236}">
                <a16:creationId xmlns:a16="http://schemas.microsoft.com/office/drawing/2014/main" id="{FF85FF2E-3856-1F34-AC0E-B7AAB65E365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E3FD2E4F-9633-F875-FE57-23C92514822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701CAF1-9815-43BB-85B4-D2DECCE5F31B}" type="slidenum">
              <a:rPr lang="zh-CN" altLang="en-US" smtClean="0"/>
              <a:t>‹#›</a:t>
            </a:fld>
            <a:endParaRPr lang="zh-CN" altLang="en-US"/>
          </a:p>
        </p:txBody>
      </p:sp>
    </p:spTree>
    <p:extLst>
      <p:ext uri="{BB962C8B-B14F-4D97-AF65-F5344CB8AC3E}">
        <p14:creationId xmlns:p14="http://schemas.microsoft.com/office/powerpoint/2010/main" val="42611870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2A4BE3C9-5756-0755-9544-60B7B3CCDA99}"/>
              </a:ext>
            </a:extLst>
          </p:cNvPr>
          <p:cNvPicPr>
            <a:picLocks noChangeAspect="1"/>
          </p:cNvPicPr>
          <p:nvPr/>
        </p:nvPicPr>
        <p:blipFill>
          <a:blip r:embed="rId2"/>
          <a:stretch>
            <a:fillRect/>
          </a:stretch>
        </p:blipFill>
        <p:spPr>
          <a:xfrm>
            <a:off x="1742512" y="1925178"/>
            <a:ext cx="8706975" cy="4817590"/>
          </a:xfrm>
          <a:prstGeom prst="rect">
            <a:avLst/>
          </a:prstGeom>
        </p:spPr>
      </p:pic>
      <p:pic>
        <p:nvPicPr>
          <p:cNvPr id="5" name="图片 4">
            <a:extLst>
              <a:ext uri="{FF2B5EF4-FFF2-40B4-BE49-F238E27FC236}">
                <a16:creationId xmlns:a16="http://schemas.microsoft.com/office/drawing/2014/main" id="{B0CB8A7D-2D6E-94EC-4127-D9705BA8B5C7}"/>
              </a:ext>
            </a:extLst>
          </p:cNvPr>
          <p:cNvPicPr>
            <a:picLocks noChangeAspect="1"/>
          </p:cNvPicPr>
          <p:nvPr/>
        </p:nvPicPr>
        <p:blipFill>
          <a:blip r:embed="rId3"/>
          <a:stretch>
            <a:fillRect/>
          </a:stretch>
        </p:blipFill>
        <p:spPr>
          <a:xfrm>
            <a:off x="1742512" y="1004221"/>
            <a:ext cx="6420746" cy="400106"/>
          </a:xfrm>
          <a:prstGeom prst="rect">
            <a:avLst/>
          </a:prstGeom>
        </p:spPr>
      </p:pic>
    </p:spTree>
    <p:extLst>
      <p:ext uri="{BB962C8B-B14F-4D97-AF65-F5344CB8AC3E}">
        <p14:creationId xmlns:p14="http://schemas.microsoft.com/office/powerpoint/2010/main" val="30962313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981E540B-E1FD-FE5E-4853-EABEE8D8D3FA}"/>
              </a:ext>
            </a:extLst>
          </p:cNvPr>
          <p:cNvPicPr>
            <a:picLocks noChangeAspect="1"/>
          </p:cNvPicPr>
          <p:nvPr/>
        </p:nvPicPr>
        <p:blipFill>
          <a:blip r:embed="rId2"/>
          <a:stretch>
            <a:fillRect/>
          </a:stretch>
        </p:blipFill>
        <p:spPr>
          <a:xfrm>
            <a:off x="932773" y="1093632"/>
            <a:ext cx="10326454" cy="4670735"/>
          </a:xfrm>
          <a:prstGeom prst="rect">
            <a:avLst/>
          </a:prstGeom>
        </p:spPr>
      </p:pic>
    </p:spTree>
    <p:extLst>
      <p:ext uri="{BB962C8B-B14F-4D97-AF65-F5344CB8AC3E}">
        <p14:creationId xmlns:p14="http://schemas.microsoft.com/office/powerpoint/2010/main" val="825577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EEC0D93-623A-335B-FF66-1DD29CEAD76B}"/>
              </a:ext>
            </a:extLst>
          </p:cNvPr>
          <p:cNvSpPr txBox="1"/>
          <p:nvPr/>
        </p:nvSpPr>
        <p:spPr>
          <a:xfrm>
            <a:off x="1058780" y="818147"/>
            <a:ext cx="10467474" cy="5078313"/>
          </a:xfrm>
          <a:prstGeom prst="rect">
            <a:avLst/>
          </a:prstGeom>
          <a:noFill/>
        </p:spPr>
        <p:txBody>
          <a:bodyPr wrap="square" rtlCol="0">
            <a:spAutoFit/>
          </a:bodyPr>
          <a:lstStyle/>
          <a:p>
            <a:r>
              <a:rPr lang="zh-CN" altLang="en-US" dirty="0"/>
              <a:t>论文概述</a:t>
            </a:r>
            <a:endParaRPr lang="en-US" altLang="zh-CN" dirty="0"/>
          </a:p>
          <a:p>
            <a:r>
              <a:rPr lang="zh-CN" altLang="en-US" dirty="0"/>
              <a:t>本文提出了一种名为</a:t>
            </a:r>
            <a:r>
              <a:rPr lang="en-US" altLang="zh-CN" dirty="0"/>
              <a:t>TAC-SUM</a:t>
            </a:r>
            <a:r>
              <a:rPr lang="zh-CN" altLang="en-US" dirty="0"/>
              <a:t>的无监督视频摘要方法</a:t>
            </a:r>
            <a:r>
              <a:rPr lang="en-US" altLang="zh-CN" dirty="0"/>
              <a:t>,</a:t>
            </a:r>
            <a:r>
              <a:rPr lang="zh-CN" altLang="en-US" dirty="0"/>
              <a:t>通过引入时间上下文信息来提高摘要的连贯性和一致性。</a:t>
            </a:r>
          </a:p>
          <a:p>
            <a:r>
              <a:rPr lang="en-US" altLang="zh-CN" dirty="0"/>
              <a:t>TAC-SUM</a:t>
            </a:r>
            <a:r>
              <a:rPr lang="zh-CN" altLang="en-US" dirty="0"/>
              <a:t>将输入视频划分为时间连续的片段</a:t>
            </a:r>
            <a:r>
              <a:rPr lang="en-US" altLang="zh-CN" dirty="0"/>
              <a:t>,</a:t>
            </a:r>
            <a:r>
              <a:rPr lang="zh-CN" altLang="en-US" dirty="0"/>
              <a:t>并利用聚类信息注入时间感知</a:t>
            </a:r>
            <a:r>
              <a:rPr lang="en-US" altLang="zh-CN" dirty="0"/>
              <a:t>,</a:t>
            </a:r>
            <a:r>
              <a:rPr lang="zh-CN" altLang="en-US" dirty="0"/>
              <a:t>从而生成最终的视频摘要。</a:t>
            </a:r>
          </a:p>
          <a:p>
            <a:r>
              <a:rPr lang="zh-CN" altLang="en-US" dirty="0"/>
              <a:t>实验结果表明</a:t>
            </a:r>
            <a:r>
              <a:rPr lang="en-US" altLang="zh-CN" dirty="0"/>
              <a:t>,TAC-SUM</a:t>
            </a:r>
            <a:r>
              <a:rPr lang="zh-CN" altLang="en-US" dirty="0"/>
              <a:t>在</a:t>
            </a:r>
            <a:r>
              <a:rPr lang="en-US" altLang="zh-CN" dirty="0" err="1"/>
              <a:t>SumMe</a:t>
            </a:r>
            <a:r>
              <a:rPr lang="zh-CN" altLang="en-US" dirty="0"/>
              <a:t>数据集上优于现有的无监督方法</a:t>
            </a:r>
            <a:r>
              <a:rPr lang="en-US" altLang="zh-CN" dirty="0"/>
              <a:t>,</a:t>
            </a:r>
            <a:r>
              <a:rPr lang="zh-CN" altLang="en-US" dirty="0"/>
              <a:t>并与最先进的监督方法相当。</a:t>
            </a:r>
          </a:p>
          <a:p>
            <a:endParaRPr lang="en-US" altLang="zh-CN" dirty="0"/>
          </a:p>
          <a:p>
            <a:r>
              <a:rPr lang="zh-CN" altLang="en-US" dirty="0"/>
              <a:t>方法概述</a:t>
            </a:r>
            <a:endParaRPr lang="en-US" altLang="zh-CN" dirty="0"/>
          </a:p>
          <a:p>
            <a:r>
              <a:rPr lang="en-US" altLang="zh-CN" dirty="0"/>
              <a:t>TAC-SUM</a:t>
            </a:r>
            <a:r>
              <a:rPr lang="zh-CN" altLang="en-US" dirty="0"/>
              <a:t>包括四个主要模块</a:t>
            </a:r>
            <a:r>
              <a:rPr lang="en-US" altLang="zh-CN" dirty="0"/>
              <a:t>:</a:t>
            </a:r>
            <a:r>
              <a:rPr lang="zh-CN" altLang="en-US" dirty="0"/>
              <a:t>生成上下文嵌入、时间感知聚类、重要性评分和关键帧选择。</a:t>
            </a:r>
          </a:p>
          <a:p>
            <a:r>
              <a:rPr lang="zh-CN" altLang="en-US" dirty="0"/>
              <a:t>通过采样和预训练模型提取视频帧的视觉特征</a:t>
            </a:r>
            <a:r>
              <a:rPr lang="en-US" altLang="zh-CN" dirty="0"/>
              <a:t>,</a:t>
            </a:r>
            <a:r>
              <a:rPr lang="zh-CN" altLang="en-US" dirty="0"/>
              <a:t>形成上下文嵌入。</a:t>
            </a:r>
          </a:p>
          <a:p>
            <a:r>
              <a:rPr lang="zh-CN" altLang="en-US" dirty="0"/>
              <a:t>将上下文嵌入输入到时间感知聚类算法中</a:t>
            </a:r>
            <a:r>
              <a:rPr lang="en-US" altLang="zh-CN" dirty="0"/>
              <a:t>,</a:t>
            </a:r>
            <a:r>
              <a:rPr lang="zh-CN" altLang="en-US" dirty="0"/>
              <a:t>生成具有时间连贯性的视频片段。</a:t>
            </a:r>
          </a:p>
          <a:p>
            <a:r>
              <a:rPr lang="zh-CN" altLang="en-US" dirty="0"/>
              <a:t>根据片段的重要性和代表性</a:t>
            </a:r>
            <a:r>
              <a:rPr lang="en-US" altLang="zh-CN" dirty="0"/>
              <a:t>,</a:t>
            </a:r>
            <a:r>
              <a:rPr lang="zh-CN" altLang="en-US" dirty="0"/>
              <a:t>选择关键帧构建最终的视频摘要。</a:t>
            </a:r>
          </a:p>
          <a:p>
            <a:endParaRPr lang="en-US" altLang="zh-CN" dirty="0"/>
          </a:p>
          <a:p>
            <a:r>
              <a:rPr lang="zh-CN" altLang="en-US" dirty="0"/>
              <a:t>局限性和未来工作</a:t>
            </a:r>
            <a:endParaRPr lang="en-US" altLang="zh-CN" dirty="0"/>
          </a:p>
          <a:p>
            <a:r>
              <a:rPr lang="en-US" altLang="zh-CN" dirty="0"/>
              <a:t>TAC-SUM</a:t>
            </a:r>
            <a:r>
              <a:rPr lang="zh-CN" altLang="en-US" dirty="0"/>
              <a:t>仍存在一些局限性</a:t>
            </a:r>
            <a:r>
              <a:rPr lang="en-US" altLang="zh-CN" dirty="0"/>
              <a:t>,</a:t>
            </a:r>
            <a:r>
              <a:rPr lang="zh-CN" altLang="en-US" dirty="0"/>
              <a:t>如依赖预训练模型和缺乏数据驱动的改进能力。</a:t>
            </a:r>
          </a:p>
          <a:p>
            <a:r>
              <a:rPr lang="zh-CN" altLang="en-US" dirty="0"/>
              <a:t>未来工作将关注集成可学习组件</a:t>
            </a:r>
            <a:r>
              <a:rPr lang="en-US" altLang="zh-CN" dirty="0"/>
              <a:t>,</a:t>
            </a:r>
            <a:r>
              <a:rPr lang="zh-CN" altLang="en-US" dirty="0"/>
              <a:t>以增强摘要过程并提高对不同视频领域的适应性。</a:t>
            </a:r>
          </a:p>
          <a:p>
            <a:r>
              <a:rPr lang="zh-CN" altLang="en-US" dirty="0"/>
              <a:t>这包括用可训练参数的深度神经网络替换当前的时间感知聚类算法</a:t>
            </a:r>
            <a:r>
              <a:rPr lang="en-US" altLang="zh-CN" dirty="0"/>
              <a:t>,</a:t>
            </a:r>
            <a:r>
              <a:rPr lang="zh-CN" altLang="en-US" dirty="0"/>
              <a:t>并探索数据驱动的重要性评分方法。</a:t>
            </a:r>
          </a:p>
          <a:p>
            <a:r>
              <a:rPr lang="zh-CN" altLang="en-US" dirty="0"/>
              <a:t>综上所述</a:t>
            </a:r>
            <a:r>
              <a:rPr lang="en-US" altLang="zh-CN" dirty="0"/>
              <a:t>,TAC-SUM</a:t>
            </a:r>
            <a:r>
              <a:rPr lang="zh-CN" altLang="en-US" dirty="0"/>
              <a:t>是一种创新的无监督视频摘要方法</a:t>
            </a:r>
            <a:r>
              <a:rPr lang="en-US" altLang="zh-CN" dirty="0"/>
              <a:t>,</a:t>
            </a:r>
            <a:r>
              <a:rPr lang="zh-CN" altLang="en-US" dirty="0"/>
              <a:t>通过引入时间上下文信息提高了摘要的质量。未来的研究方向将致力于进一步提升该方法的性能和适应性</a:t>
            </a:r>
          </a:p>
        </p:txBody>
      </p:sp>
    </p:spTree>
    <p:extLst>
      <p:ext uri="{BB962C8B-B14F-4D97-AF65-F5344CB8AC3E}">
        <p14:creationId xmlns:p14="http://schemas.microsoft.com/office/powerpoint/2010/main" val="2729619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E805FF87-D3CA-974C-0C96-512A20C38D8B}"/>
              </a:ext>
            </a:extLst>
          </p:cNvPr>
          <p:cNvSpPr txBox="1"/>
          <p:nvPr/>
        </p:nvSpPr>
        <p:spPr>
          <a:xfrm>
            <a:off x="1010653" y="577516"/>
            <a:ext cx="9829800" cy="2308324"/>
          </a:xfrm>
          <a:prstGeom prst="rect">
            <a:avLst/>
          </a:prstGeom>
          <a:noFill/>
        </p:spPr>
        <p:txBody>
          <a:bodyPr wrap="square" rtlCol="0">
            <a:spAutoFit/>
          </a:bodyPr>
          <a:lstStyle/>
          <a:p>
            <a:pPr algn="l"/>
            <a:r>
              <a:rPr lang="zh-CN" altLang="en-US" dirty="0"/>
              <a:t>以下是实现方法</a:t>
            </a:r>
            <a:r>
              <a:rPr lang="en-US" altLang="zh-CN" dirty="0"/>
              <a:t>:</a:t>
            </a:r>
          </a:p>
          <a:p>
            <a:pPr algn="l">
              <a:buFont typeface="+mj-lt"/>
              <a:buAutoNum type="arabicPeriod"/>
            </a:pPr>
            <a:r>
              <a:rPr lang="zh-CN" altLang="en-US" dirty="0"/>
              <a:t>该方法选择视频 </a:t>
            </a:r>
            <a:r>
              <a:rPr lang="en-US" altLang="zh-CN" dirty="0"/>
              <a:t>I </a:t>
            </a:r>
            <a:r>
              <a:rPr lang="zh-CN" altLang="en-US" dirty="0"/>
              <a:t>中的有序子集 </a:t>
            </a:r>
            <a:r>
              <a:rPr lang="en-US" altLang="zh-CN" dirty="0"/>
              <a:t>S = {It1, It2, ..., </a:t>
            </a:r>
            <a:r>
              <a:rPr lang="en-US" altLang="zh-CN" dirty="0" err="1"/>
              <a:t>ItL</a:t>
            </a:r>
            <a:r>
              <a:rPr lang="en-US" altLang="zh-CN" dirty="0"/>
              <a:t>}</a:t>
            </a:r>
            <a:r>
              <a:rPr lang="zh-CN" altLang="en-US" dirty="0"/>
              <a:t>，其中 </a:t>
            </a:r>
            <a:r>
              <a:rPr lang="en-US" altLang="zh-CN" dirty="0"/>
              <a:t>L </a:t>
            </a:r>
            <a:r>
              <a:rPr lang="zh-CN" altLang="en-US" dirty="0"/>
              <a:t>是选定帧的数量，</a:t>
            </a:r>
            <a:r>
              <a:rPr lang="en-US" altLang="zh-CN" dirty="0"/>
              <a:t>t </a:t>
            </a:r>
            <a:r>
              <a:rPr lang="zh-CN" altLang="en-US" dirty="0"/>
              <a:t>是对应的时间戳。</a:t>
            </a:r>
            <a:r>
              <a:rPr lang="en-US" altLang="zh-CN" dirty="0"/>
              <a:t>TAC-SUM</a:t>
            </a:r>
            <a:r>
              <a:rPr lang="zh-CN" altLang="en-US" dirty="0"/>
              <a:t>包括四个主要模块</a:t>
            </a:r>
            <a:r>
              <a:rPr lang="en-US" altLang="zh-CN" dirty="0"/>
              <a:t>:</a:t>
            </a:r>
            <a:r>
              <a:rPr lang="zh-CN" altLang="en-US" dirty="0"/>
              <a:t>生成上下文嵌入、时间感知聚类、重要性评分和关键帧选择。</a:t>
            </a:r>
            <a:endParaRPr lang="en-US" altLang="zh-CN" dirty="0"/>
          </a:p>
          <a:p>
            <a:pPr algn="l"/>
            <a:endParaRPr lang="en-US" altLang="zh-CN" dirty="0"/>
          </a:p>
          <a:p>
            <a:pPr algn="l"/>
            <a:endParaRPr lang="en-US" altLang="zh-CN" dirty="0"/>
          </a:p>
          <a:p>
            <a:pPr algn="l"/>
            <a:r>
              <a:rPr lang="en-US" altLang="zh-CN" dirty="0"/>
              <a:t>2.</a:t>
            </a:r>
            <a:r>
              <a:rPr lang="zh-CN" altLang="en-US" dirty="0"/>
              <a:t>生成上下文嵌入包括两个步骤</a:t>
            </a:r>
            <a:r>
              <a:rPr lang="en-US" altLang="zh-CN" dirty="0"/>
              <a:t>:</a:t>
            </a:r>
            <a:r>
              <a:rPr lang="zh-CN" altLang="en-US" dirty="0"/>
              <a:t>采样视频和构建每个采样帧的嵌入。采样步骤通过将原始帧划分为等长片段并选择每个片段的中间帧来减少计算复杂度。嵌入步骤使用预训练模型提取每个采样帧的视觉嵌入。图</a:t>
            </a:r>
            <a:r>
              <a:rPr lang="en-US" altLang="zh-CN" dirty="0"/>
              <a:t>2</a:t>
            </a:r>
            <a:r>
              <a:rPr lang="zh-CN" altLang="en-US" dirty="0"/>
              <a:t>给出了两个上下文嵌入的例子。</a:t>
            </a:r>
          </a:p>
        </p:txBody>
      </p:sp>
      <p:pic>
        <p:nvPicPr>
          <p:cNvPr id="4" name="图片 3">
            <a:extLst>
              <a:ext uri="{FF2B5EF4-FFF2-40B4-BE49-F238E27FC236}">
                <a16:creationId xmlns:a16="http://schemas.microsoft.com/office/drawing/2014/main" id="{B01C2372-610B-1EDA-97B9-4A98C4B855EC}"/>
              </a:ext>
            </a:extLst>
          </p:cNvPr>
          <p:cNvPicPr>
            <a:picLocks noChangeAspect="1"/>
          </p:cNvPicPr>
          <p:nvPr/>
        </p:nvPicPr>
        <p:blipFill>
          <a:blip r:embed="rId2"/>
          <a:stretch>
            <a:fillRect/>
          </a:stretch>
        </p:blipFill>
        <p:spPr>
          <a:xfrm>
            <a:off x="2775452" y="2906945"/>
            <a:ext cx="7752180" cy="3951055"/>
          </a:xfrm>
          <a:prstGeom prst="rect">
            <a:avLst/>
          </a:prstGeom>
        </p:spPr>
      </p:pic>
    </p:spTree>
    <p:extLst>
      <p:ext uri="{BB962C8B-B14F-4D97-AF65-F5344CB8AC3E}">
        <p14:creationId xmlns:p14="http://schemas.microsoft.com/office/powerpoint/2010/main" val="26109152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D0D320C5-BA95-D00D-A63A-DFBE7EB13DCD}"/>
              </a:ext>
            </a:extLst>
          </p:cNvPr>
          <p:cNvPicPr>
            <a:picLocks noChangeAspect="1"/>
          </p:cNvPicPr>
          <p:nvPr/>
        </p:nvPicPr>
        <p:blipFill>
          <a:blip r:embed="rId2"/>
          <a:stretch>
            <a:fillRect/>
          </a:stretch>
        </p:blipFill>
        <p:spPr>
          <a:xfrm>
            <a:off x="2370221" y="2510424"/>
            <a:ext cx="6489032" cy="4240575"/>
          </a:xfrm>
          <a:prstGeom prst="rect">
            <a:avLst/>
          </a:prstGeom>
        </p:spPr>
      </p:pic>
      <p:sp>
        <p:nvSpPr>
          <p:cNvPr id="4" name="文本框 3">
            <a:extLst>
              <a:ext uri="{FF2B5EF4-FFF2-40B4-BE49-F238E27FC236}">
                <a16:creationId xmlns:a16="http://schemas.microsoft.com/office/drawing/2014/main" id="{6DA81BC0-057D-44D9-BD81-8BAE6C678920}"/>
              </a:ext>
            </a:extLst>
          </p:cNvPr>
          <p:cNvSpPr txBox="1"/>
          <p:nvPr/>
        </p:nvSpPr>
        <p:spPr>
          <a:xfrm>
            <a:off x="1295400" y="842211"/>
            <a:ext cx="8895347" cy="1200329"/>
          </a:xfrm>
          <a:prstGeom prst="rect">
            <a:avLst/>
          </a:prstGeom>
          <a:noFill/>
        </p:spPr>
        <p:txBody>
          <a:bodyPr wrap="square" rtlCol="0">
            <a:spAutoFit/>
          </a:bodyPr>
          <a:lstStyle/>
          <a:p>
            <a:pPr algn="l"/>
            <a:r>
              <a:rPr lang="en-US" altLang="zh-CN" dirty="0"/>
              <a:t>3.</a:t>
            </a:r>
            <a:r>
              <a:rPr lang="zh-CN" altLang="en-US" dirty="0"/>
              <a:t>从全局上下文到局部语义包括两个步骤</a:t>
            </a:r>
            <a:r>
              <a:rPr lang="en-US" altLang="zh-CN" dirty="0"/>
              <a:t>:</a:t>
            </a:r>
            <a:r>
              <a:rPr lang="zh-CN" altLang="en-US" dirty="0"/>
              <a:t>使用传统聚类传播上下文信息到分区级别的聚类</a:t>
            </a:r>
            <a:r>
              <a:rPr lang="en-US" altLang="zh-CN" dirty="0"/>
              <a:t>,</a:t>
            </a:r>
            <a:r>
              <a:rPr lang="zh-CN" altLang="en-US" dirty="0"/>
              <a:t>然后进一步将分区级别的信息提炼到样本级别。聚类步骤首先使用</a:t>
            </a:r>
            <a:r>
              <a:rPr lang="en-US" altLang="zh-CN" dirty="0"/>
              <a:t>PCA</a:t>
            </a:r>
            <a:r>
              <a:rPr lang="zh-CN" altLang="en-US" dirty="0"/>
              <a:t>和</a:t>
            </a:r>
            <a:r>
              <a:rPr lang="en-US" altLang="zh-CN" dirty="0"/>
              <a:t>t-SNE</a:t>
            </a:r>
            <a:r>
              <a:rPr lang="zh-CN" altLang="en-US" dirty="0"/>
              <a:t>降维</a:t>
            </a:r>
            <a:r>
              <a:rPr lang="en-US" altLang="zh-CN" dirty="0"/>
              <a:t>,</a:t>
            </a:r>
            <a:r>
              <a:rPr lang="zh-CN" altLang="en-US" dirty="0"/>
              <a:t>然后应用</a:t>
            </a:r>
            <a:r>
              <a:rPr lang="en-US" altLang="zh-CN" dirty="0"/>
              <a:t>BIRCH</a:t>
            </a:r>
            <a:r>
              <a:rPr lang="zh-CN" altLang="en-US" dirty="0"/>
              <a:t>算法进行粗聚类</a:t>
            </a:r>
            <a:r>
              <a:rPr lang="en-US" altLang="zh-CN" dirty="0"/>
              <a:t>,</a:t>
            </a:r>
            <a:r>
              <a:rPr lang="zh-CN" altLang="en-US" dirty="0"/>
              <a:t>最后使用层次聚类合并粗聚类形成更细的聚类。语义分区步骤根据聚类标签对帧进行分区</a:t>
            </a:r>
            <a:r>
              <a:rPr lang="en-US" altLang="zh-CN" dirty="0"/>
              <a:t>,</a:t>
            </a:r>
            <a:r>
              <a:rPr lang="zh-CN" altLang="en-US" dirty="0"/>
              <a:t>并进行一些后处理操作。</a:t>
            </a:r>
          </a:p>
        </p:txBody>
      </p:sp>
    </p:spTree>
    <p:extLst>
      <p:ext uri="{BB962C8B-B14F-4D97-AF65-F5344CB8AC3E}">
        <p14:creationId xmlns:p14="http://schemas.microsoft.com/office/powerpoint/2010/main" val="29392794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79ED1488-C594-DB66-93E7-FA0A9524996E}"/>
              </a:ext>
            </a:extLst>
          </p:cNvPr>
          <p:cNvSpPr txBox="1"/>
          <p:nvPr/>
        </p:nvSpPr>
        <p:spPr>
          <a:xfrm>
            <a:off x="793861" y="1028343"/>
            <a:ext cx="10604278" cy="5078313"/>
          </a:xfrm>
          <a:prstGeom prst="rect">
            <a:avLst/>
          </a:prstGeom>
          <a:noFill/>
        </p:spPr>
        <p:txBody>
          <a:bodyPr wrap="square" rtlCol="0">
            <a:spAutoFit/>
          </a:bodyPr>
          <a:lstStyle/>
          <a:p>
            <a:pPr algn="l"/>
            <a:r>
              <a:rPr lang="en-US" altLang="zh-CN" dirty="0"/>
              <a:t>4.</a:t>
            </a:r>
            <a:r>
              <a:rPr lang="zh-CN" altLang="en-US" dirty="0"/>
              <a:t>关键帧和重要性得分步骤首先从分区中选择关键帧</a:t>
            </a:r>
            <a:r>
              <a:rPr lang="en-US" altLang="zh-CN" dirty="0"/>
              <a:t>,</a:t>
            </a:r>
            <a:r>
              <a:rPr lang="zh-CN" altLang="en-US" dirty="0"/>
              <a:t>然后计算每个采样帧的重要性得分。关键帧选择有三种方式</a:t>
            </a:r>
            <a:r>
              <a:rPr lang="en-US" altLang="zh-CN" dirty="0"/>
              <a:t>:</a:t>
            </a:r>
            <a:r>
              <a:rPr lang="zh-CN" altLang="en-US" dirty="0"/>
              <a:t>平均值、中间值和端点。重要性得分初始化为分区长度</a:t>
            </a:r>
            <a:r>
              <a:rPr lang="en-US" altLang="zh-CN" dirty="0"/>
              <a:t>,</a:t>
            </a:r>
            <a:r>
              <a:rPr lang="zh-CN" altLang="en-US" dirty="0"/>
              <a:t>然后使用关键帧偏置方法进行缩放和插值。根据片段的重要性和代表性</a:t>
            </a:r>
            <a:r>
              <a:rPr lang="en-US" altLang="zh-CN" dirty="0"/>
              <a:t>,</a:t>
            </a:r>
            <a:r>
              <a:rPr lang="zh-CN" altLang="en-US" dirty="0"/>
              <a:t>选择关键帧构建最终的视频摘要。</a:t>
            </a:r>
            <a:endParaRPr lang="en-US" altLang="zh-CN" dirty="0"/>
          </a:p>
          <a:p>
            <a:pPr algn="l"/>
            <a:endParaRPr lang="en-US" altLang="zh-CN" dirty="0"/>
          </a:p>
          <a:p>
            <a:pPr algn="l"/>
            <a:r>
              <a:rPr lang="zh-CN" altLang="en-US" dirty="0"/>
              <a:t>关键帧选择</a:t>
            </a:r>
            <a:r>
              <a:rPr lang="en-US" altLang="zh-CN" dirty="0"/>
              <a:t>:</a:t>
            </a:r>
          </a:p>
          <a:p>
            <a:pPr marL="742950" lvl="1" indent="-285750" algn="l">
              <a:buFont typeface="+mj-lt"/>
              <a:buAutoNum type="arabicPeriod"/>
            </a:pPr>
            <a:r>
              <a:rPr lang="zh-CN" altLang="en-US" dirty="0"/>
              <a:t>将视频分割成不同的语义分区</a:t>
            </a:r>
            <a:r>
              <a:rPr lang="en-US" altLang="zh-CN" dirty="0"/>
              <a:t>P</a:t>
            </a:r>
            <a:r>
              <a:rPr lang="zh-CN" altLang="en-US" dirty="0"/>
              <a:t>。</a:t>
            </a:r>
          </a:p>
          <a:p>
            <a:pPr marL="742950" lvl="1" indent="-285750" algn="l">
              <a:buFont typeface="+mj-lt"/>
              <a:buAutoNum type="arabicPeriod"/>
            </a:pPr>
            <a:r>
              <a:rPr lang="zh-CN" altLang="en-US" dirty="0"/>
              <a:t>对每个分区</a:t>
            </a:r>
            <a:r>
              <a:rPr lang="en-US" altLang="zh-CN" dirty="0" err="1"/>
              <a:t>P_i</a:t>
            </a:r>
            <a:r>
              <a:rPr lang="en-US" altLang="zh-CN" dirty="0"/>
              <a:t>,</a:t>
            </a:r>
            <a:r>
              <a:rPr lang="zh-CN" altLang="en-US" dirty="0"/>
              <a:t>可以采用以下三种方式选择关键帧</a:t>
            </a:r>
            <a:r>
              <a:rPr lang="en-US" altLang="zh-CN" dirty="0"/>
              <a:t>k(</a:t>
            </a:r>
            <a:r>
              <a:rPr lang="en-US" altLang="zh-CN" dirty="0" err="1"/>
              <a:t>i</a:t>
            </a:r>
            <a:r>
              <a:rPr lang="en-US" altLang="zh-CN" dirty="0"/>
              <a:t>):</a:t>
            </a:r>
          </a:p>
          <a:p>
            <a:pPr marL="1143000" lvl="2" indent="-228600" algn="l">
              <a:buFont typeface="+mj-lt"/>
              <a:buAutoNum type="arabicPeriod"/>
            </a:pPr>
            <a:r>
              <a:rPr lang="en-US" altLang="zh-CN" dirty="0"/>
              <a:t>Mean: </a:t>
            </a:r>
            <a:r>
              <a:rPr lang="zh-CN" altLang="en-US" dirty="0"/>
              <a:t>选择分区内平均值最接近的帧</a:t>
            </a:r>
          </a:p>
          <a:p>
            <a:pPr marL="1143000" lvl="2" indent="-228600" algn="l">
              <a:buFont typeface="+mj-lt"/>
              <a:buAutoNum type="arabicPeriod"/>
            </a:pPr>
            <a:r>
              <a:rPr lang="en-US" altLang="zh-CN" dirty="0"/>
              <a:t>Middle: </a:t>
            </a:r>
            <a:r>
              <a:rPr lang="zh-CN" altLang="en-US" dirty="0"/>
              <a:t>选择分区中间的帧</a:t>
            </a:r>
          </a:p>
          <a:p>
            <a:pPr marL="1143000" lvl="2" indent="-228600" algn="l">
              <a:buFont typeface="+mj-lt"/>
              <a:buAutoNum type="arabicPeriod"/>
            </a:pPr>
            <a:r>
              <a:rPr lang="en-US" altLang="zh-CN" dirty="0"/>
              <a:t>Ends: </a:t>
            </a:r>
            <a:r>
              <a:rPr lang="zh-CN" altLang="en-US" dirty="0"/>
              <a:t>选择分区两端的帧</a:t>
            </a:r>
          </a:p>
          <a:p>
            <a:pPr marL="742950" lvl="1" indent="-285750" algn="l">
              <a:buFont typeface="+mj-lt"/>
              <a:buAutoNum type="arabicPeriod"/>
            </a:pPr>
            <a:r>
              <a:rPr lang="zh-CN" altLang="en-US" dirty="0"/>
              <a:t>将所有分区的关键帧</a:t>
            </a:r>
            <a:r>
              <a:rPr lang="en-US" altLang="zh-CN" dirty="0"/>
              <a:t>k(</a:t>
            </a:r>
            <a:r>
              <a:rPr lang="en-US" altLang="zh-CN" dirty="0" err="1"/>
              <a:t>i</a:t>
            </a:r>
            <a:r>
              <a:rPr lang="en-US" altLang="zh-CN" dirty="0"/>
              <a:t>)</a:t>
            </a:r>
            <a:r>
              <a:rPr lang="zh-CN" altLang="en-US" dirty="0"/>
              <a:t>合并成最终的关键帧集合</a:t>
            </a:r>
            <a:r>
              <a:rPr lang="en-US" altLang="zh-CN" dirty="0"/>
              <a:t>k</a:t>
            </a:r>
            <a:r>
              <a:rPr lang="zh-CN" altLang="en-US" dirty="0"/>
              <a:t>。</a:t>
            </a:r>
          </a:p>
          <a:p>
            <a:pPr algn="l"/>
            <a:r>
              <a:rPr lang="zh-CN" altLang="en-US" dirty="0"/>
              <a:t>帧重要性评分</a:t>
            </a:r>
            <a:r>
              <a:rPr lang="en-US" altLang="zh-CN" dirty="0"/>
              <a:t>:</a:t>
            </a:r>
          </a:p>
          <a:p>
            <a:pPr marL="742950" lvl="1" indent="-285750" algn="l">
              <a:buFont typeface="+mj-lt"/>
              <a:buAutoNum type="arabicPeriod"/>
            </a:pPr>
            <a:r>
              <a:rPr lang="zh-CN" altLang="en-US" dirty="0"/>
              <a:t>初始化每个采样帧的重要性分数ˆ</a:t>
            </a:r>
            <a:r>
              <a:rPr lang="en-US" altLang="zh-CN" dirty="0" err="1"/>
              <a:t>v_i</a:t>
            </a:r>
            <a:r>
              <a:rPr lang="zh-CN" altLang="en-US" dirty="0"/>
              <a:t>为其所属分区的长度。</a:t>
            </a:r>
          </a:p>
          <a:p>
            <a:pPr marL="742950" lvl="1" indent="-285750" algn="l">
              <a:buFont typeface="+mj-lt"/>
              <a:buAutoNum type="arabicPeriod"/>
            </a:pPr>
            <a:r>
              <a:rPr lang="zh-CN" altLang="en-US" dirty="0"/>
              <a:t>使用关键帧偏置方法</a:t>
            </a:r>
            <a:r>
              <a:rPr lang="en-US" altLang="zh-CN" dirty="0"/>
              <a:t>(</a:t>
            </a:r>
            <a:r>
              <a:rPr lang="zh-CN" altLang="en-US" dirty="0"/>
              <a:t>如增加关键帧附近帧的分数</a:t>
            </a:r>
            <a:r>
              <a:rPr lang="en-US" altLang="zh-CN" dirty="0"/>
              <a:t>)</a:t>
            </a:r>
            <a:r>
              <a:rPr lang="zh-CN" altLang="en-US" dirty="0"/>
              <a:t>对初始分数进行缩放</a:t>
            </a:r>
            <a:r>
              <a:rPr lang="en-US" altLang="zh-CN" dirty="0"/>
              <a:t>,</a:t>
            </a:r>
            <a:r>
              <a:rPr lang="zh-CN" altLang="en-US" dirty="0"/>
              <a:t>得到最终的重要性分数</a:t>
            </a:r>
            <a:r>
              <a:rPr lang="en-US" altLang="zh-CN" dirty="0" err="1"/>
              <a:t>v_i</a:t>
            </a:r>
            <a:r>
              <a:rPr lang="zh-CN" altLang="en-US" dirty="0"/>
              <a:t>。</a:t>
            </a:r>
          </a:p>
          <a:p>
            <a:pPr marL="742950" lvl="1" indent="-285750" algn="l">
              <a:buFont typeface="+mj-lt"/>
              <a:buAutoNum type="arabicPeriod"/>
            </a:pPr>
            <a:r>
              <a:rPr lang="zh-CN" altLang="en-US" dirty="0"/>
              <a:t>采用不同的插值方法</a:t>
            </a:r>
            <a:r>
              <a:rPr lang="en-US" altLang="zh-CN" dirty="0"/>
              <a:t>(</a:t>
            </a:r>
            <a:r>
              <a:rPr lang="zh-CN" altLang="en-US" dirty="0"/>
              <a:t>如余弦插值、线性插值</a:t>
            </a:r>
            <a:r>
              <a:rPr lang="en-US" altLang="zh-CN" dirty="0"/>
              <a:t>)</a:t>
            </a:r>
            <a:r>
              <a:rPr lang="zh-CN" altLang="en-US" dirty="0"/>
              <a:t>填充采样帧之间的重要性分数。</a:t>
            </a:r>
          </a:p>
          <a:p>
            <a:pPr algn="l"/>
            <a:r>
              <a:rPr lang="zh-CN" altLang="en-US" dirty="0"/>
              <a:t>视频摘要生成</a:t>
            </a:r>
            <a:r>
              <a:rPr lang="en-US" altLang="zh-CN" dirty="0"/>
              <a:t>:</a:t>
            </a:r>
          </a:p>
          <a:p>
            <a:pPr marL="742950" lvl="1" indent="-285750" algn="l">
              <a:buFont typeface="+mj-lt"/>
              <a:buAutoNum type="arabicPeriod"/>
            </a:pPr>
            <a:r>
              <a:rPr lang="zh-CN" altLang="en-US" dirty="0"/>
              <a:t>根据每个帧的重要性分数</a:t>
            </a:r>
            <a:r>
              <a:rPr lang="en-US" altLang="zh-CN" dirty="0" err="1"/>
              <a:t>v_i</a:t>
            </a:r>
            <a:r>
              <a:rPr lang="en-US" altLang="zh-CN" dirty="0"/>
              <a:t>,</a:t>
            </a:r>
            <a:r>
              <a:rPr lang="zh-CN" altLang="en-US" dirty="0"/>
              <a:t>选择得分最高的关键帧作为最终的视频摘要。</a:t>
            </a:r>
          </a:p>
          <a:p>
            <a:endParaRPr lang="zh-CN" altLang="en-US" dirty="0"/>
          </a:p>
        </p:txBody>
      </p:sp>
    </p:spTree>
    <p:extLst>
      <p:ext uri="{BB962C8B-B14F-4D97-AF65-F5344CB8AC3E}">
        <p14:creationId xmlns:p14="http://schemas.microsoft.com/office/powerpoint/2010/main" val="2626817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0630BC88-F7AB-9322-8331-1BF5A2E7A843}"/>
              </a:ext>
            </a:extLst>
          </p:cNvPr>
          <p:cNvSpPr txBox="1"/>
          <p:nvPr/>
        </p:nvSpPr>
        <p:spPr>
          <a:xfrm>
            <a:off x="3048000" y="1491102"/>
            <a:ext cx="6096000" cy="1200329"/>
          </a:xfrm>
          <a:prstGeom prst="rect">
            <a:avLst/>
          </a:prstGeom>
          <a:noFill/>
        </p:spPr>
        <p:txBody>
          <a:bodyPr wrap="square">
            <a:spAutoFit/>
          </a:bodyPr>
          <a:lstStyle/>
          <a:p>
            <a:pPr algn="l"/>
            <a:endParaRPr lang="en-US" altLang="zh-CN" dirty="0"/>
          </a:p>
          <a:p>
            <a:pPr algn="l"/>
            <a:r>
              <a:rPr lang="en-US" altLang="zh-CN" dirty="0"/>
              <a:t>5.</a:t>
            </a:r>
            <a:r>
              <a:rPr lang="zh-CN" altLang="en-US" dirty="0"/>
              <a:t>实现细节部分介绍了一些超参数设置</a:t>
            </a:r>
            <a:r>
              <a:rPr lang="en-US" altLang="zh-CN" dirty="0"/>
              <a:t>,</a:t>
            </a:r>
            <a:r>
              <a:rPr lang="zh-CN" altLang="en-US" dirty="0"/>
              <a:t>如采样帧率、预训练模型、降维方法、聚类参数、关键帧选择方式和重要性得分计算方法等。</a:t>
            </a:r>
          </a:p>
        </p:txBody>
      </p:sp>
    </p:spTree>
    <p:extLst>
      <p:ext uri="{BB962C8B-B14F-4D97-AF65-F5344CB8AC3E}">
        <p14:creationId xmlns:p14="http://schemas.microsoft.com/office/powerpoint/2010/main" val="2224118318"/>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69</TotalTime>
  <Words>766</Words>
  <Application>Microsoft Office PowerPoint</Application>
  <PresentationFormat>宽屏</PresentationFormat>
  <Paragraphs>39</Paragraphs>
  <Slides>7</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7</vt:i4>
      </vt:variant>
    </vt:vector>
  </HeadingPairs>
  <TitlesOfParts>
    <vt:vector size="11" baseType="lpstr">
      <vt:lpstr>等线</vt:lpstr>
      <vt:lpstr>等线 Light</vt:lpstr>
      <vt:lpstr>Arial</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fy y</dc:creator>
  <cp:lastModifiedBy>heer hyper</cp:lastModifiedBy>
  <cp:revision>4</cp:revision>
  <dcterms:created xsi:type="dcterms:W3CDTF">2024-09-19T15:58:16Z</dcterms:created>
  <dcterms:modified xsi:type="dcterms:W3CDTF">2025-07-01T09:43:55Z</dcterms:modified>
</cp:coreProperties>
</file>