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594B57-6FE8-41BF-8D70-F25AC4FC5EC2}">
  <a:tblStyle styleId="{36594B57-6FE8-41BF-8D70-F25AC4FC5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ca6162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ca6162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ca61623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ca61623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3200"/>
            <a:ext cx="8520600" cy="11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DTW algorithm</a:t>
            </a:r>
            <a:endParaRPr/>
          </a:p>
        </p:txBody>
      </p:sp>
      <p:pic>
        <p:nvPicPr>
          <p:cNvPr descr="Dynamic Time Warping Algorithm for Gene Expression Time Series - ppt video  online download" id="55" name="Google Shape;55;p13"/>
          <p:cNvPicPr preferRelativeResize="0"/>
          <p:nvPr/>
        </p:nvPicPr>
        <p:blipFill rotWithShape="1">
          <a:blip r:embed="rId3">
            <a:alphaModFix/>
          </a:blip>
          <a:srcRect b="41680" l="0" r="0" t="20217"/>
          <a:stretch/>
        </p:blipFill>
        <p:spPr>
          <a:xfrm>
            <a:off x="891450" y="1648475"/>
            <a:ext cx="7361100" cy="25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19650" y="3926725"/>
            <a:ext cx="10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Euclidean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847775" y="3926725"/>
            <a:ext cx="6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3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Prérequis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trajectoire de longueur n (A[i] = V3 à l’instant 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- trajectoire de longueur m </a:t>
            </a:r>
            <a:r>
              <a:rPr lang="en"/>
              <a:t>(B[j] = V3 à l’instant j)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 - matrice n x m (</a:t>
            </a:r>
            <a:r>
              <a:rPr lang="en">
                <a:highlight>
                  <a:srgbClr val="F4CCCC"/>
                </a:highlight>
              </a:rPr>
              <a:t>M[i, j]</a:t>
            </a:r>
            <a:r>
              <a:rPr lang="en"/>
              <a:t> = </a:t>
            </a:r>
            <a:r>
              <a:rPr lang="en">
                <a:highlight>
                  <a:srgbClr val="FFF2CC"/>
                </a:highlight>
              </a:rPr>
              <a:t>d(A[i], B[j])</a:t>
            </a:r>
            <a:r>
              <a:rPr lang="en"/>
              <a:t> + min(</a:t>
            </a:r>
            <a:r>
              <a:rPr lang="en">
                <a:highlight>
                  <a:srgbClr val="C9DAF8"/>
                </a:highlight>
              </a:rPr>
              <a:t>M[i - 1, j]</a:t>
            </a:r>
            <a:r>
              <a:rPr lang="en"/>
              <a:t>, </a:t>
            </a:r>
            <a:r>
              <a:rPr lang="en">
                <a:highlight>
                  <a:srgbClr val="C9DAF8"/>
                </a:highlight>
              </a:rPr>
              <a:t>M[i, j - 1]</a:t>
            </a:r>
            <a:r>
              <a:rPr lang="en"/>
              <a:t>, </a:t>
            </a:r>
            <a:r>
              <a:rPr lang="en">
                <a:highlight>
                  <a:srgbClr val="C9DAF8"/>
                </a:highlight>
              </a:rPr>
              <a:t>M[i - 1, j - 1]</a:t>
            </a:r>
            <a:r>
              <a:rPr lang="en"/>
              <a:t>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==&gt;</a:t>
            </a:r>
            <a:r>
              <a:rPr lang="en"/>
              <a:t> M[n - 1, m - 1] = d(A, B)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424275" y="2360675"/>
            <a:ext cx="72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coût</a:t>
            </a:r>
            <a:endParaRPr sz="900"/>
          </a:p>
        </p:txBody>
      </p:sp>
      <p:sp>
        <p:nvSpPr>
          <p:cNvPr id="65" name="Google Shape;65;p14"/>
          <p:cNvSpPr txBox="1"/>
          <p:nvPr/>
        </p:nvSpPr>
        <p:spPr>
          <a:xfrm>
            <a:off x="4991675" y="2360675"/>
            <a:ext cx="72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insertion</a:t>
            </a:r>
            <a:endParaRPr sz="900"/>
          </a:p>
        </p:txBody>
      </p:sp>
      <p:sp>
        <p:nvSpPr>
          <p:cNvPr id="66" name="Google Shape;66;p14"/>
          <p:cNvSpPr txBox="1"/>
          <p:nvPr/>
        </p:nvSpPr>
        <p:spPr>
          <a:xfrm>
            <a:off x="6028450" y="2360675"/>
            <a:ext cx="72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deletion</a:t>
            </a:r>
            <a:endParaRPr sz="900"/>
          </a:p>
        </p:txBody>
      </p:sp>
      <p:sp>
        <p:nvSpPr>
          <p:cNvPr id="67" name="Google Shape;67;p14"/>
          <p:cNvSpPr txBox="1"/>
          <p:nvPr/>
        </p:nvSpPr>
        <p:spPr>
          <a:xfrm>
            <a:off x="7263325" y="2360675"/>
            <a:ext cx="72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match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5"/>
          <p:cNvGraphicFramePr/>
          <p:nvPr/>
        </p:nvGraphicFramePr>
        <p:xfrm>
          <a:off x="1565088" y="83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{36594B57-6FE8-41BF-8D70-F25AC4FC5EC2}</a:tableStyleId>
              </a:tblPr>
              <a:tblGrid>
                <a:gridCol w="789025"/>
                <a:gridCol w="789025"/>
                <a:gridCol w="789025"/>
                <a:gridCol w="789025"/>
                <a:gridCol w="789025"/>
                <a:gridCol w="789025"/>
                <a:gridCol w="789025"/>
                <a:gridCol w="804500"/>
              </a:tblGrid>
              <a:tr h="50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d(A[0], B[0])</a:t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</a:tr>
              <a:tr h="50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</a:tr>
              <a:tr h="50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M[i - 1, j - 1]</a:t>
                      </a:r>
                      <a:endParaRPr/>
                    </a:p>
                  </a:txBody>
                  <a:tcPr marT="182875" marB="91425" marR="0" marL="0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M[i - 1, j]</a:t>
                      </a:r>
                      <a:endParaRPr/>
                    </a:p>
                  </a:txBody>
                  <a:tcPr marT="182875" marB="91425" marR="0" marL="0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</a:tr>
              <a:tr h="59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M[i, j - 1]</a:t>
                      </a:r>
                      <a:endParaRPr sz="1100"/>
                    </a:p>
                  </a:txBody>
                  <a:tcPr marT="182875" marB="91425" marR="0" marL="0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M[i, j]</a:t>
                      </a:r>
                      <a:endParaRPr sz="1100"/>
                    </a:p>
                  </a:txBody>
                  <a:tcPr marT="182875" marB="91425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</a:tr>
              <a:tr h="50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</a:tr>
              <a:tr h="50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82875" marB="91425" marR="0" marL="0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M[n-1, m-1] = d(A, B)</a:t>
                      </a:r>
                      <a:endParaRPr sz="1100"/>
                    </a:p>
                  </a:txBody>
                  <a:tcPr marT="91425" marB="91425" marR="0" marL="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1270564" y="533425"/>
            <a:ext cx="4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 flipH="1" rot="10800000">
            <a:off x="1593388" y="431850"/>
            <a:ext cx="62826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1730438" y="533425"/>
            <a:ext cx="3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2598113" y="533425"/>
            <a:ext cx="4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77" name="Google Shape;77;p15"/>
          <p:cNvSpPr txBox="1"/>
          <p:nvPr/>
        </p:nvSpPr>
        <p:spPr>
          <a:xfrm>
            <a:off x="7333823" y="482175"/>
            <a:ext cx="61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r>
              <a:rPr lang="en" sz="1200"/>
              <a:t> - 1</a:t>
            </a:r>
            <a:endParaRPr sz="1200"/>
          </a:p>
        </p:txBody>
      </p:sp>
      <p:sp>
        <p:nvSpPr>
          <p:cNvPr id="78" name="Google Shape;78;p15"/>
          <p:cNvSpPr txBox="1"/>
          <p:nvPr/>
        </p:nvSpPr>
        <p:spPr>
          <a:xfrm>
            <a:off x="4595300" y="81975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334238" y="882375"/>
            <a:ext cx="34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</a:t>
            </a:r>
            <a:endParaRPr sz="1200"/>
          </a:p>
        </p:txBody>
      </p:sp>
      <p:sp>
        <p:nvSpPr>
          <p:cNvPr id="80" name="Google Shape;80;p15"/>
          <p:cNvSpPr txBox="1"/>
          <p:nvPr/>
        </p:nvSpPr>
        <p:spPr>
          <a:xfrm>
            <a:off x="1306938" y="1374625"/>
            <a:ext cx="4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1" name="Google Shape;81;p15"/>
          <p:cNvSpPr txBox="1"/>
          <p:nvPr/>
        </p:nvSpPr>
        <p:spPr>
          <a:xfrm>
            <a:off x="1161950" y="4109888"/>
            <a:ext cx="5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</a:t>
            </a:r>
            <a:r>
              <a:rPr lang="en" sz="1200"/>
              <a:t> - 1</a:t>
            </a:r>
            <a:endParaRPr sz="1200"/>
          </a:p>
        </p:txBody>
      </p:sp>
      <p:cxnSp>
        <p:nvCxnSpPr>
          <p:cNvPr id="82" name="Google Shape;82;p15"/>
          <p:cNvCxnSpPr/>
          <p:nvPr/>
        </p:nvCxnSpPr>
        <p:spPr>
          <a:xfrm>
            <a:off x="1199813" y="922225"/>
            <a:ext cx="0" cy="35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894938" y="2360025"/>
            <a:ext cx="2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306938" y="3558450"/>
            <a:ext cx="4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5" name="Google Shape;85;p15"/>
          <p:cNvSpPr txBox="1"/>
          <p:nvPr/>
        </p:nvSpPr>
        <p:spPr>
          <a:xfrm>
            <a:off x="6553063" y="533425"/>
            <a:ext cx="4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...</a:t>
            </a:r>
            <a:endParaRPr sz="1200"/>
          </a:p>
        </p:txBody>
      </p:sp>
      <p:sp>
        <p:nvSpPr>
          <p:cNvPr id="86" name="Google Shape;86;p15"/>
          <p:cNvSpPr txBox="1"/>
          <p:nvPr/>
        </p:nvSpPr>
        <p:spPr>
          <a:xfrm>
            <a:off x="5033825" y="460875"/>
            <a:ext cx="209100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</a:t>
            </a:r>
            <a:endParaRPr b="1" sz="1200"/>
          </a:p>
        </p:txBody>
      </p:sp>
      <p:cxnSp>
        <p:nvCxnSpPr>
          <p:cNvPr id="87" name="Google Shape;87;p15"/>
          <p:cNvCxnSpPr/>
          <p:nvPr/>
        </p:nvCxnSpPr>
        <p:spPr>
          <a:xfrm>
            <a:off x="2384250" y="1364400"/>
            <a:ext cx="15351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5529688" y="2988550"/>
            <a:ext cx="152400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1565000" y="4661325"/>
            <a:ext cx="63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highlight>
                  <a:srgbClr val="F4CCCC"/>
                </a:highlight>
              </a:rPr>
              <a:t>M[i, j]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 = </a:t>
            </a:r>
            <a:r>
              <a:rPr lang="en">
                <a:solidFill>
                  <a:schemeClr val="dk2"/>
                </a:solidFill>
                <a:highlight>
                  <a:srgbClr val="FFF2CC"/>
                </a:highlight>
              </a:rPr>
              <a:t>d(A[i], B[j])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 + min(</a:t>
            </a:r>
            <a:r>
              <a:rPr lang="en">
                <a:solidFill>
                  <a:schemeClr val="dk2"/>
                </a:solidFill>
                <a:highlight>
                  <a:srgbClr val="C9DAF8"/>
                </a:highlight>
              </a:rPr>
              <a:t>M[i - 1, j]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C9DAF8"/>
                </a:highlight>
              </a:rPr>
              <a:t>M[i, j - 1]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, </a:t>
            </a:r>
            <a:r>
              <a:rPr lang="en">
                <a:solidFill>
                  <a:schemeClr val="dk2"/>
                </a:solidFill>
                <a:highlight>
                  <a:srgbClr val="C9DAF8"/>
                </a:highlight>
              </a:rPr>
              <a:t>M[i - 1, j - 1]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)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341650" y="2466538"/>
            <a:ext cx="209100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</a:t>
            </a:r>
            <a:endParaRPr b="1" sz="1200"/>
          </a:p>
        </p:txBody>
      </p:sp>
      <p:sp>
        <p:nvSpPr>
          <p:cNvPr id="91" name="Google Shape;91;p15"/>
          <p:cNvSpPr txBox="1"/>
          <p:nvPr/>
        </p:nvSpPr>
        <p:spPr>
          <a:xfrm>
            <a:off x="3302525" y="4868850"/>
            <a:ext cx="72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coût</a:t>
            </a:r>
            <a:endParaRPr sz="900"/>
          </a:p>
        </p:txBody>
      </p:sp>
      <p:sp>
        <p:nvSpPr>
          <p:cNvPr id="92" name="Google Shape;92;p15"/>
          <p:cNvSpPr txBox="1"/>
          <p:nvPr/>
        </p:nvSpPr>
        <p:spPr>
          <a:xfrm>
            <a:off x="4506750" y="4868850"/>
            <a:ext cx="64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insertion</a:t>
            </a:r>
            <a:endParaRPr sz="900"/>
          </a:p>
        </p:txBody>
      </p:sp>
      <p:sp>
        <p:nvSpPr>
          <p:cNvPr id="93" name="Google Shape;93;p15"/>
          <p:cNvSpPr txBox="1"/>
          <p:nvPr/>
        </p:nvSpPr>
        <p:spPr>
          <a:xfrm>
            <a:off x="5299725" y="4868850"/>
            <a:ext cx="611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deletion</a:t>
            </a:r>
            <a:endParaRPr sz="900"/>
          </a:p>
        </p:txBody>
      </p:sp>
      <p:sp>
        <p:nvSpPr>
          <p:cNvPr id="94" name="Google Shape;94;p15"/>
          <p:cNvSpPr txBox="1"/>
          <p:nvPr/>
        </p:nvSpPr>
        <p:spPr>
          <a:xfrm>
            <a:off x="6247925" y="4868850"/>
            <a:ext cx="50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match</a:t>
            </a:r>
            <a:endParaRPr sz="900"/>
          </a:p>
        </p:txBody>
      </p:sp>
      <p:sp>
        <p:nvSpPr>
          <p:cNvPr id="95" name="Google Shape;95;p15"/>
          <p:cNvSpPr/>
          <p:nvPr/>
        </p:nvSpPr>
        <p:spPr>
          <a:xfrm flipH="1" rot="10800000">
            <a:off x="518917" y="884375"/>
            <a:ext cx="499875" cy="3495025"/>
          </a:xfrm>
          <a:custGeom>
            <a:rect b="b" l="l" r="r" t="t"/>
            <a:pathLst>
              <a:path extrusionOk="0" h="139801" w="19995">
                <a:moveTo>
                  <a:pt x="10656" y="0"/>
                </a:moveTo>
                <a:cubicBezTo>
                  <a:pt x="8408" y="1498"/>
                  <a:pt x="8758" y="5110"/>
                  <a:pt x="7260" y="7358"/>
                </a:cubicBezTo>
                <a:cubicBezTo>
                  <a:pt x="4962" y="10804"/>
                  <a:pt x="1548" y="14002"/>
                  <a:pt x="1034" y="18112"/>
                </a:cubicBezTo>
                <a:cubicBezTo>
                  <a:pt x="79" y="25752"/>
                  <a:pt x="4413" y="33356"/>
                  <a:pt x="3864" y="41035"/>
                </a:cubicBezTo>
                <a:cubicBezTo>
                  <a:pt x="3543" y="45533"/>
                  <a:pt x="-556" y="49605"/>
                  <a:pt x="185" y="54053"/>
                </a:cubicBezTo>
                <a:cubicBezTo>
                  <a:pt x="1198" y="60129"/>
                  <a:pt x="7804" y="64368"/>
                  <a:pt x="8675" y="70466"/>
                </a:cubicBezTo>
                <a:cubicBezTo>
                  <a:pt x="9256" y="74534"/>
                  <a:pt x="6018" y="78581"/>
                  <a:pt x="6694" y="82635"/>
                </a:cubicBezTo>
                <a:cubicBezTo>
                  <a:pt x="7173" y="85509"/>
                  <a:pt x="9916" y="87548"/>
                  <a:pt x="10939" y="90276"/>
                </a:cubicBezTo>
                <a:cubicBezTo>
                  <a:pt x="12251" y="93776"/>
                  <a:pt x="11448" y="97877"/>
                  <a:pt x="12920" y="101313"/>
                </a:cubicBezTo>
                <a:cubicBezTo>
                  <a:pt x="13948" y="103711"/>
                  <a:pt x="10656" y="106407"/>
                  <a:pt x="11222" y="108954"/>
                </a:cubicBezTo>
                <a:cubicBezTo>
                  <a:pt x="11781" y="111467"/>
                  <a:pt x="14087" y="113303"/>
                  <a:pt x="14901" y="115746"/>
                </a:cubicBezTo>
                <a:cubicBezTo>
                  <a:pt x="15949" y="118890"/>
                  <a:pt x="13507" y="122382"/>
                  <a:pt x="14052" y="125651"/>
                </a:cubicBezTo>
                <a:cubicBezTo>
                  <a:pt x="14893" y="130697"/>
                  <a:pt x="19995" y="134685"/>
                  <a:pt x="19995" y="139801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Google Shape;96;p15"/>
          <p:cNvSpPr/>
          <p:nvPr/>
        </p:nvSpPr>
        <p:spPr>
          <a:xfrm>
            <a:off x="1669700" y="21645"/>
            <a:ext cx="6162275" cy="275500"/>
          </a:xfrm>
          <a:custGeom>
            <a:rect b="b" l="l" r="r" t="t"/>
            <a:pathLst>
              <a:path extrusionOk="0" h="11020" w="246491">
                <a:moveTo>
                  <a:pt x="0" y="11020"/>
                </a:moveTo>
                <a:cubicBezTo>
                  <a:pt x="12580" y="11020"/>
                  <a:pt x="24529" y="4910"/>
                  <a:pt x="37072" y="3945"/>
                </a:cubicBezTo>
                <a:cubicBezTo>
                  <a:pt x="46721" y="3203"/>
                  <a:pt x="55984" y="9411"/>
                  <a:pt x="65655" y="9039"/>
                </a:cubicBezTo>
                <a:cubicBezTo>
                  <a:pt x="85292" y="8284"/>
                  <a:pt x="104569" y="3497"/>
                  <a:pt x="123953" y="266"/>
                </a:cubicBezTo>
                <a:cubicBezTo>
                  <a:pt x="130342" y="-799"/>
                  <a:pt x="136656" y="2842"/>
                  <a:pt x="142914" y="4511"/>
                </a:cubicBezTo>
                <a:cubicBezTo>
                  <a:pt x="147877" y="5835"/>
                  <a:pt x="153099" y="1893"/>
                  <a:pt x="158196" y="2530"/>
                </a:cubicBezTo>
                <a:cubicBezTo>
                  <a:pt x="162429" y="3059"/>
                  <a:pt x="166106" y="6255"/>
                  <a:pt x="170365" y="6492"/>
                </a:cubicBezTo>
                <a:cubicBezTo>
                  <a:pt x="183126" y="7201"/>
                  <a:pt x="195564" y="2044"/>
                  <a:pt x="208287" y="832"/>
                </a:cubicBezTo>
                <a:cubicBezTo>
                  <a:pt x="217466" y="-42"/>
                  <a:pt x="226843" y="1802"/>
                  <a:pt x="235738" y="4228"/>
                </a:cubicBezTo>
                <a:cubicBezTo>
                  <a:pt x="239226" y="5179"/>
                  <a:pt x="243257" y="4026"/>
                  <a:pt x="246491" y="5643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15"/>
          <p:cNvSpPr txBox="1"/>
          <p:nvPr/>
        </p:nvSpPr>
        <p:spPr>
          <a:xfrm>
            <a:off x="1161950" y="1920588"/>
            <a:ext cx="5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</a:t>
            </a:r>
            <a:r>
              <a:rPr lang="en" sz="1200"/>
              <a:t> - 1</a:t>
            </a:r>
            <a:endParaRPr sz="1200"/>
          </a:p>
        </p:txBody>
      </p:sp>
      <p:sp>
        <p:nvSpPr>
          <p:cNvPr id="98" name="Google Shape;98;p15"/>
          <p:cNvSpPr txBox="1"/>
          <p:nvPr/>
        </p:nvSpPr>
        <p:spPr>
          <a:xfrm>
            <a:off x="4096100" y="460863"/>
            <a:ext cx="56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</a:t>
            </a:r>
            <a:r>
              <a:rPr lang="en" sz="1200"/>
              <a:t> - 1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