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9926638" cy="14355763"/>
  <p:defaultTextStyle>
    <a:defPPr>
      <a:defRPr lang="en-US"/>
    </a:defPPr>
    <a:lvl1pPr algn="l" defTabSz="4175125" rtl="0" fontAlgn="base">
      <a:spcBef>
        <a:spcPct val="0"/>
      </a:spcBef>
      <a:spcAft>
        <a:spcPct val="0"/>
      </a:spcAft>
      <a:defRPr sz="8200" kern="1200">
        <a:solidFill>
          <a:schemeClr val="tx1"/>
        </a:solidFill>
        <a:latin typeface="Calibri" panose="020F0502020204030204" pitchFamily="34" charset="0"/>
        <a:ea typeface="+mn-ea"/>
        <a:cs typeface="Arial" panose="020B0604020202020204" pitchFamily="34" charset="0"/>
      </a:defRPr>
    </a:lvl1pPr>
    <a:lvl2pPr marL="2087563" indent="-1630363" algn="l" defTabSz="4175125" rtl="0" fontAlgn="base">
      <a:spcBef>
        <a:spcPct val="0"/>
      </a:spcBef>
      <a:spcAft>
        <a:spcPct val="0"/>
      </a:spcAft>
      <a:defRPr sz="8200" kern="1200">
        <a:solidFill>
          <a:schemeClr val="tx1"/>
        </a:solidFill>
        <a:latin typeface="Calibri" panose="020F0502020204030204" pitchFamily="34" charset="0"/>
        <a:ea typeface="+mn-ea"/>
        <a:cs typeface="Arial" panose="020B0604020202020204" pitchFamily="34" charset="0"/>
      </a:defRPr>
    </a:lvl2pPr>
    <a:lvl3pPr marL="4175125" indent="-3260725" algn="l" defTabSz="4175125" rtl="0" fontAlgn="base">
      <a:spcBef>
        <a:spcPct val="0"/>
      </a:spcBef>
      <a:spcAft>
        <a:spcPct val="0"/>
      </a:spcAft>
      <a:defRPr sz="8200" kern="1200">
        <a:solidFill>
          <a:schemeClr val="tx1"/>
        </a:solidFill>
        <a:latin typeface="Calibri" panose="020F0502020204030204" pitchFamily="34" charset="0"/>
        <a:ea typeface="+mn-ea"/>
        <a:cs typeface="Arial" panose="020B0604020202020204" pitchFamily="34" charset="0"/>
      </a:defRPr>
    </a:lvl3pPr>
    <a:lvl4pPr marL="6264275" indent="-4892675" algn="l" defTabSz="4175125" rtl="0" fontAlgn="base">
      <a:spcBef>
        <a:spcPct val="0"/>
      </a:spcBef>
      <a:spcAft>
        <a:spcPct val="0"/>
      </a:spcAft>
      <a:defRPr sz="8200" kern="1200">
        <a:solidFill>
          <a:schemeClr val="tx1"/>
        </a:solidFill>
        <a:latin typeface="Calibri" panose="020F0502020204030204" pitchFamily="34" charset="0"/>
        <a:ea typeface="+mn-ea"/>
        <a:cs typeface="Arial" panose="020B0604020202020204" pitchFamily="34" charset="0"/>
      </a:defRPr>
    </a:lvl4pPr>
    <a:lvl5pPr marL="8351838" indent="-6523038" algn="l" defTabSz="4175125" rtl="0" fontAlgn="base">
      <a:spcBef>
        <a:spcPct val="0"/>
      </a:spcBef>
      <a:spcAft>
        <a:spcPct val="0"/>
      </a:spcAft>
      <a:defRPr sz="8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8200"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sz="8200"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sz="8200"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sz="8200"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1B1A"/>
    <a:srgbClr val="F1D8D8"/>
    <a:srgbClr val="ECCECE"/>
    <a:srgbClr val="EBCDCD"/>
    <a:srgbClr val="EDD1D0"/>
    <a:srgbClr val="B76A69"/>
    <a:srgbClr val="D96969"/>
    <a:srgbClr val="488FD0"/>
    <a:srgbClr val="BDD7EE"/>
    <a:srgbClr val="89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B62594-D780-41DE-9715-0DCC6B47AD16}" v="1241" dt="2019-01-08T22:25:55.811"/>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8" autoAdjust="0"/>
    <p:restoredTop sz="93593" autoAdjust="0"/>
  </p:normalViewPr>
  <p:slideViewPr>
    <p:cSldViewPr snapToGrid="0">
      <p:cViewPr>
        <p:scale>
          <a:sx n="25" d="100"/>
          <a:sy n="25" d="100"/>
        </p:scale>
        <p:origin x="2646" y="348"/>
      </p:cViewPr>
      <p:guideLst>
        <p:guide orient="horz" pos="13483"/>
        <p:guide pos="95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4302125" cy="71913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5622925" y="0"/>
            <a:ext cx="4302125" cy="719138"/>
          </a:xfrm>
          <a:prstGeom prst="rect">
            <a:avLst/>
          </a:prstGeom>
        </p:spPr>
        <p:txBody>
          <a:bodyPr vert="horz" lIns="91440" tIns="45720" rIns="91440" bIns="45720" rtlCol="0"/>
          <a:lstStyle>
            <a:lvl1pPr algn="r">
              <a:defRPr sz="1200"/>
            </a:lvl1pPr>
          </a:lstStyle>
          <a:p>
            <a:fld id="{DB90ADED-4CAA-4653-9B1B-A024F6D9E229}" type="datetimeFigureOut">
              <a:rPr lang="en-US" smtClean="0"/>
              <a:t>1/8/2022</a:t>
            </a:fld>
            <a:endParaRPr lang="en-US"/>
          </a:p>
        </p:txBody>
      </p:sp>
      <p:sp>
        <p:nvSpPr>
          <p:cNvPr id="4" name="Slayt Resmi Yer Tutucusu 3"/>
          <p:cNvSpPr>
            <a:spLocks noGrp="1" noRot="1" noChangeAspect="1"/>
          </p:cNvSpPr>
          <p:nvPr>
            <p:ph type="sldImg" idx="2"/>
          </p:nvPr>
        </p:nvSpPr>
        <p:spPr>
          <a:xfrm>
            <a:off x="3249613" y="1793875"/>
            <a:ext cx="3427412" cy="484505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992188" y="6908800"/>
            <a:ext cx="7942262" cy="5653088"/>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13636625"/>
            <a:ext cx="4302125" cy="719138"/>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5622925" y="13636625"/>
            <a:ext cx="4302125" cy="719138"/>
          </a:xfrm>
          <a:prstGeom prst="rect">
            <a:avLst/>
          </a:prstGeom>
        </p:spPr>
        <p:txBody>
          <a:bodyPr vert="horz" lIns="91440" tIns="45720" rIns="91440" bIns="45720" rtlCol="0" anchor="b"/>
          <a:lstStyle>
            <a:lvl1pPr algn="r">
              <a:defRPr sz="1200"/>
            </a:lvl1pPr>
          </a:lstStyle>
          <a:p>
            <a:fld id="{4600045F-01E2-43B0-880F-9F0A82129AE9}" type="slidenum">
              <a:rPr lang="en-US" smtClean="0"/>
              <a:t>‹#›</a:t>
            </a:fld>
            <a:endParaRPr lang="en-US"/>
          </a:p>
        </p:txBody>
      </p:sp>
    </p:spTree>
    <p:extLst>
      <p:ext uri="{BB962C8B-B14F-4D97-AF65-F5344CB8AC3E}">
        <p14:creationId xmlns:p14="http://schemas.microsoft.com/office/powerpoint/2010/main" val="1587500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4600045F-01E2-43B0-880F-9F0A82129AE9}" type="slidenum">
              <a:rPr lang="en-US" smtClean="0"/>
              <a:t>1</a:t>
            </a:fld>
            <a:endParaRPr lang="en-US"/>
          </a:p>
        </p:txBody>
      </p:sp>
    </p:spTree>
    <p:extLst>
      <p:ext uri="{BB962C8B-B14F-4D97-AF65-F5344CB8AC3E}">
        <p14:creationId xmlns:p14="http://schemas.microsoft.com/office/powerpoint/2010/main" val="383600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2"/>
            <a:ext cx="25737979" cy="9176087"/>
          </a:xfrm>
        </p:spPr>
        <p:txBody>
          <a:bodyPr/>
          <a:lstStyle/>
          <a:p>
            <a:r>
              <a:rPr lang="en-US"/>
              <a:t>Click to edit Master title style</a:t>
            </a:r>
            <a:endParaRPr lang="en-IE"/>
          </a:p>
        </p:txBody>
      </p:sp>
      <p:sp>
        <p:nvSpPr>
          <p:cNvPr id="3" name="Subtitl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lvl1pPr>
              <a:defRPr/>
            </a:lvl1pPr>
          </a:lstStyle>
          <a:p>
            <a:pPr>
              <a:defRPr/>
            </a:pPr>
            <a:fld id="{0F4D04C0-9A16-4280-A560-AF4FE9445B38}" type="datetimeFigureOut">
              <a:rPr lang="en-IE"/>
              <a:pPr>
                <a:defRPr/>
              </a:pPr>
              <a:t>08/01/2022</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90E72CC4-75D2-4C04-951B-A344213409E6}" type="slidenum">
              <a:rPr lang="en-IE" altLang="tr-TR"/>
              <a:pPr/>
              <a:t>‹#›</a:t>
            </a:fld>
            <a:endParaRPr lang="en-IE" altLang="tr-TR"/>
          </a:p>
        </p:txBody>
      </p:sp>
    </p:spTree>
    <p:extLst>
      <p:ext uri="{BB962C8B-B14F-4D97-AF65-F5344CB8AC3E}">
        <p14:creationId xmlns:p14="http://schemas.microsoft.com/office/powerpoint/2010/main" val="218203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lvl1pPr>
              <a:defRPr/>
            </a:lvl1pPr>
          </a:lstStyle>
          <a:p>
            <a:pPr>
              <a:defRPr/>
            </a:pPr>
            <a:fld id="{F01DB7FA-6B66-4499-80C3-34DEA7EDB69F}" type="datetimeFigureOut">
              <a:rPr lang="en-IE"/>
              <a:pPr>
                <a:defRPr/>
              </a:pPr>
              <a:t>08/01/2022</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C10D72FF-BE65-44F4-BDCD-27E499FCA3E5}" type="slidenum">
              <a:rPr lang="en-IE" altLang="tr-TR"/>
              <a:pPr/>
              <a:t>‹#›</a:t>
            </a:fld>
            <a:endParaRPr lang="en-IE" altLang="tr-TR"/>
          </a:p>
        </p:txBody>
      </p:sp>
    </p:spTree>
    <p:extLst>
      <p:ext uri="{BB962C8B-B14F-4D97-AF65-F5344CB8AC3E}">
        <p14:creationId xmlns:p14="http://schemas.microsoft.com/office/powerpoint/2010/main" val="118772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10702131"/>
            <a:ext cx="22557528" cy="227995033"/>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5015123" y="10702131"/>
            <a:ext cx="67178439" cy="227995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lvl1pPr>
              <a:defRPr/>
            </a:lvl1pPr>
          </a:lstStyle>
          <a:p>
            <a:pPr>
              <a:defRPr/>
            </a:pPr>
            <a:fld id="{DF23861F-8C8F-4207-B8CE-CA26EE903EE5}" type="datetimeFigureOut">
              <a:rPr lang="en-IE"/>
              <a:pPr>
                <a:defRPr/>
              </a:pPr>
              <a:t>08/01/2022</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944D778D-5B09-40EE-BB83-2EF00BE33074}" type="slidenum">
              <a:rPr lang="en-IE" altLang="tr-TR"/>
              <a:pPr/>
              <a:t>‹#›</a:t>
            </a:fld>
            <a:endParaRPr lang="en-IE" altLang="tr-TR"/>
          </a:p>
        </p:txBody>
      </p:sp>
    </p:spTree>
    <p:extLst>
      <p:ext uri="{BB962C8B-B14F-4D97-AF65-F5344CB8AC3E}">
        <p14:creationId xmlns:p14="http://schemas.microsoft.com/office/powerpoint/2010/main" val="367512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lvl1pPr>
              <a:defRPr/>
            </a:lvl1pPr>
          </a:lstStyle>
          <a:p>
            <a:pPr>
              <a:defRPr/>
            </a:pPr>
            <a:fld id="{155E3717-F8A9-4D21-816F-CD7ED1C0CADB}" type="datetimeFigureOut">
              <a:rPr lang="en-IE"/>
              <a:pPr>
                <a:defRPr/>
              </a:pPr>
              <a:t>08/01/2022</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12773BA9-78E0-43E3-A9E4-7EE733B35D88}" type="slidenum">
              <a:rPr lang="en-IE" altLang="tr-TR"/>
              <a:pPr/>
              <a:t>‹#›</a:t>
            </a:fld>
            <a:endParaRPr lang="en-IE" altLang="tr-TR"/>
          </a:p>
        </p:txBody>
      </p:sp>
    </p:spTree>
    <p:extLst>
      <p:ext uri="{BB962C8B-B14F-4D97-AF65-F5344CB8AC3E}">
        <p14:creationId xmlns:p14="http://schemas.microsoft.com/office/powerpoint/2010/main" val="119082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27508444"/>
            <a:ext cx="25737979" cy="8502249"/>
          </a:xfrm>
        </p:spPr>
        <p:txBody>
          <a:bodyPr anchor="t"/>
          <a:lstStyle>
            <a:lvl1pPr algn="l">
              <a:defRPr sz="18300" b="1" cap="all"/>
            </a:lvl1pPr>
          </a:lstStyle>
          <a:p>
            <a:r>
              <a:rPr lang="en-US"/>
              <a:t>Click to edit Master title style</a:t>
            </a:r>
            <a:endParaRPr lang="en-IE"/>
          </a:p>
        </p:txBody>
      </p:sp>
      <p:sp>
        <p:nvSpPr>
          <p:cNvPr id="3" name="Text Placeholder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CFA476C-9696-49F1-9608-522911EDD257}" type="datetimeFigureOut">
              <a:rPr lang="en-IE"/>
              <a:pPr>
                <a:defRPr/>
              </a:pPr>
              <a:t>08/01/2022</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12C5023F-94A3-4B4E-A7B9-BFF388ADB634}" type="slidenum">
              <a:rPr lang="en-IE" altLang="tr-TR"/>
              <a:pPr/>
              <a:t>‹#›</a:t>
            </a:fld>
            <a:endParaRPr lang="en-IE" altLang="tr-TR"/>
          </a:p>
        </p:txBody>
      </p:sp>
    </p:spTree>
    <p:extLst>
      <p:ext uri="{BB962C8B-B14F-4D97-AF65-F5344CB8AC3E}">
        <p14:creationId xmlns:p14="http://schemas.microsoft.com/office/powerpoint/2010/main" val="289053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5015123"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3"/>
          <p:cNvSpPr>
            <a:spLocks noGrp="1"/>
          </p:cNvSpPr>
          <p:nvPr>
            <p:ph type="dt" sz="half" idx="10"/>
          </p:nvPr>
        </p:nvSpPr>
        <p:spPr/>
        <p:txBody>
          <a:bodyPr/>
          <a:lstStyle>
            <a:lvl1pPr>
              <a:defRPr/>
            </a:lvl1pPr>
          </a:lstStyle>
          <a:p>
            <a:pPr>
              <a:defRPr/>
            </a:pPr>
            <a:fld id="{276E90C6-06CB-4AA4-8C51-8AA67BEABAD4}" type="datetimeFigureOut">
              <a:rPr lang="en-IE"/>
              <a:pPr>
                <a:defRPr/>
              </a:pPr>
              <a:t>08/01/2022</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fld id="{91BA03AD-D775-40FA-81D8-02D3EAA4F4B1}" type="slidenum">
              <a:rPr lang="en-IE" altLang="tr-TR"/>
              <a:pPr/>
              <a:t>‹#›</a:t>
            </a:fld>
            <a:endParaRPr lang="en-IE" altLang="tr-TR"/>
          </a:p>
        </p:txBody>
      </p:sp>
    </p:spTree>
    <p:extLst>
      <p:ext uri="{BB962C8B-B14F-4D97-AF65-F5344CB8AC3E}">
        <p14:creationId xmlns:p14="http://schemas.microsoft.com/office/powerpoint/2010/main" val="374315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4326"/>
            <a:ext cx="27251978" cy="7134754"/>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a:t>Click to edit Master text styles</a:t>
            </a:r>
          </a:p>
        </p:txBody>
      </p:sp>
      <p:sp>
        <p:nvSpPr>
          <p:cNvPr id="4" name="Content Placeholder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3"/>
          <p:cNvSpPr>
            <a:spLocks noGrp="1"/>
          </p:cNvSpPr>
          <p:nvPr>
            <p:ph type="dt" sz="half" idx="10"/>
          </p:nvPr>
        </p:nvSpPr>
        <p:spPr/>
        <p:txBody>
          <a:bodyPr/>
          <a:lstStyle>
            <a:lvl1pPr>
              <a:defRPr/>
            </a:lvl1pPr>
          </a:lstStyle>
          <a:p>
            <a:pPr>
              <a:defRPr/>
            </a:pPr>
            <a:fld id="{28A31FCD-664D-42A9-8079-FEA8569CE651}" type="datetimeFigureOut">
              <a:rPr lang="en-IE"/>
              <a:pPr>
                <a:defRPr/>
              </a:pPr>
              <a:t>08/01/2022</a:t>
            </a:fld>
            <a:endParaRPr lang="en-IE"/>
          </a:p>
        </p:txBody>
      </p:sp>
      <p:sp>
        <p:nvSpPr>
          <p:cNvPr id="8" name="Footer Placeholder 4"/>
          <p:cNvSpPr>
            <a:spLocks noGrp="1"/>
          </p:cNvSpPr>
          <p:nvPr>
            <p:ph type="ftr" sz="quarter" idx="11"/>
          </p:nvPr>
        </p:nvSpPr>
        <p:spPr/>
        <p:txBody>
          <a:bodyPr/>
          <a:lstStyle>
            <a:lvl1pPr>
              <a:defRPr/>
            </a:lvl1pPr>
          </a:lstStyle>
          <a:p>
            <a:pPr>
              <a:defRPr/>
            </a:pPr>
            <a:endParaRPr lang="en-IE"/>
          </a:p>
        </p:txBody>
      </p:sp>
      <p:sp>
        <p:nvSpPr>
          <p:cNvPr id="9" name="Slide Number Placeholder 5"/>
          <p:cNvSpPr>
            <a:spLocks noGrp="1"/>
          </p:cNvSpPr>
          <p:nvPr>
            <p:ph type="sldNum" sz="quarter" idx="12"/>
          </p:nvPr>
        </p:nvSpPr>
        <p:spPr/>
        <p:txBody>
          <a:bodyPr/>
          <a:lstStyle>
            <a:lvl1pPr>
              <a:defRPr/>
            </a:lvl1pPr>
          </a:lstStyle>
          <a:p>
            <a:fld id="{DE48880B-DA56-456C-BED9-DAE2240C4414}" type="slidenum">
              <a:rPr lang="en-IE" altLang="tr-TR"/>
              <a:pPr/>
              <a:t>‹#›</a:t>
            </a:fld>
            <a:endParaRPr lang="en-IE" altLang="tr-TR"/>
          </a:p>
        </p:txBody>
      </p:sp>
    </p:spTree>
    <p:extLst>
      <p:ext uri="{BB962C8B-B14F-4D97-AF65-F5344CB8AC3E}">
        <p14:creationId xmlns:p14="http://schemas.microsoft.com/office/powerpoint/2010/main" val="34650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3"/>
          <p:cNvSpPr>
            <a:spLocks noGrp="1"/>
          </p:cNvSpPr>
          <p:nvPr>
            <p:ph type="dt" sz="half" idx="10"/>
          </p:nvPr>
        </p:nvSpPr>
        <p:spPr/>
        <p:txBody>
          <a:bodyPr/>
          <a:lstStyle>
            <a:lvl1pPr>
              <a:defRPr/>
            </a:lvl1pPr>
          </a:lstStyle>
          <a:p>
            <a:pPr>
              <a:defRPr/>
            </a:pPr>
            <a:fld id="{C7E89709-ED93-4A81-B3C0-F35C5D2EE32E}" type="datetimeFigureOut">
              <a:rPr lang="en-IE"/>
              <a:pPr>
                <a:defRPr/>
              </a:pPr>
              <a:t>08/01/2022</a:t>
            </a:fld>
            <a:endParaRPr lang="en-IE"/>
          </a:p>
        </p:txBody>
      </p:sp>
      <p:sp>
        <p:nvSpPr>
          <p:cNvPr id="4" name="Footer Placeholder 4"/>
          <p:cNvSpPr>
            <a:spLocks noGrp="1"/>
          </p:cNvSpPr>
          <p:nvPr>
            <p:ph type="ftr" sz="quarter" idx="11"/>
          </p:nvPr>
        </p:nvSpPr>
        <p:spPr/>
        <p:txBody>
          <a:bodyPr/>
          <a:lstStyle>
            <a:lvl1pPr>
              <a:defRPr/>
            </a:lvl1pPr>
          </a:lstStyle>
          <a:p>
            <a:pPr>
              <a:defRPr/>
            </a:pPr>
            <a:endParaRPr lang="en-IE"/>
          </a:p>
        </p:txBody>
      </p:sp>
      <p:sp>
        <p:nvSpPr>
          <p:cNvPr id="5" name="Slide Number Placeholder 5"/>
          <p:cNvSpPr>
            <a:spLocks noGrp="1"/>
          </p:cNvSpPr>
          <p:nvPr>
            <p:ph type="sldNum" sz="quarter" idx="12"/>
          </p:nvPr>
        </p:nvSpPr>
        <p:spPr/>
        <p:txBody>
          <a:bodyPr/>
          <a:lstStyle>
            <a:lvl1pPr>
              <a:defRPr/>
            </a:lvl1pPr>
          </a:lstStyle>
          <a:p>
            <a:fld id="{134DE94E-4B0E-4168-854B-E52A2D1E032C}" type="slidenum">
              <a:rPr lang="en-IE" altLang="tr-TR"/>
              <a:pPr/>
              <a:t>‹#›</a:t>
            </a:fld>
            <a:endParaRPr lang="en-IE" altLang="tr-TR"/>
          </a:p>
        </p:txBody>
      </p:sp>
    </p:spTree>
    <p:extLst>
      <p:ext uri="{BB962C8B-B14F-4D97-AF65-F5344CB8AC3E}">
        <p14:creationId xmlns:p14="http://schemas.microsoft.com/office/powerpoint/2010/main" val="212610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2976243-6CEB-4F44-ACF3-5AB9891CC62A}" type="datetimeFigureOut">
              <a:rPr lang="en-IE"/>
              <a:pPr>
                <a:defRPr/>
              </a:pPr>
              <a:t>08/01/2022</a:t>
            </a:fld>
            <a:endParaRPr lang="en-IE"/>
          </a:p>
        </p:txBody>
      </p:sp>
      <p:sp>
        <p:nvSpPr>
          <p:cNvPr id="3" name="Footer Placeholder 4"/>
          <p:cNvSpPr>
            <a:spLocks noGrp="1"/>
          </p:cNvSpPr>
          <p:nvPr>
            <p:ph type="ftr" sz="quarter" idx="11"/>
          </p:nvPr>
        </p:nvSpPr>
        <p:spPr/>
        <p:txBody>
          <a:bodyPr/>
          <a:lstStyle>
            <a:lvl1pPr>
              <a:defRPr/>
            </a:lvl1pPr>
          </a:lstStyle>
          <a:p>
            <a:pPr>
              <a:defRPr/>
            </a:pPr>
            <a:endParaRPr lang="en-IE"/>
          </a:p>
        </p:txBody>
      </p:sp>
      <p:sp>
        <p:nvSpPr>
          <p:cNvPr id="4" name="Slide Number Placeholder 5"/>
          <p:cNvSpPr>
            <a:spLocks noGrp="1"/>
          </p:cNvSpPr>
          <p:nvPr>
            <p:ph type="sldNum" sz="quarter" idx="12"/>
          </p:nvPr>
        </p:nvSpPr>
        <p:spPr/>
        <p:txBody>
          <a:bodyPr/>
          <a:lstStyle>
            <a:lvl1pPr>
              <a:defRPr/>
            </a:lvl1pPr>
          </a:lstStyle>
          <a:p>
            <a:fld id="{A52688F9-2D06-475B-B650-9CC90266DED3}" type="slidenum">
              <a:rPr lang="en-IE" altLang="tr-TR"/>
              <a:pPr/>
              <a:t>‹#›</a:t>
            </a:fld>
            <a:endParaRPr lang="en-IE" altLang="tr-TR"/>
          </a:p>
        </p:txBody>
      </p:sp>
    </p:spTree>
    <p:extLst>
      <p:ext uri="{BB962C8B-B14F-4D97-AF65-F5344CB8AC3E}">
        <p14:creationId xmlns:p14="http://schemas.microsoft.com/office/powerpoint/2010/main" val="204101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04413"/>
            <a:ext cx="9961903" cy="7253667"/>
          </a:xfrm>
        </p:spPr>
        <p:txBody>
          <a:bodyPr anchor="b"/>
          <a:lstStyle>
            <a:lvl1pPr algn="l">
              <a:defRPr sz="9100" b="1"/>
            </a:lvl1pPr>
          </a:lstStyle>
          <a:p>
            <a:r>
              <a:rPr lang="en-US"/>
              <a:t>Click to edit Master title style</a:t>
            </a:r>
            <a:endParaRPr lang="en-IE"/>
          </a:p>
        </p:txBody>
      </p:sp>
      <p:sp>
        <p:nvSpPr>
          <p:cNvPr id="3" name="Content Placeholder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BCF8283-C121-4FA7-9595-F4E759F39A81}" type="datetimeFigureOut">
              <a:rPr lang="en-IE"/>
              <a:pPr>
                <a:defRPr/>
              </a:pPr>
              <a:t>08/01/2022</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fld id="{1118B137-F3C1-42E3-BBB8-30049B50EA57}" type="slidenum">
              <a:rPr lang="en-IE" altLang="tr-TR"/>
              <a:pPr/>
              <a:t>‹#›</a:t>
            </a:fld>
            <a:endParaRPr lang="en-IE" altLang="tr-TR"/>
          </a:p>
        </p:txBody>
      </p:sp>
    </p:spTree>
    <p:extLst>
      <p:ext uri="{BB962C8B-B14F-4D97-AF65-F5344CB8AC3E}">
        <p14:creationId xmlns:p14="http://schemas.microsoft.com/office/powerpoint/2010/main" val="292772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29965968"/>
            <a:ext cx="18167985" cy="3537652"/>
          </a:xfrm>
        </p:spPr>
        <p:txBody>
          <a:bodyPr anchor="b"/>
          <a:lstStyle>
            <a:lvl1pPr algn="l">
              <a:defRPr sz="9100" b="1"/>
            </a:lvl1pPr>
          </a:lstStyle>
          <a:p>
            <a:r>
              <a:rPr lang="en-US"/>
              <a:t>Click to edit Master title style</a:t>
            </a:r>
            <a:endParaRPr lang="en-IE"/>
          </a:p>
        </p:txBody>
      </p:sp>
      <p:sp>
        <p:nvSpPr>
          <p:cNvPr id="3" name="Picture Placeholder 2"/>
          <p:cNvSpPr>
            <a:spLocks noGrp="1"/>
          </p:cNvSpPr>
          <p:nvPr>
            <p:ph type="pic" idx="1"/>
          </p:nvPr>
        </p:nvSpPr>
        <p:spPr>
          <a:xfrm>
            <a:off x="5935087" y="3825021"/>
            <a:ext cx="18167985" cy="25685115"/>
          </a:xfrm>
        </p:spPr>
        <p:txBody>
          <a:bodyPr rtlCol="0">
            <a:normAutofit/>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en-IE" noProof="0"/>
          </a:p>
        </p:txBody>
      </p:sp>
      <p:sp>
        <p:nvSpPr>
          <p:cNvPr id="4" name="Text Placeholder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79B6D4-E276-4808-A5FF-8D34C672C8CF}" type="datetimeFigureOut">
              <a:rPr lang="en-IE"/>
              <a:pPr>
                <a:defRPr/>
              </a:pPr>
              <a:t>08/01/2022</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fld id="{46A5B1BC-6DE1-4DE3-B028-CC07648D4FA6}" type="slidenum">
              <a:rPr lang="en-IE" altLang="tr-TR"/>
              <a:pPr/>
              <a:t>‹#›</a:t>
            </a:fld>
            <a:endParaRPr lang="en-IE" altLang="tr-TR"/>
          </a:p>
        </p:txBody>
      </p:sp>
    </p:spTree>
    <p:extLst>
      <p:ext uri="{BB962C8B-B14F-4D97-AF65-F5344CB8AC3E}">
        <p14:creationId xmlns:p14="http://schemas.microsoft.com/office/powerpoint/2010/main" val="18268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14475" y="1714500"/>
            <a:ext cx="27251025"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43" tIns="208822" rIns="417643" bIns="208822" numCol="1" anchor="ctr" anchorCtr="0" compatLnSpc="1">
            <a:prstTxWarp prst="textNoShape">
              <a:avLst/>
            </a:prstTxWarp>
          </a:bodyPr>
          <a:lstStyle/>
          <a:p>
            <a:pPr lvl="0"/>
            <a:r>
              <a:rPr lang="en-US" altLang="tr-TR"/>
              <a:t>Click to edit Master title style</a:t>
            </a:r>
            <a:endParaRPr lang="en-IE" altLang="tr-TR"/>
          </a:p>
        </p:txBody>
      </p:sp>
      <p:sp>
        <p:nvSpPr>
          <p:cNvPr id="1027" name="Text Placeholder 2"/>
          <p:cNvSpPr>
            <a:spLocks noGrp="1"/>
          </p:cNvSpPr>
          <p:nvPr>
            <p:ph type="body" idx="1"/>
          </p:nvPr>
        </p:nvSpPr>
        <p:spPr bwMode="auto">
          <a:xfrm>
            <a:off x="1514475" y="9988550"/>
            <a:ext cx="27251025"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43" tIns="208822" rIns="417643" bIns="208822"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endParaRPr lang="en-IE" altLang="tr-TR"/>
          </a:p>
        </p:txBody>
      </p:sp>
      <p:sp>
        <p:nvSpPr>
          <p:cNvPr id="4" name="Date Placeholder 3"/>
          <p:cNvSpPr>
            <a:spLocks noGrp="1"/>
          </p:cNvSpPr>
          <p:nvPr>
            <p:ph type="dt" sz="half" idx="2"/>
          </p:nvPr>
        </p:nvSpPr>
        <p:spPr>
          <a:xfrm>
            <a:off x="1514475" y="39676388"/>
            <a:ext cx="7064375" cy="2279650"/>
          </a:xfrm>
          <a:prstGeom prst="rect">
            <a:avLst/>
          </a:prstGeom>
        </p:spPr>
        <p:txBody>
          <a:bodyPr vert="horz" lIns="417643" tIns="208822" rIns="417643" bIns="208822" rtlCol="0" anchor="ctr"/>
          <a:lstStyle>
            <a:lvl1pPr algn="l" defTabSz="4176431" fontAlgn="auto">
              <a:spcBef>
                <a:spcPts val="0"/>
              </a:spcBef>
              <a:spcAft>
                <a:spcPts val="0"/>
              </a:spcAft>
              <a:defRPr sz="5500" smtClean="0">
                <a:solidFill>
                  <a:schemeClr val="tx1">
                    <a:tint val="75000"/>
                  </a:schemeClr>
                </a:solidFill>
                <a:latin typeface="+mn-lt"/>
                <a:cs typeface="+mn-cs"/>
              </a:defRPr>
            </a:lvl1pPr>
          </a:lstStyle>
          <a:p>
            <a:pPr>
              <a:defRPr/>
            </a:pPr>
            <a:fld id="{EAEE255E-494C-4265-A7DE-F1EF55E30FD3}" type="datetimeFigureOut">
              <a:rPr lang="en-IE"/>
              <a:pPr>
                <a:defRPr/>
              </a:pPr>
              <a:t>08/01/2022</a:t>
            </a:fld>
            <a:endParaRPr lang="en-IE"/>
          </a:p>
        </p:txBody>
      </p:sp>
      <p:sp>
        <p:nvSpPr>
          <p:cNvPr id="5" name="Footer Placeholder 4"/>
          <p:cNvSpPr>
            <a:spLocks noGrp="1"/>
          </p:cNvSpPr>
          <p:nvPr>
            <p:ph type="ftr" sz="quarter" idx="3"/>
          </p:nvPr>
        </p:nvSpPr>
        <p:spPr>
          <a:xfrm>
            <a:off x="10345738" y="39676388"/>
            <a:ext cx="9588500" cy="2279650"/>
          </a:xfrm>
          <a:prstGeom prst="rect">
            <a:avLst/>
          </a:prstGeom>
        </p:spPr>
        <p:txBody>
          <a:bodyPr vert="horz" lIns="417643" tIns="208822" rIns="417643" bIns="208822" rtlCol="0" anchor="ctr"/>
          <a:lstStyle>
            <a:lvl1pPr algn="ctr" defTabSz="4176431" fontAlgn="auto">
              <a:spcBef>
                <a:spcPts val="0"/>
              </a:spcBef>
              <a:spcAft>
                <a:spcPts val="0"/>
              </a:spcAft>
              <a:defRPr sz="5500">
                <a:solidFill>
                  <a:schemeClr val="tx1">
                    <a:tint val="75000"/>
                  </a:schemeClr>
                </a:solidFill>
                <a:latin typeface="+mn-lt"/>
                <a:cs typeface="+mn-cs"/>
              </a:defRPr>
            </a:lvl1pPr>
          </a:lstStyle>
          <a:p>
            <a:pPr>
              <a:defRPr/>
            </a:pPr>
            <a:endParaRPr lang="en-IE"/>
          </a:p>
        </p:txBody>
      </p:sp>
      <p:sp>
        <p:nvSpPr>
          <p:cNvPr id="6" name="Slide Number Placeholder 5"/>
          <p:cNvSpPr>
            <a:spLocks noGrp="1"/>
          </p:cNvSpPr>
          <p:nvPr>
            <p:ph type="sldNum" sz="quarter" idx="4"/>
          </p:nvPr>
        </p:nvSpPr>
        <p:spPr>
          <a:xfrm>
            <a:off x="21701125" y="39676388"/>
            <a:ext cx="7064375" cy="2279650"/>
          </a:xfrm>
          <a:prstGeom prst="rect">
            <a:avLst/>
          </a:prstGeom>
        </p:spPr>
        <p:txBody>
          <a:bodyPr vert="horz" wrap="square" lIns="417643" tIns="208822" rIns="417643" bIns="208822" numCol="1" anchor="ctr" anchorCtr="0" compatLnSpc="1">
            <a:prstTxWarp prst="textNoShape">
              <a:avLst/>
            </a:prstTxWarp>
          </a:bodyPr>
          <a:lstStyle>
            <a:lvl1pPr algn="r">
              <a:defRPr sz="5500">
                <a:solidFill>
                  <a:srgbClr val="898989"/>
                </a:solidFill>
              </a:defRPr>
            </a:lvl1pPr>
          </a:lstStyle>
          <a:p>
            <a:fld id="{E5965FA9-3C28-4430-AB88-949D6F3BFCAD}" type="slidenum">
              <a:rPr lang="en-IE" altLang="tr-TR"/>
              <a:pPr/>
              <a:t>‹#›</a:t>
            </a:fld>
            <a:endParaRPr lang="en-IE"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fontAlgn="base">
        <a:spcBef>
          <a:spcPct val="0"/>
        </a:spcBef>
        <a:spcAft>
          <a:spcPct val="0"/>
        </a:spcAft>
        <a:defRPr sz="20100" kern="1200">
          <a:solidFill>
            <a:schemeClr val="tx1"/>
          </a:solidFill>
          <a:latin typeface="+mj-lt"/>
          <a:ea typeface="+mj-ea"/>
          <a:cs typeface="+mj-cs"/>
        </a:defRPr>
      </a:lvl1pPr>
      <a:lvl2pPr algn="ctr" defTabSz="4175125" rtl="0" fontAlgn="base">
        <a:spcBef>
          <a:spcPct val="0"/>
        </a:spcBef>
        <a:spcAft>
          <a:spcPct val="0"/>
        </a:spcAft>
        <a:defRPr sz="20100">
          <a:solidFill>
            <a:schemeClr val="tx1"/>
          </a:solidFill>
          <a:latin typeface="Calibri" panose="020F0502020204030204" pitchFamily="34" charset="0"/>
        </a:defRPr>
      </a:lvl2pPr>
      <a:lvl3pPr algn="ctr" defTabSz="4175125" rtl="0" fontAlgn="base">
        <a:spcBef>
          <a:spcPct val="0"/>
        </a:spcBef>
        <a:spcAft>
          <a:spcPct val="0"/>
        </a:spcAft>
        <a:defRPr sz="20100">
          <a:solidFill>
            <a:schemeClr val="tx1"/>
          </a:solidFill>
          <a:latin typeface="Calibri" panose="020F0502020204030204" pitchFamily="34" charset="0"/>
        </a:defRPr>
      </a:lvl3pPr>
      <a:lvl4pPr algn="ctr" defTabSz="4175125" rtl="0" fontAlgn="base">
        <a:spcBef>
          <a:spcPct val="0"/>
        </a:spcBef>
        <a:spcAft>
          <a:spcPct val="0"/>
        </a:spcAft>
        <a:defRPr sz="20100">
          <a:solidFill>
            <a:schemeClr val="tx1"/>
          </a:solidFill>
          <a:latin typeface="Calibri" panose="020F0502020204030204" pitchFamily="34" charset="0"/>
        </a:defRPr>
      </a:lvl4pPr>
      <a:lvl5pPr algn="ctr" defTabSz="4175125" rtl="0" fontAlgn="base">
        <a:spcBef>
          <a:spcPct val="0"/>
        </a:spcBef>
        <a:spcAft>
          <a:spcPct val="0"/>
        </a:spcAft>
        <a:defRPr sz="20100">
          <a:solidFill>
            <a:schemeClr val="tx1"/>
          </a:solidFill>
          <a:latin typeface="Calibri" panose="020F0502020204030204" pitchFamily="34" charset="0"/>
        </a:defRPr>
      </a:lvl5pPr>
      <a:lvl6pPr marL="457200" algn="ctr" defTabSz="4175125" rtl="0" fontAlgn="base">
        <a:spcBef>
          <a:spcPct val="0"/>
        </a:spcBef>
        <a:spcAft>
          <a:spcPct val="0"/>
        </a:spcAft>
        <a:defRPr sz="20100">
          <a:solidFill>
            <a:schemeClr val="tx1"/>
          </a:solidFill>
          <a:latin typeface="Calibri" panose="020F0502020204030204" pitchFamily="34" charset="0"/>
        </a:defRPr>
      </a:lvl6pPr>
      <a:lvl7pPr marL="914400" algn="ctr" defTabSz="4175125" rtl="0" fontAlgn="base">
        <a:spcBef>
          <a:spcPct val="0"/>
        </a:spcBef>
        <a:spcAft>
          <a:spcPct val="0"/>
        </a:spcAft>
        <a:defRPr sz="20100">
          <a:solidFill>
            <a:schemeClr val="tx1"/>
          </a:solidFill>
          <a:latin typeface="Calibri" panose="020F0502020204030204" pitchFamily="34" charset="0"/>
        </a:defRPr>
      </a:lvl7pPr>
      <a:lvl8pPr marL="1371600" algn="ctr" defTabSz="4175125" rtl="0" fontAlgn="base">
        <a:spcBef>
          <a:spcPct val="0"/>
        </a:spcBef>
        <a:spcAft>
          <a:spcPct val="0"/>
        </a:spcAft>
        <a:defRPr sz="20100">
          <a:solidFill>
            <a:schemeClr val="tx1"/>
          </a:solidFill>
          <a:latin typeface="Calibri" panose="020F0502020204030204" pitchFamily="34" charset="0"/>
        </a:defRPr>
      </a:lvl8pPr>
      <a:lvl9pPr marL="1828800" algn="ctr" defTabSz="4175125" rtl="0" fontAlgn="base">
        <a:spcBef>
          <a:spcPct val="0"/>
        </a:spcBef>
        <a:spcAft>
          <a:spcPct val="0"/>
        </a:spcAft>
        <a:defRPr sz="20100">
          <a:solidFill>
            <a:schemeClr val="tx1"/>
          </a:solidFill>
          <a:latin typeface="Calibri" panose="020F0502020204030204" pitchFamily="34" charset="0"/>
        </a:defRPr>
      </a:lvl9pPr>
    </p:titleStyle>
    <p:bodyStyle>
      <a:lvl1pPr marL="1565275" indent="-1565275" algn="l" defTabSz="4175125" rtl="0" fontAlgn="base">
        <a:spcBef>
          <a:spcPct val="20000"/>
        </a:spcBef>
        <a:spcAft>
          <a:spcPct val="0"/>
        </a:spcAft>
        <a:buFont typeface="Arial" panose="020B0604020202020204" pitchFamily="34" charset="0"/>
        <a:buChar char="•"/>
        <a:defRPr sz="14600" kern="1200">
          <a:solidFill>
            <a:schemeClr val="tx1"/>
          </a:solidFill>
          <a:latin typeface="+mn-lt"/>
          <a:ea typeface="+mn-ea"/>
          <a:cs typeface="+mn-cs"/>
        </a:defRPr>
      </a:lvl1pPr>
      <a:lvl2pPr marL="3392488" indent="-1304925" algn="l" defTabSz="4175125" rtl="0" fontAlgn="base">
        <a:spcBef>
          <a:spcPct val="20000"/>
        </a:spcBef>
        <a:spcAft>
          <a:spcPct val="0"/>
        </a:spcAft>
        <a:buFont typeface="Arial" panose="020B0604020202020204" pitchFamily="34" charset="0"/>
        <a:buChar char="–"/>
        <a:defRPr sz="12800" kern="1200">
          <a:solidFill>
            <a:schemeClr val="tx1"/>
          </a:solidFill>
          <a:latin typeface="+mn-lt"/>
          <a:ea typeface="+mn-ea"/>
          <a:cs typeface="+mn-cs"/>
        </a:defRPr>
      </a:lvl2pPr>
      <a:lvl3pPr marL="5219700" indent="-1042988" algn="l" defTabSz="4175125" rtl="0" fontAlgn="base">
        <a:spcBef>
          <a:spcPct val="20000"/>
        </a:spcBef>
        <a:spcAft>
          <a:spcPct val="0"/>
        </a:spcAft>
        <a:buFont typeface="Arial" panose="020B0604020202020204" pitchFamily="34" charset="0"/>
        <a:buChar char="•"/>
        <a:defRPr sz="11000" kern="1200">
          <a:solidFill>
            <a:schemeClr val="tx1"/>
          </a:solidFill>
          <a:latin typeface="+mn-lt"/>
          <a:ea typeface="+mn-ea"/>
          <a:cs typeface="+mn-cs"/>
        </a:defRPr>
      </a:lvl3pPr>
      <a:lvl4pPr marL="7307263" indent="-1042988" algn="l" defTabSz="4175125" rtl="0" fontAlgn="base">
        <a:spcBef>
          <a:spcPct val="20000"/>
        </a:spcBef>
        <a:spcAft>
          <a:spcPct val="0"/>
        </a:spcAft>
        <a:buFont typeface="Arial" panose="020B0604020202020204" pitchFamily="34" charset="0"/>
        <a:buChar char="–"/>
        <a:defRPr sz="9100" kern="1200">
          <a:solidFill>
            <a:schemeClr val="tx1"/>
          </a:solidFill>
          <a:latin typeface="+mn-lt"/>
          <a:ea typeface="+mn-ea"/>
          <a:cs typeface="+mn-cs"/>
        </a:defRPr>
      </a:lvl4pPr>
      <a:lvl5pPr marL="9396413" indent="-1042988" algn="l" defTabSz="4175125" rtl="0" fontAlgn="base">
        <a:spcBef>
          <a:spcPct val="20000"/>
        </a:spcBef>
        <a:spcAft>
          <a:spcPct val="0"/>
        </a:spcAft>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l="-44000" r="-44000"/>
          </a:stretch>
        </a:blipFill>
        <a:effectLst/>
      </p:bgPr>
    </p:bg>
    <p:spTree>
      <p:nvGrpSpPr>
        <p:cNvPr id="1" name=""/>
        <p:cNvGrpSpPr/>
        <p:nvPr/>
      </p:nvGrpSpPr>
      <p:grpSpPr>
        <a:xfrm>
          <a:off x="0" y="0"/>
          <a:ext cx="0" cy="0"/>
          <a:chOff x="0" y="0"/>
          <a:chExt cx="0" cy="0"/>
        </a:xfrm>
      </p:grpSpPr>
      <p:pic>
        <p:nvPicPr>
          <p:cNvPr id="1026" name="Picture 2" descr="Ä°yte logo ile ilgili gÃ¶rsel sonucu">
            <a:extLst>
              <a:ext uri="{FF2B5EF4-FFF2-40B4-BE49-F238E27FC236}">
                <a16:creationId xmlns:a16="http://schemas.microsoft.com/office/drawing/2014/main" id="{5E0B34A2-C9E3-4C40-BDE8-3E7E4A4E2F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2739"/>
          <a:stretch/>
        </p:blipFill>
        <p:spPr bwMode="auto">
          <a:xfrm>
            <a:off x="20005289" y="-1016434"/>
            <a:ext cx="10663424" cy="6105993"/>
          </a:xfrm>
          <a:prstGeom prst="rect">
            <a:avLst/>
          </a:prstGeom>
          <a:noFill/>
          <a:extLst>
            <a:ext uri="{909E8E84-426E-40DD-AFC4-6F175D3DCCD1}">
              <a14:hiddenFill xmlns:a14="http://schemas.microsoft.com/office/drawing/2010/main">
                <a:solidFill>
                  <a:srgbClr val="FFFFFF"/>
                </a:solidFill>
              </a14:hiddenFill>
            </a:ext>
          </a:extLst>
        </p:spPr>
      </p:pic>
      <p:sp>
        <p:nvSpPr>
          <p:cNvPr id="10" name="Dikdörtgen 9">
            <a:extLst>
              <a:ext uri="{FF2B5EF4-FFF2-40B4-BE49-F238E27FC236}">
                <a16:creationId xmlns:a16="http://schemas.microsoft.com/office/drawing/2014/main" id="{0DE1EFF2-F41D-4AC4-97DD-A39A820A5307}"/>
              </a:ext>
            </a:extLst>
          </p:cNvPr>
          <p:cNvSpPr/>
          <p:nvPr/>
        </p:nvSpPr>
        <p:spPr>
          <a:xfrm>
            <a:off x="-53700" y="0"/>
            <a:ext cx="30529142" cy="42802778"/>
          </a:xfrm>
          <a:prstGeom prst="rect">
            <a:avLst/>
          </a:prstGeom>
          <a:solidFill>
            <a:schemeClr val="tx2">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50000"/>
              </a:lnSpc>
              <a:spcBef>
                <a:spcPts val="0"/>
              </a:spcBef>
              <a:spcAft>
                <a:spcPts val="1000"/>
              </a:spcAft>
            </a:pPr>
            <a:endParaRPr lang="en-US" sz="1800" i="1" dirty="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9" name="Dikdörtgen 8">
            <a:extLst>
              <a:ext uri="{FF2B5EF4-FFF2-40B4-BE49-F238E27FC236}">
                <a16:creationId xmlns:a16="http://schemas.microsoft.com/office/drawing/2014/main" id="{604BBFA2-C79C-4BEF-A9DE-693473343F0C}"/>
              </a:ext>
            </a:extLst>
          </p:cNvPr>
          <p:cNvSpPr/>
          <p:nvPr/>
        </p:nvSpPr>
        <p:spPr>
          <a:xfrm>
            <a:off x="-333762" y="-368890"/>
            <a:ext cx="30973513" cy="5650362"/>
          </a:xfrm>
          <a:custGeom>
            <a:avLst/>
            <a:gdLst>
              <a:gd name="connsiteX0" fmla="*/ 0 w 30279975"/>
              <a:gd name="connsiteY0" fmla="*/ 0 h 5652000"/>
              <a:gd name="connsiteX1" fmla="*/ 30279975 w 30279975"/>
              <a:gd name="connsiteY1" fmla="*/ 0 h 5652000"/>
              <a:gd name="connsiteX2" fmla="*/ 30279975 w 30279975"/>
              <a:gd name="connsiteY2" fmla="*/ 5652000 h 5652000"/>
              <a:gd name="connsiteX3" fmla="*/ 0 w 30279975"/>
              <a:gd name="connsiteY3" fmla="*/ 5652000 h 5652000"/>
              <a:gd name="connsiteX4" fmla="*/ 0 w 30279975"/>
              <a:gd name="connsiteY4" fmla="*/ 0 h 5652000"/>
              <a:gd name="connsiteX0" fmla="*/ 0 w 30279975"/>
              <a:gd name="connsiteY0" fmla="*/ 0 h 6017760"/>
              <a:gd name="connsiteX1" fmla="*/ 30279975 w 30279975"/>
              <a:gd name="connsiteY1" fmla="*/ 0 h 6017760"/>
              <a:gd name="connsiteX2" fmla="*/ 30279975 w 30279975"/>
              <a:gd name="connsiteY2" fmla="*/ 5652000 h 6017760"/>
              <a:gd name="connsiteX3" fmla="*/ 91440 w 30279975"/>
              <a:gd name="connsiteY3" fmla="*/ 6017760 h 6017760"/>
              <a:gd name="connsiteX4" fmla="*/ 0 w 30279975"/>
              <a:gd name="connsiteY4" fmla="*/ 0 h 6017760"/>
              <a:gd name="connsiteX0" fmla="*/ 0 w 30279975"/>
              <a:gd name="connsiteY0" fmla="*/ 0 h 6048240"/>
              <a:gd name="connsiteX1" fmla="*/ 30279975 w 30279975"/>
              <a:gd name="connsiteY1" fmla="*/ 0 h 6048240"/>
              <a:gd name="connsiteX2" fmla="*/ 30097096 w 30279975"/>
              <a:gd name="connsiteY2" fmla="*/ 6048240 h 6048240"/>
              <a:gd name="connsiteX3" fmla="*/ 91440 w 30279975"/>
              <a:gd name="connsiteY3" fmla="*/ 6017760 h 6048240"/>
              <a:gd name="connsiteX4" fmla="*/ 0 w 30279975"/>
              <a:gd name="connsiteY4" fmla="*/ 0 h 6048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9975" h="6048240">
                <a:moveTo>
                  <a:pt x="0" y="0"/>
                </a:moveTo>
                <a:lnTo>
                  <a:pt x="30279975" y="0"/>
                </a:lnTo>
                <a:lnTo>
                  <a:pt x="30097096" y="6048240"/>
                </a:lnTo>
                <a:lnTo>
                  <a:pt x="91440" y="6017760"/>
                </a:lnTo>
                <a:lnTo>
                  <a:pt x="0" y="0"/>
                </a:lnTo>
                <a:close/>
              </a:path>
            </a:pathLst>
          </a:custGeom>
          <a:solidFill>
            <a:schemeClr val="tx2">
              <a:alpha val="62000"/>
            </a:schemeClr>
          </a:solidFill>
          <a:ln>
            <a:noFill/>
          </a:ln>
          <a:effectLst>
            <a:outerShdw blurRad="44450" dist="27940" dir="5400000" algn="ctr">
              <a:srgbClr val="000000">
                <a:alpha val="32000"/>
              </a:srgbClr>
            </a:outerShdw>
            <a:reflection stA="77000" endPos="35000" dir="5400000" sy="-100000" algn="bl" rotWithShape="0"/>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9" name="Metin kutusu 18"/>
          <p:cNvSpPr txBox="1"/>
          <p:nvPr/>
        </p:nvSpPr>
        <p:spPr>
          <a:xfrm>
            <a:off x="982438" y="2018210"/>
            <a:ext cx="29420778" cy="4616648"/>
          </a:xfrm>
          <a:prstGeom prst="rect">
            <a:avLst/>
          </a:prstGeom>
          <a:noFill/>
        </p:spPr>
        <p:txBody>
          <a:bodyPr wrap="square" rtlCol="0">
            <a:spAutoFit/>
          </a:bodyPr>
          <a:lstStyle/>
          <a:p>
            <a:endParaRPr lang="tr-TR" sz="5000" b="1" dirty="0">
              <a:ln>
                <a:solidFill>
                  <a:schemeClr val="bg1">
                    <a:lumMod val="75000"/>
                  </a:schemeClr>
                </a:solidFill>
              </a:ln>
              <a:solidFill>
                <a:schemeClr val="accent3"/>
              </a:solidFill>
              <a:latin typeface="Arial" panose="020B0604020202020204" pitchFamily="34" charset="0"/>
            </a:endParaRPr>
          </a:p>
          <a:p>
            <a:r>
              <a:rPr lang="en-US" sz="4800"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Utku ACAR</a:t>
            </a:r>
          </a:p>
          <a:p>
            <a:r>
              <a:rPr lang="en-US" sz="4800" b="1" cap="small"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Supervisor</a:t>
            </a:r>
            <a:r>
              <a:rPr lang="en-US" sz="4800" b="1"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 </a:t>
            </a:r>
            <a:r>
              <a:rPr lang="en-US" sz="4800"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Dr. M. </a:t>
            </a:r>
            <a:r>
              <a:rPr lang="en-US" sz="4800" dirty="0" err="1">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Zübeyir</a:t>
            </a:r>
            <a:r>
              <a:rPr lang="en-US" sz="4800"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 </a:t>
            </a:r>
            <a:r>
              <a:rPr lang="en-US" sz="4800" dirty="0" err="1">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Ünlü</a:t>
            </a:r>
            <a:endParaRPr lang="en-US" sz="4800"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endParaRPr>
          </a:p>
          <a:p>
            <a:r>
              <a:rPr lang="en-US" sz="4800" b="1" dirty="0" err="1">
                <a:ln>
                  <a:solidFill>
                    <a:schemeClr val="bg1">
                      <a:lumMod val="75000"/>
                    </a:schemeClr>
                  </a:solidFill>
                </a:ln>
                <a:solidFill>
                  <a:schemeClr val="accent3"/>
                </a:solidFill>
                <a:effectLst>
                  <a:outerShdw blurRad="50800" dist="38100" dir="2700000" algn="tl" rotWithShape="0">
                    <a:prstClr val="black">
                      <a:alpha val="40000"/>
                    </a:prstClr>
                  </a:outerShdw>
                </a:effectLst>
              </a:rPr>
              <a:t>i</a:t>
            </a:r>
            <a:r>
              <a:rPr lang="en-US" sz="4800" b="1" cap="small" dirty="0" err="1">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zm</a:t>
            </a:r>
            <a:r>
              <a:rPr lang="en-US" sz="4800" b="1" dirty="0" err="1">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i</a:t>
            </a:r>
            <a:r>
              <a:rPr lang="en-US" sz="4800" b="1" cap="small" dirty="0" err="1">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r</a:t>
            </a:r>
            <a:r>
              <a:rPr lang="en-US" sz="4800" b="1" cap="small"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 </a:t>
            </a:r>
            <a:r>
              <a:rPr lang="en-US" sz="4800" b="1" cap="small" dirty="0" err="1">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ınstitute</a:t>
            </a:r>
            <a:r>
              <a:rPr lang="en-US" sz="4800" b="1" cap="small"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 of technology, e</a:t>
            </a:r>
            <a:r>
              <a:rPr lang="en-US" sz="4800" b="1" cap="small" dirty="0">
                <a:ln>
                  <a:solidFill>
                    <a:schemeClr val="bg1">
                      <a:lumMod val="75000"/>
                    </a:schemeClr>
                  </a:solidFill>
                </a:ln>
                <a:solidFill>
                  <a:schemeClr val="accent3"/>
                </a:solidFill>
                <a:effectLst>
                  <a:outerShdw blurRad="50800" dist="38100" dir="2700000" algn="tl" rotWithShape="0">
                    <a:prstClr val="black">
                      <a:alpha val="40000"/>
                    </a:prstClr>
                  </a:outerShdw>
                </a:effectLst>
              </a:rPr>
              <a:t>lectrical </a:t>
            </a:r>
            <a:r>
              <a:rPr lang="en-US" sz="4000" b="1" cap="small" dirty="0">
                <a:ln>
                  <a:solidFill>
                    <a:schemeClr val="bg1">
                      <a:lumMod val="75000"/>
                    </a:schemeClr>
                  </a:solidFill>
                </a:ln>
                <a:solidFill>
                  <a:schemeClr val="accent3"/>
                </a:solidFill>
                <a:effectLst>
                  <a:outerShdw blurRad="50800" dist="38100" dir="2700000" algn="tl" rotWithShape="0">
                    <a:prstClr val="black">
                      <a:alpha val="40000"/>
                    </a:prstClr>
                  </a:outerShdw>
                </a:effectLst>
              </a:rPr>
              <a:t>&amp;</a:t>
            </a:r>
            <a:r>
              <a:rPr lang="en-US" sz="4800" b="1" cap="small" dirty="0">
                <a:ln>
                  <a:solidFill>
                    <a:schemeClr val="bg1">
                      <a:lumMod val="75000"/>
                    </a:schemeClr>
                  </a:solidFill>
                </a:ln>
                <a:solidFill>
                  <a:schemeClr val="accent3"/>
                </a:solidFill>
                <a:effectLst>
                  <a:outerShdw blurRad="50800" dist="38100" dir="2700000" algn="tl" rotWithShape="0">
                    <a:prstClr val="black">
                      <a:alpha val="40000"/>
                    </a:prstClr>
                  </a:outerShdw>
                </a:effectLst>
              </a:rPr>
              <a:t> </a:t>
            </a:r>
            <a:r>
              <a:rPr lang="en-US" sz="4800" b="1" cap="small"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mj-lt"/>
              </a:rPr>
              <a:t>electronics engineering department </a:t>
            </a:r>
            <a:r>
              <a:rPr lang="en-US" sz="4800" b="1" cap="small" dirty="0">
                <a:ln>
                  <a:solidFill>
                    <a:schemeClr val="bg1">
                      <a:lumMod val="75000"/>
                    </a:schemeClr>
                  </a:solidFill>
                </a:ln>
                <a:solidFill>
                  <a:schemeClr val="accent3"/>
                </a:solidFill>
                <a:latin typeface="+mj-lt"/>
              </a:rPr>
              <a:t> </a:t>
            </a:r>
          </a:p>
          <a:p>
            <a:r>
              <a:rPr lang="en-US" sz="4800" dirty="0">
                <a:solidFill>
                  <a:schemeClr val="bg1"/>
                </a:solidFill>
                <a:latin typeface="Arial" panose="020B0604020202020204" pitchFamily="34" charset="0"/>
              </a:rPr>
              <a:t> </a:t>
            </a:r>
          </a:p>
          <a:p>
            <a:endParaRPr lang="en-US" sz="5000" dirty="0">
              <a:solidFill>
                <a:schemeClr val="bg1"/>
              </a:solidFill>
              <a:latin typeface="Arial" panose="020B0604020202020204" pitchFamily="34" charset="0"/>
            </a:endParaRPr>
          </a:p>
        </p:txBody>
      </p:sp>
      <p:sp>
        <p:nvSpPr>
          <p:cNvPr id="12" name="Dikdörtgen 11"/>
          <p:cNvSpPr/>
          <p:nvPr/>
        </p:nvSpPr>
        <p:spPr>
          <a:xfrm>
            <a:off x="-53701" y="42414366"/>
            <a:ext cx="30384000" cy="448279"/>
          </a:xfrm>
          <a:prstGeom prst="rect">
            <a:avLst/>
          </a:prstGeom>
          <a:gradFill>
            <a:gsLst>
              <a:gs pos="100000">
                <a:schemeClr val="tx2"/>
              </a:gs>
              <a:gs pos="67000">
                <a:schemeClr val="accent2">
                  <a:lumMod val="75000"/>
                </a:schemeClr>
              </a:gs>
            </a:gsLst>
          </a:gradFill>
          <a:ln>
            <a:noFill/>
          </a:ln>
          <a:effectLst>
            <a:reflection endPos="0" dir="5400000" sy="-100000" algn="bl" rotWithShape="0"/>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Metin kutusu 16"/>
          <p:cNvSpPr txBox="1"/>
          <p:nvPr/>
        </p:nvSpPr>
        <p:spPr>
          <a:xfrm>
            <a:off x="889483" y="219997"/>
            <a:ext cx="26970577" cy="2554545"/>
          </a:xfrm>
          <a:prstGeom prst="rect">
            <a:avLst/>
          </a:prstGeom>
          <a:noFill/>
        </p:spPr>
        <p:txBody>
          <a:bodyPr wrap="square" rtlCol="0">
            <a:spAutoFit/>
          </a:bodyPr>
          <a:lstStyle/>
          <a:p>
            <a:r>
              <a:rPr lang="en-US" sz="8000" cap="small" dirty="0">
                <a:ln>
                  <a:solidFill>
                    <a:schemeClr val="bg1">
                      <a:lumMod val="75000"/>
                    </a:schemeClr>
                  </a:solidFill>
                </a:ln>
                <a:solidFill>
                  <a:schemeClr val="accent3"/>
                </a:solidFill>
                <a:effectLst>
                  <a:outerShdw blurRad="50800" dist="38100" dir="2700000" algn="tl" rotWithShape="0">
                    <a:prstClr val="black">
                      <a:alpha val="40000"/>
                    </a:prstClr>
                  </a:outerShdw>
                </a:effectLst>
                <a:latin typeface="Arial" panose="020B0604020202020204" pitchFamily="34" charset="0"/>
              </a:rPr>
              <a:t>Binary Classification of Tumors from MR Images using Deep Learning </a:t>
            </a:r>
          </a:p>
        </p:txBody>
      </p:sp>
      <p:sp>
        <p:nvSpPr>
          <p:cNvPr id="23" name="Metin kutusu 22"/>
          <p:cNvSpPr txBox="1"/>
          <p:nvPr/>
        </p:nvSpPr>
        <p:spPr>
          <a:xfrm>
            <a:off x="971511" y="5657328"/>
            <a:ext cx="13873194" cy="707886"/>
          </a:xfrm>
          <a:prstGeom prst="rect">
            <a:avLst/>
          </a:prstGeom>
          <a:solidFill>
            <a:schemeClr val="tx2"/>
          </a:solidFill>
          <a:effectLst>
            <a:outerShdw blurRad="50800" dist="38100" dir="5400000" algn="t" rotWithShape="0">
              <a:prstClr val="black">
                <a:alpha val="40000"/>
              </a:prstClr>
            </a:outerShdw>
            <a:softEdge rad="12700"/>
          </a:effectLst>
        </p:spPr>
        <p:txBody>
          <a:bodyPr wrap="square" rtlCol="0">
            <a:spAutoFit/>
          </a:bodyPr>
          <a:lstStyle/>
          <a:p>
            <a:pPr algn="ctr"/>
            <a:r>
              <a:rPr lang="tr-TR"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Abstract </a:t>
            </a:r>
            <a:endParaRPr lang="en-US"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97" name="Metin kutusu 96"/>
          <p:cNvSpPr txBox="1"/>
          <p:nvPr/>
        </p:nvSpPr>
        <p:spPr>
          <a:xfrm>
            <a:off x="-53701" y="38987484"/>
            <a:ext cx="30354605" cy="702269"/>
          </a:xfrm>
          <a:prstGeom prst="rect">
            <a:avLst/>
          </a:prstGeom>
          <a:solidFill>
            <a:schemeClr val="tx2"/>
          </a:solidFill>
          <a:effectLst>
            <a:outerShdw blurRad="50800" dist="38100" dir="5400000" algn="t" rotWithShape="0">
              <a:prstClr val="black">
                <a:alpha val="40000"/>
              </a:prstClr>
            </a:outerShdw>
          </a:effectLst>
        </p:spPr>
        <p:txBody>
          <a:bodyPr wrap="square" rtlCol="0">
            <a:spAutoFit/>
          </a:bodyPr>
          <a:lstStyle/>
          <a:p>
            <a:pPr algn="ctr"/>
            <a:r>
              <a:rPr lang="tr-TR"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References </a:t>
            </a:r>
            <a:endParaRPr lang="en-US"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7" name="Metin kutusu 116">
            <a:extLst>
              <a:ext uri="{FF2B5EF4-FFF2-40B4-BE49-F238E27FC236}">
                <a16:creationId xmlns:a16="http://schemas.microsoft.com/office/drawing/2014/main" id="{4D146938-BB5E-40E5-82DC-0D1A334F3635}"/>
              </a:ext>
            </a:extLst>
          </p:cNvPr>
          <p:cNvSpPr txBox="1"/>
          <p:nvPr/>
        </p:nvSpPr>
        <p:spPr>
          <a:xfrm>
            <a:off x="796668" y="35825166"/>
            <a:ext cx="13789589" cy="1169551"/>
          </a:xfrm>
          <a:prstGeom prst="rect">
            <a:avLst/>
          </a:prstGeom>
          <a:noFill/>
        </p:spPr>
        <p:txBody>
          <a:bodyPr wrap="square" rtlCol="0">
            <a:spAutoFit/>
          </a:bodyPr>
          <a:lstStyle/>
          <a:p>
            <a:pPr algn="just"/>
            <a:r>
              <a:rPr lang="en-US" sz="3500" dirty="0"/>
              <a:t>Problem is, understanding how CNNs work by figuring out which layer is responsible for which operations exactly. </a:t>
            </a:r>
            <a:endParaRPr lang="en-GB" sz="3500" dirty="0"/>
          </a:p>
        </p:txBody>
      </p:sp>
      <p:sp>
        <p:nvSpPr>
          <p:cNvPr id="118" name="Metin kutusu 117">
            <a:extLst>
              <a:ext uri="{FF2B5EF4-FFF2-40B4-BE49-F238E27FC236}">
                <a16:creationId xmlns:a16="http://schemas.microsoft.com/office/drawing/2014/main" id="{A3B8EE35-1715-4476-90E8-5896EFF0690D}"/>
              </a:ext>
            </a:extLst>
          </p:cNvPr>
          <p:cNvSpPr txBox="1"/>
          <p:nvPr/>
        </p:nvSpPr>
        <p:spPr>
          <a:xfrm>
            <a:off x="15633808" y="17581645"/>
            <a:ext cx="13915987" cy="707886"/>
          </a:xfrm>
          <a:prstGeom prst="rect">
            <a:avLst/>
          </a:prstGeom>
          <a:solidFill>
            <a:schemeClr val="tx2"/>
          </a:solidFill>
          <a:effectLst>
            <a:outerShdw blurRad="50800" dist="38100" dir="5400000" algn="t" rotWithShape="0">
              <a:prstClr val="black">
                <a:alpha val="40000"/>
              </a:prstClr>
            </a:outerShdw>
          </a:effectLst>
        </p:spPr>
        <p:txBody>
          <a:bodyPr wrap="square" rtlCol="0">
            <a:spAutoFit/>
          </a:bodyPr>
          <a:lstStyle/>
          <a:p>
            <a:pPr algn="ctr"/>
            <a:r>
              <a:rPr lang="en-US"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Test Results</a:t>
            </a:r>
          </a:p>
        </p:txBody>
      </p:sp>
      <p:sp>
        <p:nvSpPr>
          <p:cNvPr id="42" name="Metin kutusu 41">
            <a:extLst>
              <a:ext uri="{FF2B5EF4-FFF2-40B4-BE49-F238E27FC236}">
                <a16:creationId xmlns:a16="http://schemas.microsoft.com/office/drawing/2014/main" id="{D47F5BE3-9717-4925-A61A-2EFA99C7D3F5}"/>
              </a:ext>
            </a:extLst>
          </p:cNvPr>
          <p:cNvSpPr txBox="1"/>
          <p:nvPr/>
        </p:nvSpPr>
        <p:spPr>
          <a:xfrm>
            <a:off x="15946409" y="34974710"/>
            <a:ext cx="13915987" cy="707886"/>
          </a:xfrm>
          <a:prstGeom prst="rect">
            <a:avLst/>
          </a:prstGeom>
          <a:solidFill>
            <a:schemeClr val="tx2"/>
          </a:solidFill>
          <a:effectLst>
            <a:outerShdw blurRad="50800" dist="38100" dir="5400000" algn="t" rotWithShape="0">
              <a:prstClr val="black">
                <a:alpha val="40000"/>
              </a:prstClr>
            </a:outerShdw>
          </a:effectLst>
        </p:spPr>
        <p:txBody>
          <a:bodyPr wrap="square" rtlCol="0">
            <a:spAutoFit/>
          </a:bodyPr>
          <a:lstStyle/>
          <a:p>
            <a:pPr algn="ctr"/>
            <a:r>
              <a:rPr lang="en-US"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p>
        </p:txBody>
      </p:sp>
      <p:sp>
        <p:nvSpPr>
          <p:cNvPr id="43" name="Metin kutusu 42">
            <a:extLst>
              <a:ext uri="{FF2B5EF4-FFF2-40B4-BE49-F238E27FC236}">
                <a16:creationId xmlns:a16="http://schemas.microsoft.com/office/drawing/2014/main" id="{CEA830F1-4701-40B4-B420-04A870F098C0}"/>
              </a:ext>
            </a:extLst>
          </p:cNvPr>
          <p:cNvSpPr txBox="1"/>
          <p:nvPr/>
        </p:nvSpPr>
        <p:spPr>
          <a:xfrm>
            <a:off x="930769" y="34974710"/>
            <a:ext cx="13898190" cy="707886"/>
          </a:xfrm>
          <a:prstGeom prst="rect">
            <a:avLst/>
          </a:prstGeom>
          <a:solidFill>
            <a:schemeClr val="tx2"/>
          </a:solidFill>
          <a:effectLst>
            <a:outerShdw blurRad="50800" dist="38100" dir="5400000" algn="t" rotWithShape="0">
              <a:prstClr val="black">
                <a:alpha val="40000"/>
              </a:prstClr>
            </a:outerShdw>
          </a:effectLst>
        </p:spPr>
        <p:txBody>
          <a:bodyPr wrap="square" rtlCol="0">
            <a:spAutoFit/>
          </a:bodyPr>
          <a:lstStyle/>
          <a:p>
            <a:pPr algn="ctr"/>
            <a:r>
              <a:rPr lang="en-US"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Definition</a:t>
            </a:r>
            <a:r>
              <a:rPr lang="tr-TR"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endParaRPr lang="en-US"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50" name="Metin kutusu 49">
            <a:extLst>
              <a:ext uri="{FF2B5EF4-FFF2-40B4-BE49-F238E27FC236}">
                <a16:creationId xmlns:a16="http://schemas.microsoft.com/office/drawing/2014/main" id="{310A7ABE-1DE8-4357-830E-6010F01108AF}"/>
              </a:ext>
            </a:extLst>
          </p:cNvPr>
          <p:cNvSpPr txBox="1"/>
          <p:nvPr/>
        </p:nvSpPr>
        <p:spPr>
          <a:xfrm>
            <a:off x="1979387" y="42373721"/>
            <a:ext cx="24912527" cy="1169551"/>
          </a:xfrm>
          <a:prstGeom prst="rect">
            <a:avLst/>
          </a:prstGeom>
          <a:noFill/>
        </p:spPr>
        <p:txBody>
          <a:bodyPr wrap="square" rtlCol="0">
            <a:spAutoFit/>
          </a:bodyPr>
          <a:lstStyle/>
          <a:p>
            <a:pPr algn="ctr"/>
            <a:r>
              <a:rPr lang="en-US" sz="3000" b="1" dirty="0">
                <a:solidFill>
                  <a:schemeClr val="accent3"/>
                </a:solidFill>
                <a:latin typeface="Times New Roman" panose="02020603050405020304" pitchFamily="18" charset="0"/>
                <a:cs typeface="Times New Roman" panose="02020603050405020304" pitchFamily="18" charset="0"/>
              </a:rPr>
              <a:t>2018-2019 Fall Semester, İzmir Institute of Technology, Electronics and Communication Engineering</a:t>
            </a:r>
          </a:p>
          <a:p>
            <a:endParaRPr lang="en-US" sz="4000" b="1"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76" name="Metin kutusu 75">
            <a:extLst>
              <a:ext uri="{FF2B5EF4-FFF2-40B4-BE49-F238E27FC236}">
                <a16:creationId xmlns:a16="http://schemas.microsoft.com/office/drawing/2014/main" id="{AA732974-1E95-4EFB-9E02-FCE19F3F51BE}"/>
              </a:ext>
            </a:extLst>
          </p:cNvPr>
          <p:cNvSpPr txBox="1"/>
          <p:nvPr/>
        </p:nvSpPr>
        <p:spPr>
          <a:xfrm>
            <a:off x="1106431" y="13245645"/>
            <a:ext cx="13954679" cy="707886"/>
          </a:xfrm>
          <a:prstGeom prst="rect">
            <a:avLst/>
          </a:prstGeom>
          <a:solidFill>
            <a:schemeClr val="tx2"/>
          </a:solidFill>
          <a:effectLst>
            <a:outerShdw blurRad="50800" dist="38100" dir="5400000" algn="t" rotWithShape="0">
              <a:prstClr val="black">
                <a:alpha val="40000"/>
              </a:prstClr>
            </a:outerShdw>
          </a:effectLst>
        </p:spPr>
        <p:txBody>
          <a:bodyPr wrap="square" rtlCol="0">
            <a:spAutoFit/>
          </a:bodyPr>
          <a:lstStyle/>
          <a:p>
            <a:pPr algn="ctr"/>
            <a:r>
              <a:rPr lang="tr-TR"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Introductıon</a:t>
            </a:r>
            <a:r>
              <a:rPr lang="tr-TR" sz="4000" b="1" dirty="0">
                <a:solidFill>
                  <a:schemeClr val="accent2">
                    <a:lumMod val="50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endParaRPr lang="en-US" sz="4000" b="1" dirty="0">
              <a:solidFill>
                <a:schemeClr val="accent2">
                  <a:lumMod val="50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0" name="Metin kutusu 99">
            <a:extLst>
              <a:ext uri="{FF2B5EF4-FFF2-40B4-BE49-F238E27FC236}">
                <a16:creationId xmlns:a16="http://schemas.microsoft.com/office/drawing/2014/main" id="{BEF145FE-C1ED-460A-8B14-A520197E48B0}"/>
              </a:ext>
            </a:extLst>
          </p:cNvPr>
          <p:cNvSpPr txBox="1"/>
          <p:nvPr/>
        </p:nvSpPr>
        <p:spPr>
          <a:xfrm>
            <a:off x="15895144" y="5657328"/>
            <a:ext cx="13898190" cy="707886"/>
          </a:xfrm>
          <a:prstGeom prst="rect">
            <a:avLst/>
          </a:prstGeom>
          <a:solidFill>
            <a:schemeClr val="tx2"/>
          </a:solidFill>
          <a:effectLst>
            <a:outerShdw blurRad="50800" dist="38100" dir="5400000" algn="t" rotWithShape="0">
              <a:prstClr val="black">
                <a:alpha val="40000"/>
              </a:prstClr>
            </a:outerShdw>
          </a:effectLst>
        </p:spPr>
        <p:txBody>
          <a:bodyPr wrap="square" rtlCol="0">
            <a:spAutoFit/>
          </a:bodyPr>
          <a:lstStyle/>
          <a:p>
            <a:pPr algn="ctr"/>
            <a:r>
              <a:rPr lang="en-US" sz="4000" b="1" cap="small" dirty="0">
                <a:solidFill>
                  <a:schemeClr val="accent3"/>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of the project</a:t>
            </a:r>
          </a:p>
        </p:txBody>
      </p:sp>
      <p:sp>
        <p:nvSpPr>
          <p:cNvPr id="110" name="Dikdörtgen 109">
            <a:extLst>
              <a:ext uri="{FF2B5EF4-FFF2-40B4-BE49-F238E27FC236}">
                <a16:creationId xmlns:a16="http://schemas.microsoft.com/office/drawing/2014/main" id="{DC15D75E-D666-4C98-A3BC-CA392786D6F7}"/>
              </a:ext>
            </a:extLst>
          </p:cNvPr>
          <p:cNvSpPr/>
          <p:nvPr/>
        </p:nvSpPr>
        <p:spPr>
          <a:xfrm>
            <a:off x="1106431" y="6507999"/>
            <a:ext cx="13738273" cy="6555641"/>
          </a:xfrm>
          <a:prstGeom prst="rect">
            <a:avLst/>
          </a:prstGeom>
        </p:spPr>
        <p:txBody>
          <a:bodyPr wrap="square">
            <a:spAutoFit/>
          </a:bodyPr>
          <a:lstStyle/>
          <a:p>
            <a:pPr algn="just"/>
            <a:r>
              <a:rPr lang="en-US" sz="3500" dirty="0"/>
              <a:t>In this project report there are both theoretical knowledge about and practical applications about Binary Classification of Brain Tumors with using Convolutional Neural Networks by Deep Learning. There is also introduction about each layer in CNNs. The aim of this project is designing a deep learning model-based decision support system for brain tumor classification with the highest accuracy possible to help physicians. Since the class of tumors in the brain is critical to choosing the treatment method, this model can aid in this critical decision process of physicians. Since algorithms for deep learning are complex, functions in </a:t>
            </a:r>
            <a:r>
              <a:rPr lang="en-US" sz="3500" dirty="0" err="1"/>
              <a:t>Keras</a:t>
            </a:r>
            <a:r>
              <a:rPr lang="en-US" sz="3500" dirty="0"/>
              <a:t> library have been used to create model. The model created on Python programming language. There are many cases to reach best accuracy in this report. In the end, the project reached its design goal.</a:t>
            </a:r>
            <a:endParaRPr lang="en-US" sz="3500" u="none" dirty="0"/>
          </a:p>
        </p:txBody>
      </p:sp>
      <p:sp>
        <p:nvSpPr>
          <p:cNvPr id="3" name="Metin kutusu 2">
            <a:extLst>
              <a:ext uri="{FF2B5EF4-FFF2-40B4-BE49-F238E27FC236}">
                <a16:creationId xmlns:a16="http://schemas.microsoft.com/office/drawing/2014/main" id="{20C545E9-2CD2-405E-B99D-C514F1353B73}"/>
              </a:ext>
            </a:extLst>
          </p:cNvPr>
          <p:cNvSpPr txBox="1"/>
          <p:nvPr/>
        </p:nvSpPr>
        <p:spPr>
          <a:xfrm rot="10800000" flipH="1" flipV="1">
            <a:off x="14981904" y="6495222"/>
            <a:ext cx="14745873" cy="11146641"/>
          </a:xfrm>
          <a:prstGeom prst="rect">
            <a:avLst/>
          </a:prstGeom>
          <a:noFill/>
        </p:spPr>
        <p:txBody>
          <a:bodyPr wrap="square" rtlCol="0">
            <a:spAutoFit/>
          </a:bodyPr>
          <a:lstStyle/>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1. Input (</a:t>
            </a:r>
            <a:r>
              <a:rPr lang="en-US" sz="4000" b="1" dirty="0">
                <a:solidFill>
                  <a:srgbClr val="FF0000"/>
                </a:solidFill>
                <a:effectLst/>
                <a:latin typeface="+mj-lt"/>
                <a:ea typeface="Times New Roman" panose="02020603050405020304" pitchFamily="18" charset="0"/>
                <a:cs typeface="Times New Roman" panose="02020603050405020304" pitchFamily="18" charset="0"/>
              </a:rPr>
              <a:t>Brain MR Images</a:t>
            </a:r>
            <a:r>
              <a:rPr lang="en-US" sz="4000" b="1" dirty="0">
                <a:effectLst/>
                <a:latin typeface="+mj-lt"/>
                <a:ea typeface="Times New Roman" panose="02020603050405020304" pitchFamily="18" charset="0"/>
                <a:cs typeface="Times New Roman" panose="02020603050405020304" pitchFamily="18" charset="0"/>
              </a:rPr>
              <a:t>) </a:t>
            </a:r>
          </a:p>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2. Zero Padding (</a:t>
            </a:r>
            <a:r>
              <a:rPr lang="en-US" sz="4000" b="1" dirty="0">
                <a:solidFill>
                  <a:srgbClr val="FF0000"/>
                </a:solidFill>
                <a:effectLst/>
                <a:latin typeface="+mj-lt"/>
                <a:ea typeface="Times New Roman" panose="02020603050405020304" pitchFamily="18" charset="0"/>
                <a:cs typeface="Times New Roman" panose="02020603050405020304" pitchFamily="18" charset="0"/>
              </a:rPr>
              <a:t>Kernel Fitting</a:t>
            </a:r>
            <a:r>
              <a:rPr lang="en-US" sz="4000" b="1" dirty="0">
                <a:effectLst/>
                <a:latin typeface="+mj-lt"/>
                <a:ea typeface="Times New Roman" panose="02020603050405020304" pitchFamily="18" charset="0"/>
                <a:cs typeface="Times New Roman" panose="02020603050405020304" pitchFamily="18" charset="0"/>
              </a:rPr>
              <a:t>) </a:t>
            </a:r>
          </a:p>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3. Convolution Filtering (</a:t>
            </a:r>
            <a:r>
              <a:rPr lang="en-US" sz="4000" b="1" dirty="0">
                <a:solidFill>
                  <a:srgbClr val="FF0000"/>
                </a:solidFill>
                <a:effectLst/>
                <a:latin typeface="+mj-lt"/>
                <a:ea typeface="Times New Roman" panose="02020603050405020304" pitchFamily="18" charset="0"/>
                <a:cs typeface="Times New Roman" panose="02020603050405020304" pitchFamily="18" charset="0"/>
              </a:rPr>
              <a:t>Getting Features</a:t>
            </a:r>
            <a:r>
              <a:rPr lang="en-US" sz="4000" b="1" dirty="0">
                <a:effectLst/>
                <a:latin typeface="+mj-lt"/>
                <a:ea typeface="Times New Roman" panose="02020603050405020304" pitchFamily="18" charset="0"/>
                <a:cs typeface="Times New Roman" panose="02020603050405020304" pitchFamily="18" charset="0"/>
              </a:rPr>
              <a:t>) </a:t>
            </a:r>
          </a:p>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4. Max-Pool (</a:t>
            </a:r>
            <a:r>
              <a:rPr lang="en-US" sz="4000" b="1" dirty="0">
                <a:solidFill>
                  <a:srgbClr val="FF0000"/>
                </a:solidFill>
                <a:effectLst/>
                <a:latin typeface="+mj-lt"/>
                <a:ea typeface="Times New Roman" panose="02020603050405020304" pitchFamily="18" charset="0"/>
                <a:cs typeface="Times New Roman" panose="02020603050405020304" pitchFamily="18" charset="0"/>
              </a:rPr>
              <a:t>Removing Unnecessary Features</a:t>
            </a:r>
            <a:r>
              <a:rPr lang="en-US" sz="4000" b="1" dirty="0">
                <a:effectLst/>
                <a:latin typeface="+mj-lt"/>
                <a:ea typeface="Times New Roman" panose="02020603050405020304" pitchFamily="18" charset="0"/>
                <a:cs typeface="Times New Roman" panose="02020603050405020304" pitchFamily="18" charset="0"/>
              </a:rPr>
              <a:t>) </a:t>
            </a:r>
          </a:p>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5. Convolution Filtering (</a:t>
            </a:r>
            <a:r>
              <a:rPr lang="en-US" sz="4000" b="1" dirty="0">
                <a:solidFill>
                  <a:srgbClr val="FF0000"/>
                </a:solidFill>
                <a:effectLst/>
                <a:latin typeface="+mj-lt"/>
                <a:ea typeface="Times New Roman" panose="02020603050405020304" pitchFamily="18" charset="0"/>
                <a:cs typeface="Times New Roman" panose="02020603050405020304" pitchFamily="18" charset="0"/>
              </a:rPr>
              <a:t>Getting More Detailed Features</a:t>
            </a:r>
            <a:r>
              <a:rPr lang="en-US" sz="4000" b="1" dirty="0">
                <a:effectLst/>
                <a:latin typeface="+mj-lt"/>
                <a:ea typeface="Times New Roman" panose="02020603050405020304" pitchFamily="18" charset="0"/>
                <a:cs typeface="Times New Roman" panose="02020603050405020304" pitchFamily="18" charset="0"/>
              </a:rPr>
              <a:t>) </a:t>
            </a:r>
          </a:p>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6. Max-Pool (</a:t>
            </a:r>
            <a:r>
              <a:rPr lang="en-US" sz="4000" b="1" dirty="0">
                <a:solidFill>
                  <a:srgbClr val="FF0000"/>
                </a:solidFill>
                <a:effectLst/>
                <a:latin typeface="+mj-lt"/>
                <a:ea typeface="Times New Roman" panose="02020603050405020304" pitchFamily="18" charset="0"/>
                <a:cs typeface="Times New Roman" panose="02020603050405020304" pitchFamily="18" charset="0"/>
              </a:rPr>
              <a:t>Removing Unnecessary Detailed Features</a:t>
            </a:r>
            <a:r>
              <a:rPr lang="en-US" sz="4000" b="1" dirty="0">
                <a:effectLst/>
                <a:latin typeface="+mj-lt"/>
                <a:ea typeface="Times New Roman" panose="02020603050405020304" pitchFamily="18" charset="0"/>
                <a:cs typeface="Times New Roman" panose="02020603050405020304" pitchFamily="18" charset="0"/>
              </a:rPr>
              <a:t>) </a:t>
            </a:r>
          </a:p>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7. Flattening (</a:t>
            </a:r>
            <a:r>
              <a:rPr lang="en-US" sz="4000" b="1" dirty="0">
                <a:solidFill>
                  <a:srgbClr val="FF0000"/>
                </a:solidFill>
                <a:effectLst/>
                <a:latin typeface="+mj-lt"/>
                <a:ea typeface="Times New Roman" panose="02020603050405020304" pitchFamily="18" charset="0"/>
                <a:cs typeface="Times New Roman" panose="02020603050405020304" pitchFamily="18" charset="0"/>
              </a:rPr>
              <a:t>Matrix to Array Conversion</a:t>
            </a:r>
            <a:r>
              <a:rPr lang="en-US" sz="4000" b="1" dirty="0">
                <a:effectLst/>
                <a:latin typeface="+mj-lt"/>
                <a:ea typeface="Times New Roman" panose="02020603050405020304" pitchFamily="18" charset="0"/>
                <a:cs typeface="Times New Roman" panose="02020603050405020304" pitchFamily="18" charset="0"/>
              </a:rPr>
              <a:t>) </a:t>
            </a:r>
          </a:p>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8. Multi-Layer Perceptron (Dense) (</a:t>
            </a:r>
            <a:r>
              <a:rPr lang="en-US" sz="4000" b="1" dirty="0">
                <a:solidFill>
                  <a:srgbClr val="FF0000"/>
                </a:solidFill>
                <a:effectLst/>
                <a:latin typeface="+mj-lt"/>
                <a:ea typeface="Times New Roman" panose="02020603050405020304" pitchFamily="18" charset="0"/>
                <a:cs typeface="Times New Roman" panose="02020603050405020304" pitchFamily="18" charset="0"/>
              </a:rPr>
              <a:t>Comparing multiple samples</a:t>
            </a:r>
            <a:r>
              <a:rPr lang="en-US" sz="4000" b="1" dirty="0">
                <a:effectLst/>
                <a:latin typeface="+mj-lt"/>
                <a:ea typeface="Times New Roman" panose="02020603050405020304" pitchFamily="18" charset="0"/>
                <a:cs typeface="Times New Roman" panose="02020603050405020304" pitchFamily="18" charset="0"/>
              </a:rPr>
              <a:t>) </a:t>
            </a:r>
          </a:p>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9. Activation Function (</a:t>
            </a:r>
            <a:r>
              <a:rPr lang="en-US" sz="4000" b="1" dirty="0">
                <a:solidFill>
                  <a:srgbClr val="FF0000"/>
                </a:solidFill>
                <a:effectLst/>
                <a:latin typeface="+mj-lt"/>
                <a:ea typeface="Times New Roman" panose="02020603050405020304" pitchFamily="18" charset="0"/>
                <a:cs typeface="Times New Roman" panose="02020603050405020304" pitchFamily="18" charset="0"/>
              </a:rPr>
              <a:t>Decide HGG or LGG</a:t>
            </a:r>
            <a:r>
              <a:rPr lang="en-US" sz="4000" b="1" dirty="0">
                <a:effectLst/>
                <a:latin typeface="+mj-lt"/>
                <a:ea typeface="Times New Roman" panose="02020603050405020304" pitchFamily="18" charset="0"/>
                <a:cs typeface="Times New Roman" panose="02020603050405020304" pitchFamily="18" charset="0"/>
              </a:rPr>
              <a:t>) </a:t>
            </a:r>
          </a:p>
          <a:p>
            <a:pPr marL="914400" marR="0" algn="just">
              <a:lnSpc>
                <a:spcPct val="150000"/>
              </a:lnSpc>
              <a:spcBef>
                <a:spcPts val="0"/>
              </a:spcBef>
              <a:spcAft>
                <a:spcPts val="1000"/>
              </a:spcAft>
            </a:pPr>
            <a:r>
              <a:rPr lang="en-US" sz="4000" b="1" dirty="0">
                <a:effectLst/>
                <a:latin typeface="+mj-lt"/>
                <a:ea typeface="Times New Roman" panose="02020603050405020304" pitchFamily="18" charset="0"/>
                <a:cs typeface="Times New Roman" panose="02020603050405020304" pitchFamily="18" charset="0"/>
              </a:rPr>
              <a:t>10. Output (</a:t>
            </a:r>
            <a:r>
              <a:rPr lang="en-US" sz="4000" b="1" dirty="0">
                <a:solidFill>
                  <a:srgbClr val="FF0000"/>
                </a:solidFill>
                <a:effectLst/>
                <a:latin typeface="+mj-lt"/>
                <a:ea typeface="Times New Roman" panose="02020603050405020304" pitchFamily="18" charset="0"/>
                <a:cs typeface="Times New Roman" panose="02020603050405020304" pitchFamily="18" charset="0"/>
              </a:rPr>
              <a:t>Giving Prediction Results</a:t>
            </a:r>
            <a:r>
              <a:rPr lang="en-US" sz="4000" b="1" dirty="0">
                <a:effectLst/>
                <a:latin typeface="+mj-lt"/>
                <a:ea typeface="Times New Roman" panose="02020603050405020304" pitchFamily="18" charset="0"/>
                <a:cs typeface="Times New Roman" panose="02020603050405020304" pitchFamily="18" charset="0"/>
              </a:rPr>
              <a:t>)</a:t>
            </a:r>
          </a:p>
          <a:p>
            <a:endParaRPr lang="en-US" sz="3500" dirty="0"/>
          </a:p>
        </p:txBody>
      </p:sp>
      <p:sp>
        <p:nvSpPr>
          <p:cNvPr id="5" name="Metin kutusu 4">
            <a:extLst>
              <a:ext uri="{FF2B5EF4-FFF2-40B4-BE49-F238E27FC236}">
                <a16:creationId xmlns:a16="http://schemas.microsoft.com/office/drawing/2014/main" id="{8A94E483-0A0F-4BD6-AF64-12BDFAE6A0E6}"/>
              </a:ext>
            </a:extLst>
          </p:cNvPr>
          <p:cNvSpPr txBox="1"/>
          <p:nvPr/>
        </p:nvSpPr>
        <p:spPr>
          <a:xfrm>
            <a:off x="982438" y="14338754"/>
            <a:ext cx="14078672" cy="8710077"/>
          </a:xfrm>
          <a:prstGeom prst="rect">
            <a:avLst/>
          </a:prstGeom>
          <a:noFill/>
        </p:spPr>
        <p:txBody>
          <a:bodyPr wrap="square" rtlCol="0">
            <a:spAutoFit/>
          </a:bodyPr>
          <a:lstStyle/>
          <a:p>
            <a:r>
              <a:rPr lang="en-US" sz="3500" dirty="0"/>
              <a:t>Since the technology evolved so much such that, they can recognize any objective from any image even from noisy environments, machines can also learn from before and predict future with using old data. This learning process is heavily dependent on finding “Feature” to distinguish any object or person from each other. The name of this distinction of any object with using these features is “Machine Learning”. There are many ways to train a machine just like “Supervised Learning” where data are labelled or “Unsupervised Learning” where data is not labelled or “Reinforcement Learning” which based on reward/penalty system. After some time, the researchers think that what if we have a model that we do not need to give features and force the model to learn the distinctive features by itself: The self-learning models are named as “Deep Learning”. These kinds of models are more detailed subdivision of machine learning. This project is aims to use this advantage of self-learning ability of deep learning models to classify brain tumors as HGG or LGG and aid physicians or radiology technicians with this classification process. </a:t>
            </a:r>
          </a:p>
        </p:txBody>
      </p:sp>
      <p:sp>
        <p:nvSpPr>
          <p:cNvPr id="6" name="Metin kutusu 5">
            <a:extLst>
              <a:ext uri="{FF2B5EF4-FFF2-40B4-BE49-F238E27FC236}">
                <a16:creationId xmlns:a16="http://schemas.microsoft.com/office/drawing/2014/main" id="{94EA9E59-FA2A-44E3-B2E2-D81A7DA3F283}"/>
              </a:ext>
            </a:extLst>
          </p:cNvPr>
          <p:cNvSpPr txBox="1"/>
          <p:nvPr/>
        </p:nvSpPr>
        <p:spPr>
          <a:xfrm>
            <a:off x="956603" y="23089476"/>
            <a:ext cx="13846521" cy="3323987"/>
          </a:xfrm>
          <a:prstGeom prst="rect">
            <a:avLst/>
          </a:prstGeom>
          <a:noFill/>
        </p:spPr>
        <p:txBody>
          <a:bodyPr wrap="square" rtlCol="0">
            <a:spAutoFit/>
          </a:bodyPr>
          <a:lstStyle/>
          <a:p>
            <a:r>
              <a:rPr lang="en-US" sz="3500" b="1" dirty="0"/>
              <a:t>What is Deep Learning and Why we are using it?</a:t>
            </a:r>
            <a:endParaRPr lang="en-US" sz="3500" dirty="0"/>
          </a:p>
          <a:p>
            <a:r>
              <a:rPr lang="en-US" sz="3500" dirty="0"/>
              <a:t>Deep learning is a subfield of machine learning which focuses on mimicking neuron activities such as deciding, learning, recognizing in our brains [1]. Deep learning models are used to find complex relationships between variables even if they look like independent.</a:t>
            </a:r>
          </a:p>
          <a:p>
            <a:endParaRPr lang="en-US" sz="3500" dirty="0"/>
          </a:p>
        </p:txBody>
      </p:sp>
      <p:sp>
        <p:nvSpPr>
          <p:cNvPr id="7" name="Metin kutusu 6">
            <a:extLst>
              <a:ext uri="{FF2B5EF4-FFF2-40B4-BE49-F238E27FC236}">
                <a16:creationId xmlns:a16="http://schemas.microsoft.com/office/drawing/2014/main" id="{3AD2DDE7-3CDD-4B6E-AE26-26B80DEC87B2}"/>
              </a:ext>
            </a:extLst>
          </p:cNvPr>
          <p:cNvSpPr txBox="1"/>
          <p:nvPr/>
        </p:nvSpPr>
        <p:spPr>
          <a:xfrm>
            <a:off x="889483" y="26139711"/>
            <a:ext cx="14587369" cy="2785378"/>
          </a:xfrm>
          <a:prstGeom prst="rect">
            <a:avLst/>
          </a:prstGeom>
          <a:noFill/>
        </p:spPr>
        <p:txBody>
          <a:bodyPr wrap="square" rtlCol="0">
            <a:spAutoFit/>
          </a:bodyPr>
          <a:lstStyle/>
          <a:p>
            <a:r>
              <a:rPr lang="en-US" sz="3500" b="1" dirty="0"/>
              <a:t>Difference Between Low- and High-Grade Gliomas</a:t>
            </a:r>
          </a:p>
          <a:p>
            <a:r>
              <a:rPr lang="en-US" sz="3500" dirty="0"/>
              <a:t>There are 2 grades of Gliomas. These grades based on differentiation of cells, levels of aggression, etc.</a:t>
            </a:r>
          </a:p>
          <a:p>
            <a:pPr lvl="1"/>
            <a:r>
              <a:rPr lang="en-US" sz="3500" dirty="0"/>
              <a:t>•Low-Grade Gliomas (LGG) are less aggressive and has slower growth rate. </a:t>
            </a:r>
          </a:p>
          <a:p>
            <a:pPr lvl="1"/>
            <a:r>
              <a:rPr lang="en-US" sz="3500" dirty="0"/>
              <a:t>•High-Grade Gliomas (HGG)are more aggressive and has rapid growth rate.</a:t>
            </a:r>
          </a:p>
        </p:txBody>
      </p:sp>
      <p:pic>
        <p:nvPicPr>
          <p:cNvPr id="58" name="Picture 4" descr="MRI Picture of a Glioblastoma">
            <a:extLst>
              <a:ext uri="{FF2B5EF4-FFF2-40B4-BE49-F238E27FC236}">
                <a16:creationId xmlns:a16="http://schemas.microsoft.com/office/drawing/2014/main" id="{BF7DBF30-69AD-4935-8C99-D966C66015F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38639" y="29232316"/>
            <a:ext cx="6310261" cy="440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Metin kutusu 8">
            <a:extLst>
              <a:ext uri="{FF2B5EF4-FFF2-40B4-BE49-F238E27FC236}">
                <a16:creationId xmlns:a16="http://schemas.microsoft.com/office/drawing/2014/main" id="{46311DCA-6A45-49CE-B3CB-6DD98E5533DB}"/>
              </a:ext>
            </a:extLst>
          </p:cNvPr>
          <p:cNvSpPr txBox="1"/>
          <p:nvPr/>
        </p:nvSpPr>
        <p:spPr>
          <a:xfrm>
            <a:off x="3938639" y="33909283"/>
            <a:ext cx="6881761" cy="630942"/>
          </a:xfrm>
          <a:prstGeom prst="rect">
            <a:avLst/>
          </a:prstGeom>
          <a:noFill/>
        </p:spPr>
        <p:txBody>
          <a:bodyPr wrap="square" rtlCol="0">
            <a:spAutoFit/>
          </a:bodyPr>
          <a:lstStyle/>
          <a:p>
            <a:r>
              <a:rPr lang="en-US" sz="3500" b="1" dirty="0"/>
              <a:t>Figure 1 </a:t>
            </a:r>
            <a:r>
              <a:rPr lang="en-US" sz="3500" dirty="0"/>
              <a:t>HGG vs LGG Example [1]</a:t>
            </a:r>
          </a:p>
        </p:txBody>
      </p:sp>
      <p:sp>
        <p:nvSpPr>
          <p:cNvPr id="13" name="Metin kutusu 12">
            <a:extLst>
              <a:ext uri="{FF2B5EF4-FFF2-40B4-BE49-F238E27FC236}">
                <a16:creationId xmlns:a16="http://schemas.microsoft.com/office/drawing/2014/main" id="{D8A6ECDD-41B4-4A15-8989-A9D0A351CFE5}"/>
              </a:ext>
            </a:extLst>
          </p:cNvPr>
          <p:cNvSpPr txBox="1"/>
          <p:nvPr/>
        </p:nvSpPr>
        <p:spPr>
          <a:xfrm>
            <a:off x="0" y="40043100"/>
            <a:ext cx="14828959" cy="1708160"/>
          </a:xfrm>
          <a:prstGeom prst="rect">
            <a:avLst/>
          </a:prstGeom>
          <a:noFill/>
        </p:spPr>
        <p:txBody>
          <a:bodyPr wrap="square" rtlCol="0">
            <a:spAutoFit/>
          </a:bodyPr>
          <a:lstStyle/>
          <a:p>
            <a:r>
              <a:rPr lang="en-US" sz="3500" dirty="0"/>
              <a:t>[1] “MRI Appearance of Primary Brian Tumors,” MRI picture of a glioblastoma. [Online]. Available: http://www.aboutcancer.com/mri_gbm.htm. [Accessed: 08-Jan-2022].</a:t>
            </a:r>
          </a:p>
        </p:txBody>
      </p:sp>
      <p:sp>
        <p:nvSpPr>
          <p:cNvPr id="15" name="Metin kutusu 14">
            <a:extLst>
              <a:ext uri="{FF2B5EF4-FFF2-40B4-BE49-F238E27FC236}">
                <a16:creationId xmlns:a16="http://schemas.microsoft.com/office/drawing/2014/main" id="{091A85BC-2364-4252-8CD1-4E9E995C801D}"/>
              </a:ext>
            </a:extLst>
          </p:cNvPr>
          <p:cNvSpPr txBox="1"/>
          <p:nvPr/>
        </p:nvSpPr>
        <p:spPr>
          <a:xfrm>
            <a:off x="15476852" y="18693792"/>
            <a:ext cx="14385544" cy="5478423"/>
          </a:xfrm>
          <a:prstGeom prst="rect">
            <a:avLst/>
          </a:prstGeom>
          <a:noFill/>
        </p:spPr>
        <p:txBody>
          <a:bodyPr wrap="square" rtlCol="0">
            <a:spAutoFit/>
          </a:bodyPr>
          <a:lstStyle/>
          <a:p>
            <a:r>
              <a:rPr lang="en-US" sz="3500" dirty="0"/>
              <a:t>Best accuracy has been found when Epoch was 50 but early stopped at 34 while steps per epoch was 99, validation steps was 16, minimum delta was 0.001 which was same for all cases and patience was 10. This configuration reached 99.7% accuracy and 1.7% loss. For determining false negative and false positive cases, the accuracy broke into two as HGG and LGG accuracy. For the best case, the model predicts LGG patients by 100% and HGG patients by 99.4% correctness and predict HGG falsely by 0.6%. Generally, while we are increasing steps per epoch, the accuracy is also increasing. These results can be found in Table 1.</a:t>
            </a:r>
          </a:p>
          <a:p>
            <a:endParaRPr lang="en-US" sz="3500" dirty="0"/>
          </a:p>
        </p:txBody>
      </p:sp>
      <p:graphicFrame>
        <p:nvGraphicFramePr>
          <p:cNvPr id="25" name="Tablo 24">
            <a:extLst>
              <a:ext uri="{FF2B5EF4-FFF2-40B4-BE49-F238E27FC236}">
                <a16:creationId xmlns:a16="http://schemas.microsoft.com/office/drawing/2014/main" id="{25063423-6D9F-4F09-A6D6-41B3765BB536}"/>
              </a:ext>
            </a:extLst>
          </p:cNvPr>
          <p:cNvGraphicFramePr>
            <a:graphicFrameLocks noGrp="1"/>
          </p:cNvGraphicFramePr>
          <p:nvPr>
            <p:extLst>
              <p:ext uri="{D42A27DB-BD31-4B8C-83A1-F6EECF244321}">
                <p14:modId xmlns:p14="http://schemas.microsoft.com/office/powerpoint/2010/main" val="2807833773"/>
              </p:ext>
            </p:extLst>
          </p:nvPr>
        </p:nvGraphicFramePr>
        <p:xfrm>
          <a:off x="15633779" y="24210174"/>
          <a:ext cx="14541246" cy="8788891"/>
        </p:xfrm>
        <a:graphic>
          <a:graphicData uri="http://schemas.openxmlformats.org/drawingml/2006/table">
            <a:tbl>
              <a:tblPr firstRow="1" bandRow="1"/>
              <a:tblGrid>
                <a:gridCol w="1287939">
                  <a:extLst>
                    <a:ext uri="{9D8B030D-6E8A-4147-A177-3AD203B41FA5}">
                      <a16:colId xmlns:a16="http://schemas.microsoft.com/office/drawing/2014/main" val="3567476869"/>
                    </a:ext>
                  </a:extLst>
                </a:gridCol>
                <a:gridCol w="1214110">
                  <a:extLst>
                    <a:ext uri="{9D8B030D-6E8A-4147-A177-3AD203B41FA5}">
                      <a16:colId xmlns:a16="http://schemas.microsoft.com/office/drawing/2014/main" val="1237741606"/>
                    </a:ext>
                  </a:extLst>
                </a:gridCol>
                <a:gridCol w="1871750">
                  <a:extLst>
                    <a:ext uri="{9D8B030D-6E8A-4147-A177-3AD203B41FA5}">
                      <a16:colId xmlns:a16="http://schemas.microsoft.com/office/drawing/2014/main" val="1507093892"/>
                    </a:ext>
                  </a:extLst>
                </a:gridCol>
                <a:gridCol w="1797920">
                  <a:extLst>
                    <a:ext uri="{9D8B030D-6E8A-4147-A177-3AD203B41FA5}">
                      <a16:colId xmlns:a16="http://schemas.microsoft.com/office/drawing/2014/main" val="2468953590"/>
                    </a:ext>
                  </a:extLst>
                </a:gridCol>
                <a:gridCol w="1762370">
                  <a:extLst>
                    <a:ext uri="{9D8B030D-6E8A-4147-A177-3AD203B41FA5}">
                      <a16:colId xmlns:a16="http://schemas.microsoft.com/office/drawing/2014/main" val="2006432150"/>
                    </a:ext>
                  </a:extLst>
                </a:gridCol>
                <a:gridCol w="1724089">
                  <a:extLst>
                    <a:ext uri="{9D8B030D-6E8A-4147-A177-3AD203B41FA5}">
                      <a16:colId xmlns:a16="http://schemas.microsoft.com/office/drawing/2014/main" val="1503937007"/>
                    </a:ext>
                  </a:extLst>
                </a:gridCol>
                <a:gridCol w="1862838">
                  <a:extLst>
                    <a:ext uri="{9D8B030D-6E8A-4147-A177-3AD203B41FA5}">
                      <a16:colId xmlns:a16="http://schemas.microsoft.com/office/drawing/2014/main" val="1614538414"/>
                    </a:ext>
                  </a:extLst>
                </a:gridCol>
                <a:gridCol w="1724089">
                  <a:extLst>
                    <a:ext uri="{9D8B030D-6E8A-4147-A177-3AD203B41FA5}">
                      <a16:colId xmlns:a16="http://schemas.microsoft.com/office/drawing/2014/main" val="1024244048"/>
                    </a:ext>
                  </a:extLst>
                </a:gridCol>
                <a:gridCol w="1296141">
                  <a:extLst>
                    <a:ext uri="{9D8B030D-6E8A-4147-A177-3AD203B41FA5}">
                      <a16:colId xmlns:a16="http://schemas.microsoft.com/office/drawing/2014/main" val="1560952047"/>
                    </a:ext>
                  </a:extLst>
                </a:gridCol>
              </a:tblGrid>
              <a:tr h="1802079">
                <a:tc>
                  <a:txBody>
                    <a:bodyPr/>
                    <a:lstStyle/>
                    <a:p>
                      <a:pPr marL="0" marR="0" algn="ctr">
                        <a:lnSpc>
                          <a:spcPct val="150000"/>
                        </a:lnSpc>
                        <a:spcBef>
                          <a:spcPts val="0"/>
                        </a:spcBef>
                        <a:spcAft>
                          <a:spcPts val="1000"/>
                        </a:spcAft>
                      </a:pPr>
                      <a:r>
                        <a:rPr lang="en-US" sz="2000" b="1" dirty="0">
                          <a:effectLst/>
                          <a:latin typeface="+mj-lt"/>
                          <a:ea typeface="Times New Roman" panose="02020603050405020304" pitchFamily="18" charset="0"/>
                          <a:cs typeface="Times New Roman" panose="02020603050405020304" pitchFamily="18" charset="0"/>
                        </a:rPr>
                        <a:t>Epoch</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b="1">
                          <a:solidFill>
                            <a:srgbClr val="000000"/>
                          </a:solidFill>
                          <a:effectLst/>
                          <a:latin typeface="+mj-lt"/>
                          <a:ea typeface="Times New Roman" panose="02020603050405020304" pitchFamily="18" charset="0"/>
                          <a:cs typeface="Times New Roman" panose="02020603050405020304" pitchFamily="18" charset="0"/>
                        </a:rPr>
                        <a:t>Steps per epoch</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b="1" dirty="0">
                          <a:solidFill>
                            <a:srgbClr val="000000"/>
                          </a:solidFill>
                          <a:effectLst/>
                          <a:latin typeface="+mj-lt"/>
                          <a:ea typeface="Times New Roman" panose="02020603050405020304" pitchFamily="18" charset="0"/>
                          <a:cs typeface="Times New Roman" panose="02020603050405020304" pitchFamily="18" charset="0"/>
                        </a:rPr>
                        <a:t>Validation Steps</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b="1" dirty="0">
                          <a:solidFill>
                            <a:srgbClr val="000000"/>
                          </a:solidFill>
                          <a:effectLst/>
                          <a:latin typeface="+mj-lt"/>
                          <a:ea typeface="Times New Roman" panose="02020603050405020304" pitchFamily="18" charset="0"/>
                          <a:cs typeface="Times New Roman" panose="02020603050405020304" pitchFamily="18" charset="0"/>
                        </a:rPr>
                        <a:t>Minimum Delta (Early Stopping)</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b="1" dirty="0">
                          <a:solidFill>
                            <a:srgbClr val="000000"/>
                          </a:solidFill>
                          <a:effectLst/>
                          <a:latin typeface="+mj-lt"/>
                          <a:ea typeface="Times New Roman" panose="02020603050405020304" pitchFamily="18" charset="0"/>
                          <a:cs typeface="Times New Roman" panose="02020603050405020304" pitchFamily="18" charset="0"/>
                        </a:rPr>
                        <a:t>Patience (Early Stopping)</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b="1" dirty="0">
                          <a:solidFill>
                            <a:srgbClr val="000000"/>
                          </a:solidFill>
                          <a:effectLst/>
                          <a:latin typeface="+mj-lt"/>
                          <a:ea typeface="Times New Roman" panose="02020603050405020304" pitchFamily="18" charset="0"/>
                          <a:cs typeface="Times New Roman" panose="02020603050405020304" pitchFamily="18" charset="0"/>
                        </a:rPr>
                        <a:t>Accuracy</a:t>
                      </a:r>
                      <a:endParaRPr lang="en-US" sz="2000" dirty="0">
                        <a:effectLst/>
                        <a:latin typeface="+mj-lt"/>
                        <a:ea typeface="Times New Roman" panose="02020603050405020304" pitchFamily="18" charset="0"/>
                        <a:cs typeface="Times New Roman" panose="02020603050405020304" pitchFamily="18" charset="0"/>
                      </a:endParaRPr>
                    </a:p>
                    <a:p>
                      <a:pPr marL="0" marR="0" algn="ctr">
                        <a:lnSpc>
                          <a:spcPct val="150000"/>
                        </a:lnSpc>
                        <a:spcBef>
                          <a:spcPts val="0"/>
                        </a:spcBef>
                        <a:spcAft>
                          <a:spcPts val="1000"/>
                        </a:spcAft>
                      </a:pPr>
                      <a:r>
                        <a:rPr lang="en-US" sz="2000" b="1" dirty="0">
                          <a:solidFill>
                            <a:srgbClr val="000000"/>
                          </a:solidFill>
                          <a:effectLst/>
                          <a:latin typeface="+mj-lt"/>
                          <a:ea typeface="Times New Roman" panose="02020603050405020304" pitchFamily="18" charset="0"/>
                          <a:cs typeface="Times New Roman" panose="02020603050405020304" pitchFamily="18" charset="0"/>
                        </a:rPr>
                        <a:t>General (Test Data)</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b="1" dirty="0">
                          <a:solidFill>
                            <a:srgbClr val="000000"/>
                          </a:solidFill>
                          <a:effectLst/>
                          <a:latin typeface="+mj-lt"/>
                          <a:ea typeface="Times New Roman" panose="02020603050405020304" pitchFamily="18" charset="0"/>
                          <a:cs typeface="Times New Roman" panose="02020603050405020304" pitchFamily="18" charset="0"/>
                        </a:rPr>
                        <a:t>HGG accuracy (Test Data)</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b="1" dirty="0">
                          <a:solidFill>
                            <a:srgbClr val="000000"/>
                          </a:solidFill>
                          <a:effectLst/>
                          <a:latin typeface="+mj-lt"/>
                          <a:ea typeface="Times New Roman" panose="02020603050405020304" pitchFamily="18" charset="0"/>
                          <a:cs typeface="Times New Roman" panose="02020603050405020304" pitchFamily="18" charset="0"/>
                        </a:rPr>
                        <a:t>LGG Accuracy</a:t>
                      </a:r>
                      <a:endParaRPr lang="en-US" sz="2000" dirty="0">
                        <a:effectLst/>
                        <a:latin typeface="+mj-lt"/>
                        <a:ea typeface="Times New Roman" panose="02020603050405020304" pitchFamily="18" charset="0"/>
                        <a:cs typeface="Times New Roman" panose="02020603050405020304" pitchFamily="18" charset="0"/>
                      </a:endParaRPr>
                    </a:p>
                    <a:p>
                      <a:pPr marL="0" marR="0" algn="ctr">
                        <a:lnSpc>
                          <a:spcPct val="150000"/>
                        </a:lnSpc>
                        <a:spcBef>
                          <a:spcPts val="0"/>
                        </a:spcBef>
                        <a:spcAft>
                          <a:spcPts val="1000"/>
                        </a:spcAft>
                      </a:pPr>
                      <a:r>
                        <a:rPr lang="en-US" sz="2000" b="1" dirty="0">
                          <a:solidFill>
                            <a:srgbClr val="000000"/>
                          </a:solidFill>
                          <a:effectLst/>
                          <a:latin typeface="+mj-lt"/>
                          <a:ea typeface="Times New Roman" panose="02020603050405020304" pitchFamily="18" charset="0"/>
                          <a:cs typeface="Times New Roman" panose="02020603050405020304" pitchFamily="18" charset="0"/>
                        </a:rPr>
                        <a:t>(Test Data)</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b="1">
                          <a:solidFill>
                            <a:srgbClr val="000000"/>
                          </a:solidFill>
                          <a:effectLst/>
                          <a:latin typeface="+mj-lt"/>
                          <a:ea typeface="Times New Roman" panose="02020603050405020304" pitchFamily="18" charset="0"/>
                          <a:cs typeface="Times New Roman" panose="02020603050405020304" pitchFamily="18" charset="0"/>
                        </a:rPr>
                        <a:t>Loss (Test Data)</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solidFill>
                  </a:tcPr>
                </a:tc>
                <a:extLst>
                  <a:ext uri="{0D108BD9-81ED-4DB2-BD59-A6C34878D82A}">
                    <a16:rowId xmlns:a16="http://schemas.microsoft.com/office/drawing/2014/main" val="792266874"/>
                  </a:ext>
                </a:extLst>
              </a:tr>
              <a:tr h="985035">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34/50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99</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16</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0.001</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10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0.9970</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algn="ctr"/>
                      <a:r>
                        <a:rPr lang="en-US" sz="2000">
                          <a:solidFill>
                            <a:srgbClr val="000000"/>
                          </a:solidFill>
                          <a:effectLst/>
                          <a:latin typeface="+mj-lt"/>
                          <a:ea typeface="Times New Roman" panose="02020603050405020304" pitchFamily="18" charset="0"/>
                          <a:cs typeface="Times New Roman" panose="02020603050405020304" pitchFamily="18" charset="0"/>
                        </a:rPr>
                        <a:t>0.9940</a:t>
                      </a: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1.000</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0.0172</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extLst>
                  <a:ext uri="{0D108BD9-81ED-4DB2-BD59-A6C34878D82A}">
                    <a16:rowId xmlns:a16="http://schemas.microsoft.com/office/drawing/2014/main" val="2312070437"/>
                  </a:ext>
                </a:extLst>
              </a:tr>
              <a:tr h="985035">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30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70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16</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0.001</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10</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0.9881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algn="ctr"/>
                      <a:r>
                        <a:rPr lang="en-US" sz="2000">
                          <a:solidFill>
                            <a:srgbClr val="000000"/>
                          </a:solidFill>
                          <a:effectLst/>
                          <a:latin typeface="+mj-lt"/>
                          <a:ea typeface="Times New Roman" panose="02020603050405020304" pitchFamily="18" charset="0"/>
                          <a:cs typeface="Times New Roman" panose="02020603050405020304" pitchFamily="18" charset="0"/>
                        </a:rPr>
                        <a:t>0.9940</a:t>
                      </a: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0.9821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0.0668</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extLst>
                  <a:ext uri="{0D108BD9-81ED-4DB2-BD59-A6C34878D82A}">
                    <a16:rowId xmlns:a16="http://schemas.microsoft.com/office/drawing/2014/main" val="3579569760"/>
                  </a:ext>
                </a:extLst>
              </a:tr>
              <a:tr h="985035">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30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50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20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0.001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6</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0.9643</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algn="ctr"/>
                      <a:r>
                        <a:rPr lang="en-US" sz="2000">
                          <a:solidFill>
                            <a:srgbClr val="000000"/>
                          </a:solidFill>
                          <a:effectLst/>
                          <a:latin typeface="+mj-lt"/>
                          <a:ea typeface="Times New Roman" panose="02020603050405020304" pitchFamily="18" charset="0"/>
                          <a:cs typeface="Times New Roman" panose="02020603050405020304" pitchFamily="18" charset="0"/>
                        </a:rPr>
                        <a:t>0.9583</a:t>
                      </a: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0.9702</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0.0845</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extLst>
                  <a:ext uri="{0D108BD9-81ED-4DB2-BD59-A6C34878D82A}">
                    <a16:rowId xmlns:a16="http://schemas.microsoft.com/office/drawing/2014/main" val="991739285"/>
                  </a:ext>
                </a:extLst>
              </a:tr>
              <a:tr h="985035">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30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50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16</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0.001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10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0.9642</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algn="ctr"/>
                      <a:r>
                        <a:rPr lang="en-US" sz="2000">
                          <a:solidFill>
                            <a:srgbClr val="000000"/>
                          </a:solidFill>
                          <a:effectLst/>
                          <a:latin typeface="+mj-lt"/>
                          <a:ea typeface="Times New Roman" panose="02020603050405020304" pitchFamily="18" charset="0"/>
                          <a:cs typeface="Times New Roman" panose="02020603050405020304" pitchFamily="18" charset="0"/>
                        </a:rPr>
                        <a:t>0.9523</a:t>
                      </a: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0.9761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0.0901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extLst>
                  <a:ext uri="{0D108BD9-81ED-4DB2-BD59-A6C34878D82A}">
                    <a16:rowId xmlns:a16="http://schemas.microsoft.com/office/drawing/2014/main" val="4237711604"/>
                  </a:ext>
                </a:extLst>
              </a:tr>
              <a:tr h="985035">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30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60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16</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0.001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6</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0.9583</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algn="ctr"/>
                      <a:r>
                        <a:rPr lang="en-US" sz="2000">
                          <a:solidFill>
                            <a:srgbClr val="000000"/>
                          </a:solidFill>
                          <a:effectLst/>
                          <a:latin typeface="+mj-lt"/>
                          <a:ea typeface="Times New Roman" panose="02020603050405020304" pitchFamily="18" charset="0"/>
                          <a:cs typeface="Times New Roman" panose="02020603050405020304" pitchFamily="18" charset="0"/>
                        </a:rPr>
                        <a:t>0.9404</a:t>
                      </a: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0.9761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0.1660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extLst>
                  <a:ext uri="{0D108BD9-81ED-4DB2-BD59-A6C34878D82A}">
                    <a16:rowId xmlns:a16="http://schemas.microsoft.com/office/drawing/2014/main" val="2024367090"/>
                  </a:ext>
                </a:extLst>
              </a:tr>
              <a:tr h="1076602">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30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60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16</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0.001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10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0.9554</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algn="ctr"/>
                      <a:r>
                        <a:rPr lang="en-US" sz="2000">
                          <a:solidFill>
                            <a:srgbClr val="000000"/>
                          </a:solidFill>
                          <a:effectLst/>
                          <a:latin typeface="+mj-lt"/>
                          <a:ea typeface="Times New Roman" panose="02020603050405020304" pitchFamily="18" charset="0"/>
                          <a:cs typeface="Times New Roman" panose="02020603050405020304" pitchFamily="18" charset="0"/>
                        </a:rPr>
                        <a:t>0.9107</a:t>
                      </a: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1.0000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0.0814</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extLst>
                  <a:ext uri="{0D108BD9-81ED-4DB2-BD59-A6C34878D82A}">
                    <a16:rowId xmlns:a16="http://schemas.microsoft.com/office/drawing/2014/main" val="3066231307"/>
                  </a:ext>
                </a:extLst>
              </a:tr>
              <a:tr h="985035">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30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30</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16</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a:solidFill>
                            <a:srgbClr val="000000"/>
                          </a:solidFill>
                          <a:effectLst/>
                          <a:latin typeface="+mj-lt"/>
                          <a:ea typeface="Times New Roman" panose="02020603050405020304" pitchFamily="18" charset="0"/>
                          <a:cs typeface="Times New Roman" panose="02020603050405020304" pitchFamily="18" charset="0"/>
                        </a:rPr>
                        <a:t>0.001</a:t>
                      </a:r>
                      <a:endParaRPr lang="en-US" sz="200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10</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0.9286</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algn="ctr"/>
                      <a:r>
                        <a:rPr lang="en-US" sz="2000" dirty="0">
                          <a:solidFill>
                            <a:srgbClr val="000000"/>
                          </a:solidFill>
                          <a:effectLst/>
                          <a:latin typeface="+mj-lt"/>
                          <a:ea typeface="Times New Roman" panose="02020603050405020304" pitchFamily="18" charset="0"/>
                          <a:cs typeface="Times New Roman" panose="02020603050405020304" pitchFamily="18" charset="0"/>
                        </a:rPr>
                        <a:t>0.8750</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0.9821</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100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0.1842</a:t>
                      </a:r>
                      <a:endParaRPr lang="en-US" sz="2000" dirty="0">
                        <a:effectLst/>
                        <a:latin typeface="+mj-lt"/>
                        <a:ea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solidFill>
                  </a:tcPr>
                </a:tc>
                <a:extLst>
                  <a:ext uri="{0D108BD9-81ED-4DB2-BD59-A6C34878D82A}">
                    <a16:rowId xmlns:a16="http://schemas.microsoft.com/office/drawing/2014/main" val="722029283"/>
                  </a:ext>
                </a:extLst>
              </a:tr>
            </a:tbl>
          </a:graphicData>
        </a:graphic>
      </p:graphicFrame>
      <p:sp>
        <p:nvSpPr>
          <p:cNvPr id="27" name="Metin kutusu 26">
            <a:extLst>
              <a:ext uri="{FF2B5EF4-FFF2-40B4-BE49-F238E27FC236}">
                <a16:creationId xmlns:a16="http://schemas.microsoft.com/office/drawing/2014/main" id="{A3488308-6808-460D-982F-FDEF9E19971C}"/>
              </a:ext>
            </a:extLst>
          </p:cNvPr>
          <p:cNvSpPr txBox="1"/>
          <p:nvPr/>
        </p:nvSpPr>
        <p:spPr>
          <a:xfrm>
            <a:off x="17450030" y="33419923"/>
            <a:ext cx="12343304" cy="630942"/>
          </a:xfrm>
          <a:prstGeom prst="rect">
            <a:avLst/>
          </a:prstGeom>
          <a:noFill/>
        </p:spPr>
        <p:txBody>
          <a:bodyPr wrap="square" rtlCol="0">
            <a:spAutoFit/>
          </a:bodyPr>
          <a:lstStyle/>
          <a:p>
            <a:r>
              <a:rPr lang="en-US" sz="3500" b="1" dirty="0"/>
              <a:t>Table 1 </a:t>
            </a:r>
            <a:r>
              <a:rPr lang="en-US" sz="3500" dirty="0"/>
              <a:t>Accuracy and Loss Results for Several Cases</a:t>
            </a:r>
          </a:p>
        </p:txBody>
      </p:sp>
      <p:sp>
        <p:nvSpPr>
          <p:cNvPr id="30" name="Metin kutusu 29">
            <a:extLst>
              <a:ext uri="{FF2B5EF4-FFF2-40B4-BE49-F238E27FC236}">
                <a16:creationId xmlns:a16="http://schemas.microsoft.com/office/drawing/2014/main" id="{4283C380-6CF0-4FB4-ABB4-632D1868A24A}"/>
              </a:ext>
            </a:extLst>
          </p:cNvPr>
          <p:cNvSpPr txBox="1"/>
          <p:nvPr/>
        </p:nvSpPr>
        <p:spPr>
          <a:xfrm>
            <a:off x="16166310" y="35626602"/>
            <a:ext cx="13696086" cy="3323987"/>
          </a:xfrm>
          <a:prstGeom prst="rect">
            <a:avLst/>
          </a:prstGeom>
          <a:noFill/>
        </p:spPr>
        <p:txBody>
          <a:bodyPr wrap="square" rtlCol="0">
            <a:spAutoFit/>
          </a:bodyPr>
          <a:lstStyle/>
          <a:p>
            <a:r>
              <a:rPr lang="en-US" sz="3500" dirty="0"/>
              <a:t>To conclude the project, I have created a model with 99.7 percent accuracy and 1 percent loss, which satisfies my design target. I gained a lot of experience in dataset manipulation, creating models to accurately classify tumors, and fundamental concepts of Convolutional Neural Networks and Deep Learning in Python. Also, I have seen how accuracy and loss differ with changing various parameters and changing layer configurations.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987</Words>
  <Application>Microsoft Office PowerPoint</Application>
  <PresentationFormat>Özel</PresentationFormat>
  <Paragraphs>113</Paragraphs>
  <Slides>1</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Times New Roman</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UTKU ACAR</cp:lastModifiedBy>
  <cp:revision>62</cp:revision>
  <cp:lastPrinted>2016-01-25T12:35:42Z</cp:lastPrinted>
  <dcterms:created xsi:type="dcterms:W3CDTF">2013-04-27T17:17:15Z</dcterms:created>
  <dcterms:modified xsi:type="dcterms:W3CDTF">2022-01-08T21:23:28Z</dcterms:modified>
</cp:coreProperties>
</file>