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51F-07F0-45CD-8DDD-EAD1182571F8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3B1C-75A5-48D5-AE5A-624EBCCAC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51F-07F0-45CD-8DDD-EAD1182571F8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3B1C-75A5-48D5-AE5A-624EBCCAC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51F-07F0-45CD-8DDD-EAD1182571F8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3B1C-75A5-48D5-AE5A-624EBCCAC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51F-07F0-45CD-8DDD-EAD1182571F8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3B1C-75A5-48D5-AE5A-624EBCCAC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51F-07F0-45CD-8DDD-EAD1182571F8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3B1C-75A5-48D5-AE5A-624EBCCAC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51F-07F0-45CD-8DDD-EAD1182571F8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3B1C-75A5-48D5-AE5A-624EBCCAC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51F-07F0-45CD-8DDD-EAD1182571F8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3B1C-75A5-48D5-AE5A-624EBCCAC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51F-07F0-45CD-8DDD-EAD1182571F8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3B1C-75A5-48D5-AE5A-624EBCCAC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51F-07F0-45CD-8DDD-EAD1182571F8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3B1C-75A5-48D5-AE5A-624EBCCAC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51F-07F0-45CD-8DDD-EAD1182571F8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3B1C-75A5-48D5-AE5A-624EBCCAC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51F-07F0-45CD-8DDD-EAD1182571F8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3B1C-75A5-48D5-AE5A-624EBCCAC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4351F-07F0-45CD-8DDD-EAD1182571F8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3B1C-75A5-48D5-AE5A-624EBCCACE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Deployment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Transaction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code-metadata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functions,code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-name,</a:t>
            </a:r>
            <a:b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-metadata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838200" y="1297474"/>
            <a:ext cx="6096000" cy="2588726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8CC63F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276600" y="2509453"/>
            <a:ext cx="3581400" cy="1300547"/>
          </a:xfrm>
          <a:prstGeom prst="rect">
            <a:avLst/>
          </a:prstGeom>
          <a:noFill/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B0DA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76600" y="2744228"/>
            <a:ext cx="350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-metadata */</a:t>
            </a:r>
          </a:p>
          <a:p>
            <a:pPr algn="ctr"/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{can be the same info as the payload encrypted with user-keys}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276600" y="1351175"/>
            <a:ext cx="3581400" cy="1099278"/>
          </a:xfrm>
          <a:prstGeom prst="rect">
            <a:avLst/>
          </a:prstGeom>
          <a:noFill/>
          <a:ln w="25400" cap="flat" cmpd="sng" algn="ctr">
            <a:solidFill>
              <a:srgbClr val="AB1A8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29000" y="1339122"/>
            <a:ext cx="3352800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chain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validators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100" b="1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100" b="1" baseline="-25000" dirty="0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= 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b="1" dirty="0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chaincode”,</a:t>
            </a:r>
            <a:r>
              <a:rPr lang="en-US" sz="11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SK</a:t>
            </a:r>
            <a:r>
              <a:rPr lang="en-US" sz="11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100" b="1" dirty="0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100" b="1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1100" b="1" baseline="-40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Chain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|| 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code”,</a:t>
            </a:r>
            <a:r>
              <a:rPr lang="en-US" sz="11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1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),(“code-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state”,</a:t>
            </a:r>
            <a:r>
              <a:rPr lang="en-US" sz="11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1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100" b="1" baseline="-25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1100" b="1" baseline="-40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81960" y="2513395"/>
            <a:ext cx="2274680" cy="1461939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code-info */</a:t>
            </a:r>
            <a:endParaRPr lang="en-US" sz="1100" b="1" baseline="-45000" dirty="0" smtClean="0">
              <a:solidFill>
                <a:srgbClr val="1571C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</a:t>
            </a:r>
            <a:r>
              <a:rPr lang="en-US" sz="11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,Sig</a:t>
            </a:r>
            <a:r>
              <a:rPr lang="en-US" sz="11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100" b="1" baseline="-4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uA</a:t>
            </a:r>
            <a:r>
              <a:rPr lang="en-US" sz="1100" b="1" baseline="-40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(*)</a:t>
            </a:r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100" b="1" baseline="-25000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100" b="1" baseline="-45000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n-US" sz="1100" b="1" dirty="0" smtClean="0">
              <a:solidFill>
                <a:srgbClr val="1571C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code-name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100" b="1" dirty="0" smtClean="0">
              <a:solidFill>
                <a:srgbClr val="1571C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code-metadata,</a:t>
            </a:r>
          </a:p>
          <a:p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en-US" sz="1100" b="1" dirty="0" smtClean="0">
              <a:solidFill>
                <a:srgbClr val="1571C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Sig</a:t>
            </a:r>
            <a:r>
              <a:rPr lang="en-US" sz="11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100" b="1" baseline="-4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uA</a:t>
            </a:r>
            <a:r>
              <a:rPr lang="en-US" sz="1100" b="1" baseline="-40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(*)</a:t>
            </a:r>
            <a:endParaRPr lang="en-US" sz="1100" b="1" dirty="0" smtClean="0">
              <a:solidFill>
                <a:srgbClr val="1571C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100" b="1" baseline="-25000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100" b="1" baseline="-45000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n-US" sz="1100" b="1" baseline="-25000" dirty="0" smtClean="0">
              <a:solidFill>
                <a:srgbClr val="1571C5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6300" y="1315016"/>
            <a:ext cx="2286000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general-info */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chainID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Type-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DeplTrans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ConfLevel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, Version #)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Nonce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creator:</a:t>
            </a:r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100" b="1" baseline="-4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uA</a:t>
            </a:r>
            <a:endParaRPr lang="en-US" sz="11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381000" y="4038600"/>
            <a:ext cx="8534400" cy="144780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code-name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:a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way to identify the reference deployment transaction</a:t>
            </a:r>
          </a:p>
          <a:p>
            <a:pPr>
              <a:defRPr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ode	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:the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code itself</a:t>
            </a:r>
          </a:p>
          <a:p>
            <a:pPr lvl="0">
              <a:defRPr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code-metadata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metadata the application can provide the code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-metadata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:application-metadata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included in the transaction, and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passed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to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the application at execution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time</a:t>
            </a:r>
            <a:endParaRPr lang="en-US" sz="14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sz="14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14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  <a:r>
              <a:rPr lang="en-US" sz="14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SK</a:t>
            </a:r>
            <a:r>
              <a:rPr lang="en-US" sz="14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contract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key pair to pass to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validators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(auditing)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reading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the chain-code related info (code, headers, state)</a:t>
            </a:r>
            <a:endParaRPr lang="en-US" sz="1400" b="1" dirty="0" smtClean="0">
              <a:solidFill>
                <a:srgbClr val="1571C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b="1" baseline="-25000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S/C</a:t>
            </a:r>
            <a:r>
              <a:rPr lang="en-US" sz="1400" b="1" baseline="-25000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:key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to encrypt state/content of the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code</a:t>
            </a:r>
          </a:p>
          <a:p>
            <a:r>
              <a:rPr lang="en-US" sz="14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Sig</a:t>
            </a:r>
            <a:r>
              <a:rPr lang="en-US" sz="14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b="1" baseline="-3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ur</a:t>
            </a:r>
            <a:r>
              <a:rPr lang="en-US" sz="14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)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:signature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 the plaintext of transaction using </a:t>
            </a:r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baseline="-3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Nonce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 (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random) number added to avoid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replay-attacks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908194" y="1351175"/>
            <a:ext cx="2222213" cy="109927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B0DA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762000" y="1219200"/>
            <a:ext cx="7543800" cy="2743200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8CC63F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010400" y="1915180"/>
            <a:ext cx="152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Sig</a:t>
            </a:r>
            <a:r>
              <a:rPr lang="en-US" sz="14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b="1" baseline="-4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(*)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1" name="Straight Arrow Connector 60"/>
          <p:cNvCxnSpPr>
            <a:endCxn id="30" idx="3"/>
          </p:cNvCxnSpPr>
          <p:nvPr/>
        </p:nvCxnSpPr>
        <p:spPr>
          <a:xfrm flipH="1">
            <a:off x="6934200" y="2286000"/>
            <a:ext cx="1219200" cy="305837"/>
          </a:xfrm>
          <a:prstGeom prst="straightConnector1">
            <a:avLst/>
          </a:prstGeom>
          <a:ln w="25400">
            <a:solidFill>
              <a:srgbClr val="92D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Invocation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Transaction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code-metadata, </a:t>
            </a:r>
            <a:b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invoke-code-function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function-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-metadata</a:t>
            </a:r>
            <a:endParaRPr lang="en-US" sz="2000" dirty="0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457200" y="4572000"/>
            <a:ext cx="83058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baseline="-3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 random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of the invoker </a:t>
            </a:r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</a:t>
            </a:r>
            <a:endParaRPr kumimoji="0" lang="en-US" sz="14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a way to identify the reference deployment transaction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invoke-code-function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the name of the function to be invoked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function-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arguments of the invoked function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Sig</a:t>
            </a:r>
            <a:r>
              <a:rPr lang="en-US" sz="14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b="1" baseline="-3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ur</a:t>
            </a:r>
            <a:r>
              <a:rPr lang="en-US" sz="14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signature of the plaintext of transaction using </a:t>
            </a:r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baseline="-3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1219200" y="1752600"/>
            <a:ext cx="6705600" cy="2438400"/>
            <a:chOff x="304800" y="1447800"/>
            <a:chExt cx="6705600" cy="2438400"/>
          </a:xfrm>
        </p:grpSpPr>
        <p:sp>
          <p:nvSpPr>
            <p:cNvPr id="38" name="Rectangle 37"/>
            <p:cNvSpPr/>
            <p:nvPr/>
          </p:nvSpPr>
          <p:spPr bwMode="auto">
            <a:xfrm>
              <a:off x="381000" y="1524000"/>
              <a:ext cx="5105400" cy="2286000"/>
            </a:xfrm>
            <a:prstGeom prst="rect">
              <a:avLst/>
            </a:prstGeom>
            <a:noFill/>
            <a:ln w="25400" cap="flat" cmpd="sng" algn="ctr">
              <a:solidFill>
                <a:srgbClr val="FFC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CC63F"/>
                </a:solidFill>
                <a:effectLst/>
                <a:latin typeface="HelvNeue Light for IBM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43200" y="3276600"/>
              <a:ext cx="2590800" cy="446276"/>
            </a:xfrm>
            <a:prstGeom prst="rect">
              <a:avLst/>
            </a:prstGeom>
            <a:ln w="25400">
              <a:solidFill>
                <a:srgbClr val="B02AA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/* chain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validators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*/</a:t>
              </a:r>
            </a:p>
            <a:p>
              <a:pPr algn="ctr"/>
              <a:r>
                <a:rPr lang="en-US" sz="1100" dirty="0" err="1" smtClean="0">
                  <a:latin typeface="Courier New" pitchFamily="49" charset="0"/>
                  <a:cs typeface="Courier New" pitchFamily="49" charset="0"/>
                </a:rPr>
                <a:t>msg</a:t>
              </a:r>
              <a:r>
                <a:rPr lang="en-US" sz="1100" b="1" baseline="-25000" dirty="0" err="1" smtClean="0">
                  <a:solidFill>
                    <a:srgbClr val="AB1A86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sz="1100" dirty="0" smtClean="0">
                  <a:latin typeface="Courier New" pitchFamily="49" charset="0"/>
                  <a:cs typeface="Courier New" pitchFamily="49" charset="0"/>
                </a:rPr>
                <a:t>=[(“</a:t>
              </a:r>
              <a:r>
                <a:rPr lang="en-US" sz="1100" dirty="0" err="1" smtClean="0">
                  <a:latin typeface="Courier New" pitchFamily="49" charset="0"/>
                  <a:cs typeface="Courier New" pitchFamily="49" charset="0"/>
                </a:rPr>
                <a:t>inv”,</a:t>
              </a:r>
              <a:r>
                <a:rPr lang="en-US" sz="1100" b="1" dirty="0" err="1" smtClean="0">
                  <a:solidFill>
                    <a:srgbClr val="1571C5"/>
                  </a:solidFill>
                  <a:latin typeface="Courier New" pitchFamily="49" charset="0"/>
                  <a:cs typeface="Courier New" pitchFamily="49" charset="0"/>
                </a:rPr>
                <a:t>K</a:t>
              </a:r>
              <a:r>
                <a:rPr lang="en-US" sz="1100" b="1" baseline="-25000" dirty="0" err="1" smtClean="0">
                  <a:solidFill>
                    <a:srgbClr val="1571C5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100" dirty="0" smtClean="0"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]</a:t>
              </a:r>
              <a:r>
                <a:rPr lang="en-US" sz="1100" b="1" baseline="-25000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PK</a:t>
              </a:r>
              <a:r>
                <a:rPr lang="en-US" sz="1100" b="1" baseline="-40000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endParaRPr lang="en-US" sz="1100" b="1" baseline="-40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743200" y="1600200"/>
              <a:ext cx="2573914" cy="1631216"/>
            </a:xfrm>
            <a:prstGeom prst="rect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/* code-info */</a:t>
              </a:r>
            </a:p>
            <a:p>
              <a:r>
                <a:rPr lang="en-US" sz="1100" b="1" dirty="0" smtClean="0">
                  <a:solidFill>
                    <a:srgbClr val="AB1A86"/>
                  </a:solidFill>
                  <a:latin typeface="Courier New" pitchFamily="49" charset="0"/>
                  <a:cs typeface="Courier New" pitchFamily="49" charset="0"/>
                </a:rPr>
                <a:t>[ </a:t>
              </a:r>
              <a:r>
                <a:rPr lang="en-US" sz="1100" b="1" dirty="0" smtClean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code-name </a:t>
              </a:r>
              <a:r>
                <a:rPr lang="en-US" sz="1100" b="1" dirty="0" smtClean="0">
                  <a:solidFill>
                    <a:srgbClr val="AB1A86"/>
                  </a:solidFill>
                  <a:latin typeface="Courier New" pitchFamily="49" charset="0"/>
                  <a:cs typeface="Courier New" pitchFamily="49" charset="0"/>
                </a:rPr>
                <a:t>]</a:t>
              </a:r>
              <a:r>
                <a:rPr lang="en-US" sz="1100" b="1" baseline="-25000" dirty="0" err="1" smtClean="0">
                  <a:solidFill>
                    <a:srgbClr val="AB1A86"/>
                  </a:solidFill>
                  <a:latin typeface="Courier New" pitchFamily="49" charset="0"/>
                  <a:cs typeface="Courier New" pitchFamily="49" charset="0"/>
                </a:rPr>
                <a:t>PKchain</a:t>
              </a:r>
              <a:endPara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100" b="1" dirty="0" smtClean="0">
                  <a:solidFill>
                    <a:srgbClr val="1571C5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</a:p>
            <a:p>
              <a:r>
                <a:rPr lang="en-US" sz="1100" b="1" dirty="0" smtClean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code-name</a:t>
              </a:r>
              <a:r>
                <a:rPr lang="en-US" sz="1100" b="1" dirty="0" smtClean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endPara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100" b="1" dirty="0" smtClean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code-metadata</a:t>
              </a:r>
              <a:r>
                <a:rPr lang="en-US" sz="1100" b="1" dirty="0" smtClean="0">
                  <a:solidFill>
                    <a:srgbClr val="1571C5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endPara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100" b="1" dirty="0" smtClean="0">
                  <a:solidFill>
                    <a:srgbClr val="1571C5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100" b="1" dirty="0" smtClean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invoke-code-function,</a:t>
              </a:r>
            </a:p>
            <a:p>
              <a:r>
                <a:rPr lang="en-US" sz="1100" b="1" dirty="0" smtClean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function-</a:t>
              </a:r>
              <a:r>
                <a:rPr lang="en-US" sz="11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100" b="1" dirty="0" smtClean="0">
                  <a:solidFill>
                    <a:srgbClr val="1571C5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100" b="1" dirty="0" err="1" smtClean="0">
                  <a:solidFill>
                    <a:srgbClr val="1571C5"/>
                  </a:solidFill>
                  <a:latin typeface="Courier New" pitchFamily="49" charset="0"/>
                  <a:cs typeface="Courier New" pitchFamily="49" charset="0"/>
                </a:rPr>
                <a:t>Sig</a:t>
              </a:r>
              <a:r>
                <a:rPr lang="en-US" sz="1100" b="1" baseline="-25000" dirty="0" err="1" smtClean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</a:rPr>
                <a:t>TCert</a:t>
              </a:r>
              <a:r>
                <a:rPr lang="en-US" sz="1100" b="1" baseline="-35000" dirty="0" err="1" smtClean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</a:rPr>
                <a:t>ur</a:t>
              </a:r>
              <a:r>
                <a:rPr lang="en-US" sz="1100" b="1" dirty="0" smtClean="0">
                  <a:solidFill>
                    <a:srgbClr val="1571C5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100" b="1" dirty="0" smtClean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sz="1100" b="1" dirty="0" smtClean="0">
                  <a:solidFill>
                    <a:srgbClr val="1571C5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100" b="1" dirty="0" smtClean="0">
                  <a:solidFill>
                    <a:srgbClr val="1571C5"/>
                  </a:solidFill>
                  <a:latin typeface="Courier New" pitchFamily="49" charset="0"/>
                  <a:cs typeface="Courier New" pitchFamily="49" charset="0"/>
                </a:rPr>
                <a:t>]</a:t>
              </a:r>
              <a:r>
                <a:rPr lang="en-US" sz="1100" b="1" baseline="-25000" dirty="0" smtClean="0">
                  <a:solidFill>
                    <a:srgbClr val="1571C5"/>
                  </a:solidFill>
                  <a:latin typeface="Courier New" pitchFamily="49" charset="0"/>
                  <a:cs typeface="Courier New" pitchFamily="49" charset="0"/>
                </a:rPr>
                <a:t>K</a:t>
              </a:r>
              <a:r>
                <a:rPr lang="en-US" sz="1100" b="1" baseline="-45000" dirty="0" smtClean="0">
                  <a:solidFill>
                    <a:srgbClr val="1571C5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100" b="1" baseline="-25000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3400" y="1600200"/>
              <a:ext cx="2133600" cy="112338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/* general info */</a:t>
              </a:r>
              <a:endParaRPr lang="en-US" sz="11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100" b="1" dirty="0" err="1" smtClean="0">
                  <a:latin typeface="Courier New" pitchFamily="49" charset="0"/>
                  <a:cs typeface="Courier New" pitchFamily="49" charset="0"/>
                </a:rPr>
                <a:t>chainID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Type-</a:t>
              </a:r>
              <a:r>
                <a:rPr lang="en-US" sz="1100" b="1" dirty="0" err="1" smtClean="0">
                  <a:latin typeface="Courier New" pitchFamily="49" charset="0"/>
                  <a:cs typeface="Courier New" pitchFamily="49" charset="0"/>
                </a:rPr>
                <a:t>InvocTx</a:t>
              </a:r>
              <a:endParaRPr lang="en-US" sz="11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100" b="1" dirty="0" err="1" smtClean="0">
                  <a:latin typeface="Courier New" pitchFamily="49" charset="0"/>
                  <a:cs typeface="Courier New" pitchFamily="49" charset="0"/>
                </a:rPr>
                <a:t>ConfLevel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, Version #)</a:t>
              </a:r>
            </a:p>
            <a:p>
              <a:r>
                <a:rPr lang="en-US" sz="11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Nonce</a:t>
              </a:r>
            </a:p>
            <a:p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Creator:</a:t>
              </a:r>
              <a:r>
                <a:rPr lang="en-US" sz="1100" b="1" dirty="0" smtClean="0">
                  <a:solidFill>
                    <a:srgbClr val="1571C5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100" b="1" dirty="0" err="1" smtClean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</a:rPr>
                <a:t>Tcert</a:t>
              </a:r>
              <a:r>
                <a:rPr lang="en-US" sz="1100" b="1" baseline="-40000" dirty="0" err="1" smtClean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</a:rPr>
                <a:t>ur</a:t>
              </a:r>
              <a:endParaRPr lang="en-US" sz="11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304800" y="1447800"/>
              <a:ext cx="6477000" cy="2438400"/>
            </a:xfrm>
            <a:prstGeom prst="rect">
              <a:avLst/>
            </a:prstGeom>
            <a:noFill/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CC63F"/>
                </a:solidFill>
                <a:effectLst/>
                <a:latin typeface="HelvNeue Light for IBM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38800" y="1524000"/>
              <a:ext cx="13716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 smtClean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</a:rPr>
                <a:t>Sig</a:t>
              </a:r>
              <a:r>
                <a:rPr lang="en-US" sz="1400" b="1" baseline="-25000" dirty="0" err="1" smtClean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</a:rPr>
                <a:t>TCert</a:t>
              </a:r>
              <a:r>
                <a:rPr lang="en-US" sz="1400" b="1" baseline="-40000" dirty="0" err="1" smtClean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</a:rPr>
                <a:t>ur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(*)</a:t>
              </a:r>
              <a:endParaRPr lang="en-US" sz="11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55" name="Straight Arrow Connector 54"/>
            <p:cNvCxnSpPr>
              <a:endCxn id="38" idx="3"/>
            </p:cNvCxnSpPr>
            <p:nvPr/>
          </p:nvCxnSpPr>
          <p:spPr>
            <a:xfrm flipH="1">
              <a:off x="5486400" y="1676400"/>
              <a:ext cx="1143000" cy="99060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33400" y="3107323"/>
              <a:ext cx="2133600" cy="615553"/>
            </a:xfrm>
            <a:prstGeom prst="rect">
              <a:avLst/>
            </a:prstGeom>
            <a:ln w="25400">
              <a:solidFill>
                <a:srgbClr val="92D05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/*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tx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-metadata 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*/</a:t>
              </a:r>
              <a:endParaRPr lang="en-US" sz="1100" b="1" baseline="-40000" dirty="0" smtClean="0">
                <a:solidFill>
                  <a:srgbClr val="FDB813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100" b="1" dirty="0" smtClean="0">
                  <a:solidFill>
                    <a:schemeClr val="tx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Message provided by u in  </a:t>
              </a:r>
              <a:r>
                <a:rPr lang="en-US" sz="1100" b="1" dirty="0" err="1" smtClean="0">
                  <a:solidFill>
                    <a:schemeClr val="tx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Tx</a:t>
              </a:r>
              <a:r>
                <a:rPr lang="en-US" sz="1100" b="1" dirty="0" smtClean="0">
                  <a:solidFill>
                    <a:schemeClr val="tx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creation</a:t>
              </a:r>
              <a:r>
                <a:rPr lang="en-US" sz="1100" b="1" dirty="0" smtClean="0">
                  <a:solidFill>
                    <a:schemeClr val="tx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Deployment Transaction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200" dirty="0" smtClean="0"/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code-metadata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functions,code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-name,</a:t>
            </a:r>
            <a:b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-metadata,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contract-user-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prefs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33400" y="1521023"/>
            <a:ext cx="8382000" cy="2667000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8CC63F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9600" y="1597223"/>
            <a:ext cx="4419600" cy="1308050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contract users */</a:t>
            </a:r>
          </a:p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leveraging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contract-user-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prefs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*/</a:t>
            </a:r>
            <a:endParaRPr lang="en-US" sz="12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100" b="1" baseline="-25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u1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:msg</a:t>
            </a:r>
            <a:r>
              <a:rPr lang="en-US" sz="1100" b="1" baseline="-25000" dirty="0" smtClean="0">
                <a:solidFill>
                  <a:srgbClr val="FDB813"/>
                </a:solidFill>
                <a:latin typeface="Courier New" pitchFamily="49" charset="0"/>
                <a:cs typeface="Courier New" pitchFamily="49" charset="0"/>
              </a:rPr>
              <a:t>u1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chaincode”,</a:t>
            </a:r>
            <a:r>
              <a:rPr lang="en-US" sz="11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11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headr”,</a:t>
            </a:r>
            <a:r>
              <a:rPr lang="en-US" sz="11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1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1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100" b="1" baseline="-25000" dirty="0" smtClean="0">
                <a:solidFill>
                  <a:srgbClr val="FDB813"/>
                </a:solidFill>
                <a:latin typeface="Courier New" pitchFamily="49" charset="0"/>
                <a:cs typeface="Courier New" pitchFamily="49" charset="0"/>
              </a:rPr>
              <a:t>epk</a:t>
            </a:r>
            <a:r>
              <a:rPr lang="en-US" sz="1100" b="1" baseline="-40000" dirty="0" smtClean="0">
                <a:solidFill>
                  <a:srgbClr val="FDB813"/>
                </a:solidFill>
                <a:latin typeface="Courier New" pitchFamily="49" charset="0"/>
                <a:cs typeface="Courier New" pitchFamily="49" charset="0"/>
              </a:rPr>
              <a:t>u1</a:t>
            </a:r>
          </a:p>
          <a:p>
            <a:pPr algn="ctr"/>
            <a:r>
              <a:rPr lang="en-US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1100" b="1" dirty="0" smtClean="0">
              <a:solidFill>
                <a:srgbClr val="FDB81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1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um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:msg</a:t>
            </a:r>
            <a:r>
              <a:rPr lang="en-US" sz="1100" b="1" baseline="-25000" dirty="0" err="1" smtClean="0">
                <a:solidFill>
                  <a:srgbClr val="FDB813"/>
                </a:solidFill>
                <a:latin typeface="Courier New" pitchFamily="49" charset="0"/>
                <a:cs typeface="Courier New" pitchFamily="49" charset="0"/>
              </a:rPr>
              <a:t>un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chaincode”,</a:t>
            </a:r>
            <a:r>
              <a:rPr lang="en-US" sz="11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11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headr”,</a:t>
            </a:r>
            <a:r>
              <a:rPr lang="en-US" sz="11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1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1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100" b="1" baseline="-25000" dirty="0" err="1" smtClean="0">
                <a:solidFill>
                  <a:srgbClr val="FDB813"/>
                </a:solidFill>
                <a:latin typeface="Courier New" pitchFamily="49" charset="0"/>
                <a:cs typeface="Courier New" pitchFamily="49" charset="0"/>
              </a:rPr>
              <a:t>epk</a:t>
            </a:r>
            <a:r>
              <a:rPr lang="en-US" sz="1100" b="1" baseline="-40000" dirty="0" err="1" smtClean="0">
                <a:solidFill>
                  <a:srgbClr val="FDB813"/>
                </a:solidFill>
                <a:latin typeface="Courier New" pitchFamily="49" charset="0"/>
                <a:cs typeface="Courier New" pitchFamily="49" charset="0"/>
              </a:rPr>
              <a:t>un</a:t>
            </a:r>
            <a:endParaRPr lang="en-US" sz="1100" b="1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100" b="1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Cert</a:t>
            </a:r>
            <a:r>
              <a:rPr lang="en-US" sz="1100" b="1" baseline="-4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100" b="1" baseline="-40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100" b="1" baseline="-25000" dirty="0" err="1" smtClean="0">
                <a:solidFill>
                  <a:srgbClr val="FDB813"/>
                </a:solidFill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chaincode”,</a:t>
            </a:r>
            <a:r>
              <a:rPr lang="en-US" sz="11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SK</a:t>
            </a:r>
            <a:r>
              <a:rPr lang="en-US" sz="11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1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100" b="1" baseline="-25000" dirty="0" err="1" smtClean="0">
                <a:solidFill>
                  <a:srgbClr val="FDB813"/>
                </a:solidFill>
                <a:latin typeface="Courier New" pitchFamily="49" charset="0"/>
                <a:cs typeface="Courier New" pitchFamily="49" charset="0"/>
              </a:rPr>
              <a:t>epk</a:t>
            </a:r>
            <a:r>
              <a:rPr lang="en-US" sz="1100" b="1" baseline="-40000" dirty="0" err="1" smtClean="0">
                <a:solidFill>
                  <a:srgbClr val="FDB813"/>
                </a:solidFill>
                <a:latin typeface="Courier New" pitchFamily="49" charset="0"/>
                <a:cs typeface="Courier New" pitchFamily="49" charset="0"/>
              </a:rPr>
              <a:t>uc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2988439"/>
            <a:ext cx="5486400" cy="1123384"/>
          </a:xfrm>
          <a:prstGeom prst="rect">
            <a:avLst/>
          </a:prstGeom>
          <a:ln w="25400">
            <a:solidFill>
              <a:srgbClr val="B02A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chain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validators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100" b="1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= 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b="1" dirty="0" smtClean="0">
                <a:solidFill>
                  <a:srgbClr val="B02AA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chaincode”,</a:t>
            </a:r>
            <a:r>
              <a:rPr lang="en-US" sz="11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SK</a:t>
            </a:r>
            <a:r>
              <a:rPr lang="en-US" sz="11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Sig</a:t>
            </a:r>
            <a:r>
              <a:rPr lang="en-US" sz="1100" b="1" baseline="-250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100" b="1" baseline="-400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(*)</a:t>
            </a:r>
            <a:r>
              <a:rPr lang="en-US" sz="1100" b="1" dirty="0" smtClean="0">
                <a:solidFill>
                  <a:srgbClr val="B02AA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100" b="1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1100" b="1" baseline="-40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Chain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|| 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code”,</a:t>
            </a:r>
            <a:r>
              <a:rPr lang="en-US" sz="11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1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 ,(“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headr”,</a:t>
            </a:r>
            <a:r>
              <a:rPr lang="en-US" sz="11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1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),(“code-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state”,</a:t>
            </a:r>
            <a:r>
              <a:rPr lang="en-US" sz="11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1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Sig</a:t>
            </a:r>
            <a:r>
              <a:rPr lang="en-US" sz="1100" b="1" baseline="-250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100" b="1" baseline="-400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(*)</a:t>
            </a:r>
            <a:r>
              <a:rPr lang="en-US" sz="11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100" b="1" baseline="-25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1100" b="1" baseline="-40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1597223"/>
            <a:ext cx="1676400" cy="1969770"/>
          </a:xfrm>
          <a:prstGeom prst="rect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code-info */</a:t>
            </a:r>
            <a:endParaRPr lang="en-US" sz="1100" b="1" baseline="-45000" dirty="0" smtClean="0">
              <a:solidFill>
                <a:srgbClr val="1571C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[ /*HEADERS*/</a:t>
            </a:r>
          </a:p>
          <a:p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code-name</a:t>
            </a:r>
            <a:endParaRPr lang="en-US" sz="1100" b="1" dirty="0" smtClean="0">
              <a:solidFill>
                <a:srgbClr val="1571C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function-</a:t>
            </a:r>
            <a:r>
              <a:rPr lang="en-US" sz="11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hdrs</a:t>
            </a:r>
            <a:endParaRPr lang="en-US" sz="11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100" b="1" baseline="-25000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100" b="1" baseline="-45000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H</a:t>
            </a:r>
            <a:endParaRPr lang="en-US" sz="1100" b="1" dirty="0" smtClean="0">
              <a:solidFill>
                <a:srgbClr val="1571C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  hash(HEADERS)</a:t>
            </a: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code-metadata,</a:t>
            </a:r>
          </a:p>
          <a:p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code-functions</a:t>
            </a:r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Sig</a:t>
            </a:r>
            <a:r>
              <a:rPr lang="en-US" sz="11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100" b="1" baseline="-4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(*)</a:t>
            </a:r>
            <a:endParaRPr lang="en-US" sz="1100" b="1" dirty="0" smtClean="0">
              <a:solidFill>
                <a:srgbClr val="1571C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100" b="1" baseline="-25000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100" b="1" baseline="-45000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n-US" sz="1100" b="1" baseline="-25000" dirty="0" smtClean="0">
              <a:solidFill>
                <a:srgbClr val="1571C5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2200" y="1597223"/>
            <a:ext cx="1905000" cy="11233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general-info */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chainID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Type-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DeplTrans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ConfVersion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#)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Nonce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creator:</a:t>
            </a:r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100" b="1" baseline="-4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uc</a:t>
            </a:r>
            <a:endParaRPr lang="en-US" sz="11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4572000"/>
            <a:ext cx="8686800" cy="1447800"/>
          </a:xfrm>
        </p:spPr>
        <p:txBody>
          <a:bodyPr>
            <a:no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sz="14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14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  <a:r>
              <a:rPr lang="en-US" sz="14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SK</a:t>
            </a:r>
            <a:r>
              <a:rPr lang="en-US" sz="14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):</a:t>
            </a:r>
            <a:r>
              <a:rPr lang="en-US" sz="14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contract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key pair to pass to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validators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(auditing) for reading the chain-code related info (code, headers, state)</a:t>
            </a:r>
            <a:endParaRPr lang="en-US" sz="1400" b="1" dirty="0" smtClean="0">
              <a:solidFill>
                <a:srgbClr val="1571C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b="1" baseline="-25000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S/C/H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	key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to encrypt state/content/headers of the code</a:t>
            </a:r>
          </a:p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code-name/id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	a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way to identify the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chaincode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function-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hdrs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prototypes</a:t>
            </a:r>
          </a:p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code-functions: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code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 functions constituting the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chain-code</a:t>
            </a:r>
          </a:p>
          <a:p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-metadata: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	application provided metadata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1000" y="1444823"/>
            <a:ext cx="8610600" cy="3048000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8CC63F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4188023"/>
            <a:ext cx="274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Sig</a:t>
            </a:r>
            <a:r>
              <a:rPr lang="en-US" sz="14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b="1" baseline="-4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400" b="1" baseline="-40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(*)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3276600" y="4188023"/>
            <a:ext cx="1447800" cy="152400"/>
          </a:xfrm>
          <a:prstGeom prst="straightConnector1">
            <a:avLst/>
          </a:prstGeom>
          <a:ln w="127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" y="3668524"/>
            <a:ext cx="2648482" cy="446276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-metadata */</a:t>
            </a:r>
          </a:p>
          <a:p>
            <a:pPr algn="ctr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Application-provided metadata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Invocation Transaction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2000" dirty="0" smtClean="0"/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invoke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-code-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-metadata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038600"/>
            <a:ext cx="83058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baseline="-25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of the invoker listed in the deployment transaction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A random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of the invoker </a:t>
            </a:r>
            <a:r>
              <a:rPr lang="en-US" sz="1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Sig</a:t>
            </a:r>
            <a:r>
              <a:rPr lang="en-US" sz="1400" b="1" baseline="-25000" dirty="0" err="1" smtClean="0"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signature on the transaction using the secret key of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TCert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a way to identify the reference deployment transaction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invoke-code-function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the name of the function to be invoked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function-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arguments of the invoked function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Sig</a:t>
            </a:r>
            <a:r>
              <a:rPr lang="en-US" sz="1400" b="1" baseline="1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signature of the plaintext of transaction using </a:t>
            </a:r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State is encrypted using key </a:t>
            </a:r>
            <a:r>
              <a:rPr lang="en-US" sz="14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b="1" baseline="-25000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a base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1000" y="1600201"/>
            <a:ext cx="8382000" cy="1828800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8CC63F"/>
              </a:solidFill>
              <a:effectLst/>
              <a:latin typeface="HelvNeue Light for IBM" pitchFamily="34" charset="0"/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5851752" y="1639273"/>
            <a:ext cx="2667000" cy="615553"/>
            <a:chOff x="6400800" y="2819400"/>
            <a:chExt cx="2667000" cy="680435"/>
          </a:xfrm>
        </p:grpSpPr>
        <p:sp>
          <p:nvSpPr>
            <p:cNvPr id="8" name="Rectangle 7"/>
            <p:cNvSpPr/>
            <p:nvPr/>
          </p:nvSpPr>
          <p:spPr bwMode="auto">
            <a:xfrm>
              <a:off x="6477000" y="2826018"/>
              <a:ext cx="2514600" cy="539814"/>
            </a:xfrm>
            <a:prstGeom prst="rect">
              <a:avLst/>
            </a:prstGeom>
            <a:noFill/>
            <a:ln w="25400" cap="flat" cmpd="sng" algn="ctr">
              <a:solidFill>
                <a:srgbClr val="AB1A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HelvNeue Light for IBM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2819400"/>
              <a:ext cx="2667000" cy="680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/* chain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validators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*/</a:t>
              </a:r>
            </a:p>
            <a:p>
              <a:pPr algn="ctr"/>
              <a:r>
                <a:rPr lang="en-US" sz="1100" dirty="0" err="1" smtClean="0">
                  <a:latin typeface="Courier New" pitchFamily="49" charset="0"/>
                  <a:cs typeface="Courier New" pitchFamily="49" charset="0"/>
                </a:rPr>
                <a:t>msg</a:t>
              </a:r>
              <a:r>
                <a:rPr lang="en-US" sz="1100" b="1" baseline="-25000" dirty="0" err="1" smtClean="0">
                  <a:solidFill>
                    <a:srgbClr val="AB1A86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sz="1100" dirty="0" smtClean="0">
                  <a:latin typeface="Courier New" pitchFamily="49" charset="0"/>
                  <a:cs typeface="Courier New" pitchFamily="49" charset="0"/>
                </a:rPr>
                <a:t>=[(“</a:t>
              </a:r>
              <a:r>
                <a:rPr lang="en-US" sz="1100" dirty="0" err="1" smtClean="0">
                  <a:latin typeface="Courier New" pitchFamily="49" charset="0"/>
                  <a:cs typeface="Courier New" pitchFamily="49" charset="0"/>
                </a:rPr>
                <a:t>inv”,</a:t>
              </a:r>
              <a:r>
                <a:rPr lang="en-US" sz="1100" b="1" dirty="0" err="1" smtClean="0">
                  <a:solidFill>
                    <a:srgbClr val="1571C5"/>
                  </a:solidFill>
                  <a:latin typeface="Courier New" pitchFamily="49" charset="0"/>
                  <a:cs typeface="Courier New" pitchFamily="49" charset="0"/>
                </a:rPr>
                <a:t>K</a:t>
              </a:r>
              <a:r>
                <a:rPr lang="en-US" sz="1100" b="1" baseline="-25000" dirty="0" err="1" smtClean="0">
                  <a:solidFill>
                    <a:srgbClr val="1571C5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100" dirty="0" smtClean="0"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]</a:t>
              </a:r>
              <a:r>
                <a:rPr lang="en-US" sz="1100" b="1" baseline="-25000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PK</a:t>
              </a:r>
              <a:r>
                <a:rPr lang="en-US" sz="1100" b="1" baseline="-40000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</a:p>
            <a:p>
              <a:pPr algn="ctr"/>
              <a:endParaRPr lang="en-US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Rectangle 9"/>
          <p:cNvSpPr/>
          <p:nvPr/>
        </p:nvSpPr>
        <p:spPr bwMode="auto">
          <a:xfrm>
            <a:off x="3177049" y="1639272"/>
            <a:ext cx="2583754" cy="1408728"/>
          </a:xfrm>
          <a:prstGeom prst="rect">
            <a:avLst/>
          </a:prstGeom>
          <a:noFill/>
          <a:ln w="25400" cap="flat" cmpd="sng" algn="ctr">
            <a:solidFill>
              <a:srgbClr val="1571C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1571C5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93486" y="1600200"/>
            <a:ext cx="2350880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code-info */</a:t>
            </a: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invoke-code-function,</a:t>
            </a:r>
          </a:p>
          <a:p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function-</a:t>
            </a:r>
            <a:r>
              <a:rPr lang="en-US" sz="11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code-metadata</a:t>
            </a:r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  hash(</a:t>
            </a:r>
            <a:r>
              <a:rPr lang="en-US" sz="11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1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1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Sig</a:t>
            </a:r>
            <a:r>
              <a:rPr lang="en-US" sz="1100" b="1" baseline="1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1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100" b="1" baseline="-25000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100" b="1" baseline="-45000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1100" b="1" baseline="-25000" dirty="0" smtClean="0">
              <a:solidFill>
                <a:srgbClr val="1571C5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1676400"/>
            <a:ext cx="2133600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general info */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chainID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Type-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InvocTrans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ConfLevel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, Version #)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Nonce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Creator:</a:t>
            </a:r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100" b="1" baseline="-4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uc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code-name</a:t>
            </a:r>
            <a:r>
              <a:rPr lang="en-US" sz="1100" b="1" dirty="0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100" b="1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PKchain</a:t>
            </a:r>
            <a:endParaRPr lang="en-US" sz="1100" b="1" dirty="0" smtClean="0">
              <a:solidFill>
                <a:srgbClr val="AB1A86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20987" y="1640945"/>
            <a:ext cx="2514600" cy="140705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B0DA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04800" y="1524001"/>
            <a:ext cx="8534400" cy="2209800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8CC63F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600" y="3426023"/>
            <a:ext cx="274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’ – </a:t>
            </a:r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Sig</a:t>
            </a:r>
            <a:r>
              <a:rPr lang="en-US" sz="14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b="1" baseline="-4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baseline="-40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’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(*)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Straight Arrow Connector 15"/>
          <p:cNvCxnSpPr>
            <a:endCxn id="6" idx="2"/>
          </p:cNvCxnSpPr>
          <p:nvPr/>
        </p:nvCxnSpPr>
        <p:spPr>
          <a:xfrm flipV="1">
            <a:off x="3962400" y="3429001"/>
            <a:ext cx="609600" cy="152400"/>
          </a:xfrm>
          <a:prstGeom prst="straightConnector1">
            <a:avLst/>
          </a:prstGeom>
          <a:ln w="25400">
            <a:solidFill>
              <a:srgbClr val="92D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943600" y="2209800"/>
            <a:ext cx="2514600" cy="446276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contract users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*/</a:t>
            </a:r>
            <a:endParaRPr lang="en-US" sz="1100" b="1" baseline="-40000" dirty="0" smtClean="0">
              <a:solidFill>
                <a:srgbClr val="FDB81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100" b="1" baseline="-4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1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:msg</a:t>
            </a:r>
            <a:r>
              <a:rPr lang="en-US" sz="1100" b="1" baseline="-25000" dirty="0" err="1" smtClean="0">
                <a:solidFill>
                  <a:srgbClr val="FDB813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=[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inv”,</a:t>
            </a:r>
            <a:r>
              <a:rPr lang="en-US" sz="11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1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100" b="1" baseline="-25000" dirty="0" err="1" smtClean="0">
                <a:solidFill>
                  <a:srgbClr val="FDB813"/>
                </a:solidFill>
                <a:latin typeface="Courier New" pitchFamily="49" charset="0"/>
                <a:cs typeface="Courier New" pitchFamily="49" charset="0"/>
              </a:rPr>
              <a:t>epk</a:t>
            </a:r>
            <a:r>
              <a:rPr lang="en-US" sz="1100" b="1" baseline="-40000" dirty="0" err="1" smtClean="0">
                <a:solidFill>
                  <a:srgbClr val="FDB813"/>
                </a:solidFill>
                <a:latin typeface="Courier New" pitchFamily="49" charset="0"/>
                <a:cs typeface="Courier New" pitchFamily="49" charset="0"/>
              </a:rPr>
              <a:t>u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43600" y="2743200"/>
            <a:ext cx="2514600" cy="615553"/>
          </a:xfrm>
          <a:prstGeom prst="rect">
            <a:avLst/>
          </a:prstGeom>
          <a:ln w="254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-metadata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*/</a:t>
            </a:r>
            <a:endParaRPr lang="en-US" sz="1100" b="1" baseline="-40000" dirty="0" smtClean="0">
              <a:solidFill>
                <a:srgbClr val="FDB813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Metadata provided by the invoker-application</a:t>
            </a:r>
            <a:endParaRPr lang="en-US" sz="1100" b="1" baseline="-40000" dirty="0" smtClean="0">
              <a:solidFill>
                <a:srgbClr val="FDB81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480</Words>
  <Application>Microsoft Office PowerPoint</Application>
  <PresentationFormat>On-screen Show (4:3)</PresentationFormat>
  <Paragraphs>132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Deployment Transaction params: code-metadata, code-functions,code-name, tx-metadata</vt:lpstr>
      <vt:lpstr>Invocation Transaction params: code-name, code-metadata,  invoke-code-function, function-args, tx-metadata</vt:lpstr>
      <vt:lpstr>Deployment Transaction  params: code-metadata, code-functions,code-name, tx-metadata, contract-user-prefs</vt:lpstr>
      <vt:lpstr>Invocation Transaction params: code-name,invoke-code-function,function-args, tx-metadata</vt:lpstr>
    </vt:vector>
  </TitlesOfParts>
  <Company>IBM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 Transaction params: code-metadata, code-functions,code-name, tx-metadata</dc:title>
  <dc:creator>Elli Androulaki</dc:creator>
  <cp:lastModifiedBy>Elli Androulaki</cp:lastModifiedBy>
  <cp:revision>2</cp:revision>
  <dcterms:created xsi:type="dcterms:W3CDTF">2016-01-21T13:32:53Z</dcterms:created>
  <dcterms:modified xsi:type="dcterms:W3CDTF">2016-01-21T16:45:21Z</dcterms:modified>
</cp:coreProperties>
</file>