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43" d="100"/>
          <a:sy n="43" d="100"/>
        </p:scale>
        <p:origin x="66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006-6888-4026-9162-D58C2ED5F74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9A563-CBAD-4675-BCD2-1FA45897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5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00F6D-0F2A-48EE-83E6-06E9D12C65E3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36FA7-1D76-4A16-9060-14CCB6A8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7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B59E-958D-4358-91EE-AF91C04AEE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0F0F-DD2B-4493-853C-7A95C3A2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flatbuff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 for writing ZKPs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579" y="122752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zero Knowledge?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00579" y="788707"/>
                <a:ext cx="11715751" cy="1536171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be an NP language.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groupChr>
                      <m:groupChrPr>
                        <m:chr m:val="⇔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Property of NP</a:t>
                </a:r>
              </a:p>
              <a:p>
                <a:pPr lvl="1"/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, verify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easy, however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dirty="0" smtClean="0"/>
                  <a:t>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finding the witness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difficult 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579" y="788707"/>
                <a:ext cx="11715751" cy="1536171"/>
              </a:xfrm>
              <a:blipFill>
                <a:blip r:embed="rId2"/>
                <a:stretch>
                  <a:fillRect l="-780" t="-103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 bwMode="gray">
              <a:xfrm>
                <a:off x="1007435" y="3140968"/>
                <a:ext cx="2016224" cy="96010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600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867" b="1" dirty="0">
                    <a:cs typeface="Meiryo UI" panose="020B0604030504040204" pitchFamily="50" charset="-128"/>
                  </a:rPr>
                  <a:t>Prover</a:t>
                </a:r>
              </a:p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867" dirty="0">
                    <a:cs typeface="Meiryo UI" panose="020B0604030504040204" pitchFamily="50" charset="-128"/>
                  </a:rPr>
                  <a:t>Statement: </a:t>
                </a:r>
                <a14:m>
                  <m:oMath xmlns:m="http://schemas.openxmlformats.org/officeDocument/2006/math"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𝑥</m:t>
                    </m:r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∈</m:t>
                    </m:r>
                    <m:sSub>
                      <m:sSubPr>
                        <m:ctrlPr>
                          <a:rPr kumimoji="1" lang="en-US" sz="1867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sz="1867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  <m:t>𝐿</m:t>
                        </m:r>
                      </m:e>
                      <m:sub>
                        <m:r>
                          <a:rPr kumimoji="1" lang="en-US" sz="1867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kumimoji="1" lang="en-US" sz="1867" dirty="0">
                  <a:cs typeface="Meiryo UI" panose="020B0604030504040204" pitchFamily="50" charset="-128"/>
                </a:endParaRPr>
              </a:p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867" dirty="0">
                    <a:cs typeface="Meiryo UI" panose="020B0604030504040204" pitchFamily="50" charset="-128"/>
                  </a:rPr>
                  <a:t>Witness: </a:t>
                </a:r>
                <a14:m>
                  <m:oMath xmlns:m="http://schemas.openxmlformats.org/officeDocument/2006/math"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𝑤</m:t>
                    </m:r>
                  </m:oMath>
                </a14:m>
                <a:endParaRPr kumimoji="1" lang="en-US" sz="1867" dirty="0">
                  <a:cs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7435" y="3140968"/>
                <a:ext cx="2016224" cy="960107"/>
              </a:xfrm>
              <a:prstGeom prst="rect">
                <a:avLst/>
              </a:prstGeom>
              <a:blipFill>
                <a:blip r:embed="rId3"/>
                <a:stretch>
                  <a:fillRect l="-1802" t="-1250" b="-93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 bwMode="gray">
              <a:xfrm>
                <a:off x="6288022" y="3134043"/>
                <a:ext cx="4080453" cy="96010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600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867" b="1" dirty="0">
                    <a:cs typeface="Meiryo UI" panose="020B0604030504040204" pitchFamily="50" charset="-128"/>
                  </a:rPr>
                  <a:t>Verifier</a:t>
                </a:r>
              </a:p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867" dirty="0">
                    <a:cs typeface="Meiryo UI" panose="020B0604030504040204" pitchFamily="50" charset="-128"/>
                  </a:rPr>
                  <a:t>Convinces itself that</a:t>
                </a:r>
              </a:p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𝑥</m:t>
                    </m:r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∈</m:t>
                    </m:r>
                    <m:sSub>
                      <m:sSubPr>
                        <m:ctrlPr>
                          <a:rPr kumimoji="1" lang="en-US" sz="1867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sz="1867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  <m:t>𝐿</m:t>
                        </m:r>
                      </m:e>
                      <m:sub>
                        <m:r>
                          <a:rPr kumimoji="1" lang="en-US" sz="1867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en-US" sz="1867" dirty="0">
                    <a:cs typeface="Meiryo UI" panose="020B0604030504040204" pitchFamily="50" charset="-128"/>
                  </a:rPr>
                  <a:t>, does not gain any info about </a:t>
                </a:r>
                <a14:m>
                  <m:oMath xmlns:m="http://schemas.openxmlformats.org/officeDocument/2006/math"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𝑤</m:t>
                    </m:r>
                  </m:oMath>
                </a14:m>
                <a:endParaRPr kumimoji="1" lang="en-US" sz="1867" dirty="0">
                  <a:cs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88022" y="3134043"/>
                <a:ext cx="4080453" cy="960107"/>
              </a:xfrm>
              <a:prstGeom prst="rect">
                <a:avLst/>
              </a:prstGeom>
              <a:blipFill>
                <a:blip r:embed="rId4"/>
                <a:stretch>
                  <a:fillRect t="-1250" b="-93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2" idx="3"/>
            <a:endCxn id="6" idx="1"/>
          </p:cNvCxnSpPr>
          <p:nvPr/>
        </p:nvCxnSpPr>
        <p:spPr bwMode="auto">
          <a:xfrm flipV="1">
            <a:off x="3023659" y="3614096"/>
            <a:ext cx="3264363" cy="692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59696" y="3134043"/>
                <a:ext cx="27363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sz="2400" dirty="0">
                    <a:cs typeface="Meiryo UI" panose="020B0604030504040204" pitchFamily="50" charset="-128"/>
                  </a:rPr>
                  <a:t>Statement</a:t>
                </a:r>
                <a14:m>
                  <m:oMath xmlns:m="http://schemas.openxmlformats.org/officeDocument/2006/math">
                    <m:r>
                      <a:rPr kumimoji="1" lang="en-US" sz="2400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 </m:t>
                    </m:r>
                    <m:r>
                      <a:rPr kumimoji="1" lang="en-US" sz="2400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𝑥</m:t>
                    </m:r>
                    <m:r>
                      <a:rPr kumimoji="1" lang="en-US" sz="2400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∈</m:t>
                    </m:r>
                    <m:sSub>
                      <m:sSubPr>
                        <m:ctrlPr>
                          <a:rPr kumimoji="1" lang="en-US" sz="2400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sz="2400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  <m:t>𝐿</m:t>
                        </m:r>
                      </m:e>
                      <m:sub>
                        <m:r>
                          <a:rPr kumimoji="1" lang="en-US" sz="2400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134043"/>
                <a:ext cx="2736304" cy="830997"/>
              </a:xfrm>
              <a:prstGeom prst="rect">
                <a:avLst/>
              </a:prstGeom>
              <a:blipFill>
                <a:blip r:embed="rId5"/>
                <a:stretch>
                  <a:fillRect l="-33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 bwMode="gray">
              <a:xfrm>
                <a:off x="3263686" y="4370568"/>
                <a:ext cx="3792421" cy="109027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600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867" b="1" dirty="0">
                    <a:cs typeface="Meiryo UI" panose="020B0604030504040204" pitchFamily="50" charset="-128"/>
                  </a:rPr>
                  <a:t>Public Info</a:t>
                </a:r>
                <a:endParaRPr kumimoji="1" lang="en-US" sz="1867" dirty="0">
                  <a:cs typeface="Meiryo UI" panose="020B0604030504040204" pitchFamily="50" charset="-128"/>
                </a:endParaRPr>
              </a:p>
              <a:p>
                <a:pPr marL="380990" indent="-380990" fontAlgn="ctr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sz="1867" dirty="0">
                    <a:cs typeface="Meiryo UI" panose="020B0604030504040204" pitchFamily="50" charset="-128"/>
                  </a:rPr>
                  <a:t>Common Reference string </a:t>
                </a:r>
                <a14:m>
                  <m:oMath xmlns:m="http://schemas.openxmlformats.org/officeDocument/2006/math">
                    <m:r>
                      <a:rPr kumimoji="1" lang="en-US" sz="1867" i="1" dirty="0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𝐶𝑅𝑆</m:t>
                    </m:r>
                  </m:oMath>
                </a14:m>
                <a:r>
                  <a:rPr kumimoji="1" lang="en-US" sz="1867" dirty="0">
                    <a:cs typeface="Meiryo UI" panose="020B0604030504040204" pitchFamily="50" charset="-128"/>
                  </a:rPr>
                  <a:t> </a:t>
                </a:r>
                <a:endParaRPr kumimoji="1" lang="en-US" sz="1867" dirty="0">
                  <a:cs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63686" y="4370568"/>
                <a:ext cx="3792421" cy="1090272"/>
              </a:xfrm>
              <a:prstGeom prst="rect">
                <a:avLst/>
              </a:prstGeom>
              <a:blipFill>
                <a:blip r:embed="rId6"/>
                <a:stretch>
                  <a:fillRect l="-801" t="-110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 bwMode="gray">
              <a:xfrm>
                <a:off x="8760296" y="4485117"/>
                <a:ext cx="3216357" cy="179473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00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867" b="1" dirty="0">
                    <a:cs typeface="Meiryo UI" panose="020B0604030504040204" pitchFamily="50" charset="-128"/>
                  </a:rPr>
                  <a:t>Proof of Knowledge</a:t>
                </a:r>
              </a:p>
              <a:p>
                <a:pPr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867" dirty="0">
                    <a:cs typeface="Meiryo UI" panose="020B0604030504040204" pitchFamily="50" charset="-128"/>
                  </a:rPr>
                  <a:t>Verifier convinces itself that</a:t>
                </a:r>
              </a:p>
              <a:p>
                <a:pPr marL="380990" indent="-380990" fontAlgn="ctr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𝑥</m:t>
                    </m:r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∈</m:t>
                    </m:r>
                    <m:sSub>
                      <m:sSubPr>
                        <m:ctrlPr>
                          <a:rPr kumimoji="1" lang="en-US" sz="1867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sz="1867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  <m:t>𝐿</m:t>
                        </m:r>
                      </m:e>
                      <m:sub>
                        <m:r>
                          <a:rPr kumimoji="1" lang="en-US" sz="1867" i="1">
                            <a:latin typeface="Cambria Math" panose="02040503050406030204" pitchFamily="18" charset="0"/>
                            <a:cs typeface="Meiryo UI" panose="020B0604030504040204" pitchFamily="50" charset="-128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en-US" sz="1867" dirty="0">
                    <a:cs typeface="Meiryo UI" panose="020B0604030504040204" pitchFamily="50" charset="-128"/>
                  </a:rPr>
                  <a:t> and</a:t>
                </a:r>
              </a:p>
              <a:p>
                <a:pPr marL="380990" indent="-380990" fontAlgn="ctr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sz="1867" dirty="0">
                    <a:cs typeface="Meiryo UI" panose="020B0604030504040204" pitchFamily="50" charset="-128"/>
                  </a:rPr>
                  <a:t>Prover knows witness </a:t>
                </a:r>
                <a14:m>
                  <m:oMath xmlns:m="http://schemas.openxmlformats.org/officeDocument/2006/math"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𝑤</m:t>
                    </m:r>
                  </m:oMath>
                </a14:m>
                <a:endParaRPr kumimoji="1" lang="en-US" sz="1867" dirty="0">
                  <a:cs typeface="Meiryo UI" panose="020B0604030504040204" pitchFamily="50" charset="-128"/>
                </a:endParaRPr>
              </a:p>
              <a:p>
                <a:pPr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867" dirty="0">
                    <a:cs typeface="Meiryo UI" panose="020B0604030504040204" pitchFamily="50" charset="-128"/>
                  </a:rPr>
                  <a:t>Verifier does not gain any information about </a:t>
                </a:r>
                <a14:m>
                  <m:oMath xmlns:m="http://schemas.openxmlformats.org/officeDocument/2006/math">
                    <m:r>
                      <a:rPr kumimoji="1" lang="en-US" sz="1867" i="1">
                        <a:latin typeface="Cambria Math" panose="02040503050406030204" pitchFamily="18" charset="0"/>
                        <a:cs typeface="Meiryo UI" panose="020B0604030504040204" pitchFamily="50" charset="-128"/>
                      </a:rPr>
                      <m:t>𝑤</m:t>
                    </m:r>
                  </m:oMath>
                </a14:m>
                <a:r>
                  <a:rPr kumimoji="1" lang="en-US" sz="1867" dirty="0">
                    <a:cs typeface="Meiryo UI" panose="020B0604030504040204" pitchFamily="50" charset="-128"/>
                  </a:rPr>
                  <a:t> </a:t>
                </a:r>
                <a:endParaRPr kumimoji="1" lang="en-US" sz="1867" dirty="0">
                  <a:cs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60296" y="4485117"/>
                <a:ext cx="3216357" cy="1794736"/>
              </a:xfrm>
              <a:prstGeom prst="rect">
                <a:avLst/>
              </a:prstGeom>
              <a:blipFill>
                <a:blip r:embed="rId7"/>
                <a:stretch>
                  <a:fillRect l="-1321" t="-1014" b="-641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4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73" y="-25381"/>
            <a:ext cx="10515600" cy="1325563"/>
          </a:xfrm>
        </p:spPr>
        <p:txBody>
          <a:bodyPr/>
          <a:lstStyle/>
          <a:p>
            <a:r>
              <a:rPr lang="en-US" dirty="0" smtClean="0"/>
              <a:t>Zero Knowledge Frameworks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373" y="5157192"/>
                <a:ext cx="11715751" cy="13055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Rank 1 Constrained System (R1CS)</a:t>
                </a:r>
              </a:p>
              <a:p>
                <a:pPr marL="338129" lvl="1" indent="0">
                  <a:buNone/>
                </a:pPr>
                <a:r>
                  <a:rPr lang="en-US" b="0" dirty="0" smtClean="0"/>
                  <a:t>Three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satisfy the R1CS if there exists witness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endParaRPr lang="en-US" dirty="0" smtClean="0"/>
              </a:p>
              <a:p>
                <a:pPr marL="33812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338129" lvl="1" indent="0"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 smtClean="0"/>
                  <a:t> is usual matrix vector multiplication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 smtClean="0"/>
                  <a:t> is element wise multiplication operator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373" y="5157192"/>
                <a:ext cx="11715751" cy="1305528"/>
              </a:xfrm>
              <a:blipFill>
                <a:blip r:embed="rId2"/>
                <a:stretch>
                  <a:fillRect l="-832" t="-11682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gray">
          <a:xfrm>
            <a:off x="2549049" y="1341409"/>
            <a:ext cx="1872208" cy="11243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00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sz="1867" b="1" dirty="0">
                <a:cs typeface="Meiryo UI" panose="020B0604030504040204" pitchFamily="50" charset="-128"/>
              </a:rPr>
              <a:t>Front End</a:t>
            </a:r>
            <a:endParaRPr kumimoji="1" lang="en-US" sz="1867" b="1" dirty="0">
              <a:cs typeface="Meiryo UI" panose="020B0604030504040204" pitchFamily="50" charset="-128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7371723" y="1316767"/>
            <a:ext cx="1872208" cy="11490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00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sz="1867" b="1" dirty="0">
                <a:cs typeface="Meiryo UI" panose="020B0604030504040204" pitchFamily="50" charset="-128"/>
              </a:rPr>
              <a:t>Back End</a:t>
            </a:r>
            <a:endParaRPr kumimoji="1" lang="en-US" sz="1867" b="1" dirty="0">
              <a:cs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279" y="1316766"/>
            <a:ext cx="1359127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High Level Statement</a:t>
            </a:r>
            <a:endParaRPr lang="en-US" sz="1467" dirty="0"/>
          </a:p>
        </p:txBody>
      </p:sp>
      <p:sp>
        <p:nvSpPr>
          <p:cNvPr id="8" name="TextBox 7"/>
          <p:cNvSpPr txBox="1"/>
          <p:nvPr/>
        </p:nvSpPr>
        <p:spPr>
          <a:xfrm>
            <a:off x="379278" y="1891282"/>
            <a:ext cx="1359127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High Level Witness</a:t>
            </a:r>
            <a:endParaRPr lang="en-US" sz="1467" dirty="0"/>
          </a:p>
        </p:txBody>
      </p:sp>
      <p:sp>
        <p:nvSpPr>
          <p:cNvPr id="9" name="TextBox 8"/>
          <p:cNvSpPr txBox="1"/>
          <p:nvPr/>
        </p:nvSpPr>
        <p:spPr>
          <a:xfrm>
            <a:off x="5216927" y="1268761"/>
            <a:ext cx="1359127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Low Level Statement</a:t>
            </a:r>
            <a:endParaRPr lang="en-US" sz="1467" dirty="0"/>
          </a:p>
        </p:txBody>
      </p:sp>
      <p:sp>
        <p:nvSpPr>
          <p:cNvPr id="10" name="TextBox 9"/>
          <p:cNvSpPr txBox="1"/>
          <p:nvPr/>
        </p:nvSpPr>
        <p:spPr>
          <a:xfrm>
            <a:off x="5216927" y="1892830"/>
            <a:ext cx="1359127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Low Level Witness</a:t>
            </a:r>
            <a:endParaRPr lang="en-US" sz="1467" dirty="0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>
            <a:off x="1738406" y="1604024"/>
            <a:ext cx="810644" cy="77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780967" y="2084078"/>
            <a:ext cx="810644" cy="77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469266" y="1556792"/>
            <a:ext cx="810644" cy="77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511825" y="2180088"/>
            <a:ext cx="810644" cy="77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 bwMode="gray">
          <a:xfrm>
            <a:off x="2933092" y="2781315"/>
            <a:ext cx="1104123" cy="3840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00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sz="1867" b="1" dirty="0">
                <a:cs typeface="Meiryo UI" panose="020B0604030504040204" pitchFamily="50" charset="-128"/>
              </a:rPr>
              <a:t>Gadgets</a:t>
            </a:r>
            <a:endParaRPr kumimoji="1" lang="en-US" sz="1867" b="1" dirty="0">
              <a:cs typeface="Meiryo UI" panose="020B0604030504040204" pitchFamily="50" charset="-128"/>
            </a:endParaRPr>
          </a:p>
        </p:txBody>
      </p:sp>
      <p:sp>
        <p:nvSpPr>
          <p:cNvPr id="18" name="Up-Down Arrow 17"/>
          <p:cNvSpPr/>
          <p:nvPr/>
        </p:nvSpPr>
        <p:spPr bwMode="gray">
          <a:xfrm>
            <a:off x="3427869" y="2488910"/>
            <a:ext cx="114569" cy="266853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00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sz="1867" b="1" dirty="0">
              <a:cs typeface="Meiryo UI" panose="020B0604030504040204" pitchFamily="50" charset="-128"/>
            </a:endParaRPr>
          </a:p>
        </p:txBody>
      </p:sp>
      <p:cxnSp>
        <p:nvCxnSpPr>
          <p:cNvPr id="20" name="Straight Arrow Connector 19"/>
          <p:cNvCxnSpPr>
            <a:stCxn id="9" idx="3"/>
          </p:cNvCxnSpPr>
          <p:nvPr/>
        </p:nvCxnSpPr>
        <p:spPr bwMode="auto">
          <a:xfrm flipV="1">
            <a:off x="6576053" y="1556018"/>
            <a:ext cx="720080" cy="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576053" y="2084850"/>
            <a:ext cx="720080" cy="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0024426" y="1580160"/>
            <a:ext cx="87210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Proof</a:t>
            </a:r>
            <a:endParaRPr lang="en-US" sz="1467" dirty="0"/>
          </a:p>
        </p:txBody>
      </p:sp>
      <p:sp>
        <p:nvSpPr>
          <p:cNvPr id="23" name="Rectangle 22"/>
          <p:cNvSpPr/>
          <p:nvPr/>
        </p:nvSpPr>
        <p:spPr bwMode="gray">
          <a:xfrm>
            <a:off x="8112224" y="3131425"/>
            <a:ext cx="1488165" cy="8155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00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sz="1867" b="1" dirty="0">
                <a:cs typeface="Meiryo UI" panose="020B0604030504040204" pitchFamily="50" charset="-128"/>
              </a:rPr>
              <a:t>Verifier</a:t>
            </a:r>
            <a:endParaRPr kumimoji="1" lang="en-US" sz="1867" b="1" dirty="0">
              <a:cs typeface="Meiryo UI" panose="020B0604030504040204" pitchFamily="50" charset="-128"/>
            </a:endParaRPr>
          </a:p>
        </p:txBody>
      </p:sp>
      <p:cxnSp>
        <p:nvCxnSpPr>
          <p:cNvPr id="25" name="Elbow Connector 24"/>
          <p:cNvCxnSpPr/>
          <p:nvPr/>
        </p:nvCxnSpPr>
        <p:spPr bwMode="auto">
          <a:xfrm>
            <a:off x="6192011" y="1700809"/>
            <a:ext cx="1920213" cy="1628855"/>
          </a:xfrm>
          <a:prstGeom prst="bentConnector3">
            <a:avLst>
              <a:gd name="adj1" fmla="val 13198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Elbow Connector 29"/>
          <p:cNvCxnSpPr>
            <a:stCxn id="22" idx="2"/>
          </p:cNvCxnSpPr>
          <p:nvPr/>
        </p:nvCxnSpPr>
        <p:spPr bwMode="auto">
          <a:xfrm rot="5400000">
            <a:off x="9330092" y="2199272"/>
            <a:ext cx="1400689" cy="860091"/>
          </a:xfrm>
          <a:prstGeom prst="bentConnector3">
            <a:avLst>
              <a:gd name="adj1" fmla="val 99897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0444221" y="3571836"/>
            <a:ext cx="772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Yes/No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endCxn id="32" idx="1"/>
          </p:cNvCxnSpPr>
          <p:nvPr/>
        </p:nvCxnSpPr>
        <p:spPr bwMode="auto">
          <a:xfrm>
            <a:off x="9600390" y="3756502"/>
            <a:ext cx="843831" cy="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Rectangular Callout 34"/>
          <p:cNvSpPr/>
          <p:nvPr/>
        </p:nvSpPr>
        <p:spPr bwMode="gray">
          <a:xfrm>
            <a:off x="379277" y="3092962"/>
            <a:ext cx="2117763" cy="1056119"/>
          </a:xfrm>
          <a:prstGeom prst="wedgeRectCallout">
            <a:avLst>
              <a:gd name="adj1" fmla="val 1917"/>
              <a:gd name="adj2" fmla="val -19368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00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sz="1867" dirty="0">
                <a:cs typeface="Meiryo UI" panose="020B0604030504040204" pitchFamily="50" charset="-128"/>
              </a:rPr>
              <a:t>Syntax depends on the choice of Front End framework</a:t>
            </a:r>
            <a:r>
              <a:rPr kumimoji="1" lang="en-US" sz="1867" b="1" dirty="0">
                <a:cs typeface="Meiryo UI" panose="020B0604030504040204" pitchFamily="50" charset="-128"/>
              </a:rPr>
              <a:t> </a:t>
            </a:r>
            <a:endParaRPr kumimoji="1" lang="en-US" sz="1867" b="1" dirty="0">
              <a:cs typeface="Meiryo UI" panose="020B0604030504040204" pitchFamily="50" charset="-128"/>
            </a:endParaRPr>
          </a:p>
        </p:txBody>
      </p:sp>
      <p:sp>
        <p:nvSpPr>
          <p:cNvPr id="36" name="Rectangular Callout 35"/>
          <p:cNvSpPr/>
          <p:nvPr/>
        </p:nvSpPr>
        <p:spPr bwMode="gray">
          <a:xfrm>
            <a:off x="4263587" y="3426446"/>
            <a:ext cx="2117763" cy="1203461"/>
          </a:xfrm>
          <a:prstGeom prst="wedgeRectCallout">
            <a:avLst>
              <a:gd name="adj1" fmla="val -4317"/>
              <a:gd name="adj2" fmla="val -19157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00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sz="1467" dirty="0">
                <a:cs typeface="Meiryo UI" panose="020B0604030504040204" pitchFamily="50" charset="-128"/>
              </a:rPr>
              <a:t>Usually one of the following:</a:t>
            </a:r>
          </a:p>
          <a:p>
            <a:pPr marL="380990" indent="-380990" font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1467" dirty="0">
                <a:cs typeface="Meiryo UI" panose="020B0604030504040204" pitchFamily="50" charset="-128"/>
              </a:rPr>
              <a:t>R1CS</a:t>
            </a:r>
          </a:p>
          <a:p>
            <a:pPr marL="380990" indent="-380990" font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1467" dirty="0">
                <a:cs typeface="Meiryo UI" panose="020B0604030504040204" pitchFamily="50" charset="-128"/>
              </a:rPr>
              <a:t>Arithmetic Circuit</a:t>
            </a:r>
          </a:p>
          <a:p>
            <a:pPr marL="380990" indent="-380990" font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sz="1467" dirty="0">
                <a:cs typeface="Meiryo UI" panose="020B0604030504040204" pitchFamily="50" charset="-128"/>
              </a:rPr>
              <a:t>Boolean Circuit</a:t>
            </a:r>
            <a:endParaRPr kumimoji="1" lang="en-US" sz="1467" dirty="0">
              <a:cs typeface="Meiryo UI" panose="020B0604030504040204" pitchFamily="50" charset="-128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9360363" y="1759218"/>
            <a:ext cx="720080" cy="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3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Work: </a:t>
            </a:r>
            <a:r>
              <a:rPr lang="en-US" dirty="0" err="1" smtClean="0"/>
              <a:t>Zkinterface</a:t>
            </a:r>
            <a:r>
              <a:rPr lang="en-US" dirty="0" smtClean="0"/>
              <a:t>: 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49" y="1528942"/>
            <a:ext cx="11715751" cy="27124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tool for zero knowledge interoperability</a:t>
            </a:r>
          </a:p>
          <a:p>
            <a:pPr lvl="1"/>
            <a:r>
              <a:rPr lang="en-US" dirty="0" smtClean="0"/>
              <a:t>Different zero knowledge domain specific libraries</a:t>
            </a:r>
          </a:p>
          <a:p>
            <a:pPr lvl="1"/>
            <a:r>
              <a:rPr lang="en-US" dirty="0" smtClean="0"/>
              <a:t>Gadget Libraries</a:t>
            </a:r>
          </a:p>
          <a:p>
            <a:pPr lvl="1"/>
            <a:r>
              <a:rPr lang="en-US" dirty="0" smtClean="0"/>
              <a:t>Proving Systems</a:t>
            </a:r>
          </a:p>
          <a:p>
            <a:r>
              <a:rPr lang="en-US" dirty="0" smtClean="0"/>
              <a:t>Defines </a:t>
            </a:r>
            <a:r>
              <a:rPr lang="en-US" dirty="0" err="1" smtClean="0"/>
              <a:t>Flatbuffer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https://google.github.io/flatbuffers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based serialized interface</a:t>
            </a:r>
            <a:endParaRPr lang="en-US" dirty="0"/>
          </a:p>
          <a:p>
            <a:r>
              <a:rPr lang="en-US" dirty="0" smtClean="0"/>
              <a:t>Currently only supports R1CS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dirty="0" err="1" smtClean="0"/>
              <a:t>zkinterface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Deployment is still complicated </a:t>
            </a:r>
          </a:p>
          <a:p>
            <a:r>
              <a:rPr lang="en-US" dirty="0" smtClean="0"/>
              <a:t>Can we assume existence of a trusted server that runs the FE and Verifier only verifies the low level R1CS ?</a:t>
            </a:r>
          </a:p>
          <a:p>
            <a:pPr lvl="1"/>
            <a:r>
              <a:rPr lang="en-US" dirty="0" smtClean="0"/>
              <a:t>If not we need to ensure FE is deterministic and the Verifier can rerun the FE to generate the same low level R1CS</a:t>
            </a:r>
          </a:p>
          <a:p>
            <a:r>
              <a:rPr lang="en-US" dirty="0" smtClean="0"/>
              <a:t>For CRS based Backend Proof systems </a:t>
            </a:r>
            <a:r>
              <a:rPr lang="en-US" dirty="0" err="1" smtClean="0"/>
              <a:t>zk</a:t>
            </a:r>
            <a:r>
              <a:rPr lang="en-US" dirty="0" smtClean="0"/>
              <a:t>-interface does not provide complete interoperability</a:t>
            </a:r>
          </a:p>
          <a:p>
            <a:r>
              <a:rPr lang="en-US" dirty="0" smtClean="0"/>
              <a:t>Proofs are not interoperable, i.e. we need the same prover/verification stack</a:t>
            </a:r>
          </a:p>
          <a:p>
            <a:r>
              <a:rPr lang="en-US" dirty="0" smtClean="0"/>
              <a:t>Constrained System representations such as:</a:t>
            </a:r>
          </a:p>
          <a:p>
            <a:pPr lvl="1"/>
            <a:r>
              <a:rPr lang="en-US" dirty="0" smtClean="0"/>
              <a:t>Boolean systems</a:t>
            </a:r>
          </a:p>
          <a:p>
            <a:pPr lvl="1"/>
            <a:r>
              <a:rPr lang="en-US" dirty="0" smtClean="0"/>
              <a:t>Arithmetic circuits</a:t>
            </a:r>
          </a:p>
          <a:p>
            <a:pPr lvl="1"/>
            <a:r>
              <a:rPr lang="en-US" dirty="0" smtClean="0"/>
              <a:t>Algebraic systems</a:t>
            </a:r>
          </a:p>
          <a:p>
            <a:pPr marL="338129" lvl="1" indent="0">
              <a:buNone/>
            </a:pPr>
            <a:r>
              <a:rPr lang="en-US" dirty="0" smtClean="0"/>
              <a:t>are NOT yet supported.</a:t>
            </a:r>
          </a:p>
        </p:txBody>
      </p:sp>
    </p:spTree>
    <p:extLst>
      <p:ext uri="{BB962C8B-B14F-4D97-AF65-F5344CB8AC3E}">
        <p14:creationId xmlns:p14="http://schemas.microsoft.com/office/powerpoint/2010/main" val="11452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R1cs-select based </a:t>
            </a:r>
            <a:r>
              <a:rPr lang="en-US" dirty="0" err="1" smtClean="0"/>
              <a:t>zkframework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</a:t>
            </a:r>
            <a:r>
              <a:rPr lang="en-US" dirty="0" err="1" smtClean="0"/>
              <a:t>zk</a:t>
            </a:r>
            <a:r>
              <a:rPr lang="en-US" dirty="0" smtClean="0"/>
              <a:t>-interface</a:t>
            </a:r>
          </a:p>
          <a:p>
            <a:r>
              <a:rPr lang="en-US" dirty="0" smtClean="0"/>
              <a:t>Focus on simplicity</a:t>
            </a:r>
          </a:p>
          <a:p>
            <a:r>
              <a:rPr lang="en-US" dirty="0" smtClean="0"/>
              <a:t>R1cs rust library as frontend</a:t>
            </a:r>
          </a:p>
          <a:p>
            <a:r>
              <a:rPr lang="en-US" dirty="0" smtClean="0"/>
              <a:t>Bulletproof and Bellman as backend</a:t>
            </a:r>
          </a:p>
          <a:p>
            <a:r>
              <a:rPr lang="en-US" dirty="0" smtClean="0"/>
              <a:t>More backend support in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8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263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Meiryo UI</vt:lpstr>
      <vt:lpstr>Office Theme</vt:lpstr>
      <vt:lpstr>Framework for writing ZKPs</vt:lpstr>
      <vt:lpstr>What is zero Knowledge?</vt:lpstr>
      <vt:lpstr>Zero Knowledge Frameworks</vt:lpstr>
      <vt:lpstr>Previous Work: Zkinterface: what does it do?</vt:lpstr>
      <vt:lpstr>Drawbacks of zkinterface</vt:lpstr>
      <vt:lpstr>R1cs-select based zkframework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for writing ZKPs</dc:title>
  <dc:creator>Avradip Mandal</dc:creator>
  <cp:lastModifiedBy>Avradip Mandal</cp:lastModifiedBy>
  <cp:revision>2</cp:revision>
  <dcterms:created xsi:type="dcterms:W3CDTF">2022-01-05T06:33:16Z</dcterms:created>
  <dcterms:modified xsi:type="dcterms:W3CDTF">2022-01-05T06:43:25Z</dcterms:modified>
</cp:coreProperties>
</file>