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8"/>
    <p:restoredTop sz="86443"/>
  </p:normalViewPr>
  <p:slideViewPr>
    <p:cSldViewPr snapToGrid="0" snapToObjects="1">
      <p:cViewPr varScale="1">
        <p:scale>
          <a:sx n="100" d="100"/>
          <a:sy n="100" d="100"/>
        </p:scale>
        <p:origin x="184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8DD6-2DD4-F141-93E2-0F38E6659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C36AF-60BE-FE40-8819-5AAF493F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B6C2-2F55-B743-898B-0B14BBA6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3A8C-AEBE-0540-9C54-DE8EA4DF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6B5D-1B4E-1E40-BF2A-1BC9AFDF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2EEE-9C72-224F-BCB4-FDBCF367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6566B-F634-E043-9264-11F95156F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4F85-9AF6-6E41-A3D6-A6A5E607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72A1-BFE0-8E44-93F2-6999E302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52B0-E064-F14A-99EC-23BA7789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7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5D691-50A8-F24A-89FB-DA0C72137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94ED3-9B03-5E4E-B875-E9B0BCB4B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B354-3802-5641-A4B1-05154AFE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6D45-50A6-0842-90DC-61A5B8BE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1728-B6C1-E148-9D76-26380077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2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1A55-006B-5D44-B349-132AB743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57968-9973-9D47-BA90-86BBD0CF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A695-E3D3-8449-9167-0BCD6A1A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1153-1464-6041-96DE-52C2EF0E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3D61-2BED-0240-9398-3E05B2FD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6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CDE3-668F-4845-8E65-FB63EF73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A99A-2FDE-CF4D-8D52-6B9A24FA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421A-1CBC-5D4A-AE1C-AF49B733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13FB-76A1-304F-864C-9A54876E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3E97-08C3-314C-AEBA-10C47648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F519-E32C-C94B-BE25-2A99CAB9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C180-3C36-6B47-AAD2-B1250A270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BB7F5-95FB-F74C-B59C-1C693ECC4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70A06-EBDB-044B-B6B7-A7BE58B5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1132-088D-4847-AB2F-11E12526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605AE-222C-2B45-91B3-1F8181F9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AEB-59F4-B645-9D2A-735B26EB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404E-29C2-7A4D-A99D-E60E2312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1456-C8FB-714C-8DBD-146D834E1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90F77-5154-474C-ABC1-1DDED04A4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55929-16F4-684D-8003-3FB084DAA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7F2E7-3218-7541-AC21-19FA33E1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B3F8E-0399-7E49-83E9-C55EFA21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2E42D-AA64-C242-AF8E-9922A27D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411F-994D-FB47-97D5-CA30C81B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18E9-D678-8F4F-871B-2517D41A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30B73-9C1C-754E-99B5-00CC0B2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283EF-BA26-2048-88E2-274624E2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4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AF5F0-96D8-2B4F-872E-640EBFC3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E76E-2466-EC4A-9529-0E4F08F2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B817B-2E97-3045-95E2-C5AD7CF1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7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A4BF-00A9-C547-8F46-41A84AA2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AAF4-3942-7440-9B5B-373548F8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5F75B-F554-6E4E-AA65-48BA8C84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C6373-5227-5D40-A7DD-367E8D88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8AD59-D838-C84E-ADE8-E068F42F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5A95D-2401-8846-9841-CFF2302A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9744-760D-2D46-9A6D-99C2D654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FC14E-4BCD-F443-95C9-9BB33C38B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B1627-8A30-C448-A71A-3358B32E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BA25-B476-754A-9585-3428EC95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1B7D-AC11-8C48-8D6F-EC5526C4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A49FF-2436-5446-902B-9C5A646E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973E9-C09B-804F-B996-1E435AE8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B455-F1AD-314B-A49B-0F166BEE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3EC13-9988-9A4B-824A-E42EB9A40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74989-AD0F-B346-87A8-EAD0649356F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7ED0B-85AA-AF49-9644-A6947248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2D6D-DB4A-634A-AE18-D382A2D65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28AD-4860-CD45-B33E-BEBCDB9F9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6126-E03E-084F-80DB-7DA9FDA4E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Interoperability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221742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6278-6730-284C-839F-51848191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Pyramid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618B8-BC2C-D64D-9E1B-B47D32FC9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018" y="1331844"/>
            <a:ext cx="6876994" cy="5526156"/>
          </a:xfr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864C0F8-7809-9C41-996C-1F0987896CCE}"/>
              </a:ext>
            </a:extLst>
          </p:cNvPr>
          <p:cNvSpPr/>
          <p:nvPr/>
        </p:nvSpPr>
        <p:spPr>
          <a:xfrm rot="19969470">
            <a:off x="7627350" y="2234278"/>
            <a:ext cx="528286" cy="3462764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F8D6-BC87-324C-A5A9-0B34C5A4FFB1}"/>
              </a:ext>
            </a:extLst>
          </p:cNvPr>
          <p:cNvSpPr txBox="1"/>
          <p:nvPr/>
        </p:nvSpPr>
        <p:spPr>
          <a:xfrm>
            <a:off x="8064500" y="3390900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Test</a:t>
            </a:r>
          </a:p>
        </p:txBody>
      </p:sp>
    </p:spTree>
    <p:extLst>
      <p:ext uri="{BB962C8B-B14F-4D97-AF65-F5344CB8AC3E}">
        <p14:creationId xmlns:p14="http://schemas.microsoft.com/office/powerpoint/2010/main" val="222307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496EA1-8F78-EE46-9F3A-944EF83FEF81}"/>
              </a:ext>
            </a:extLst>
          </p:cNvPr>
          <p:cNvSpPr/>
          <p:nvPr/>
        </p:nvSpPr>
        <p:spPr>
          <a:xfrm>
            <a:off x="7741659" y="1798110"/>
            <a:ext cx="1519174" cy="1101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Published builds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94028-3ADA-EA48-B376-04DD2F61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 Workflow Phases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D5FA853-55CA-D249-BD20-B22BEB574413}"/>
              </a:ext>
            </a:extLst>
          </p:cNvPr>
          <p:cNvSpPr/>
          <p:nvPr/>
        </p:nvSpPr>
        <p:spPr>
          <a:xfrm>
            <a:off x="727741" y="3244496"/>
            <a:ext cx="4577793" cy="3304222"/>
          </a:xfrm>
          <a:prstGeom prst="wedgeRoundRectCallout">
            <a:avLst>
              <a:gd name="adj1" fmla="val 7642"/>
              <a:gd name="adj2" fmla="val -6263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Tests that ensure components and systems work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Validation tests that are not expected to stress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Using test friendly configuration but real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Can be mocked (component) or live (system/end-to-end)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Each user consumable feature should extend these suites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Use a small number of assets (</a:t>
            </a:r>
            <a:r>
              <a:rPr lang="en-US" sz="1600" dirty="0" err="1">
                <a:solidFill>
                  <a:sysClr val="windowText" lastClr="000000"/>
                </a:solidFill>
              </a:rPr>
              <a:t>eg.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chaincode</a:t>
            </a:r>
            <a:r>
              <a:rPr lang="en-US" sz="1600" dirty="0">
                <a:solidFill>
                  <a:sysClr val="windowText" lastClr="000000"/>
                </a:solidFill>
              </a:rPr>
              <a:t>, peers, orgs) across multiple tests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1B0D342-AD17-314E-987A-A68C36DED5EF}"/>
              </a:ext>
            </a:extLst>
          </p:cNvPr>
          <p:cNvSpPr/>
          <p:nvPr/>
        </p:nvSpPr>
        <p:spPr>
          <a:xfrm>
            <a:off x="6337300" y="3306102"/>
            <a:ext cx="5056372" cy="3242616"/>
          </a:xfrm>
          <a:prstGeom prst="wedgeRoundRectCallout">
            <a:avLst>
              <a:gd name="adj1" fmla="val -39991"/>
              <a:gd name="adj2" fmla="val -6428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Interoperability testing is compatibility integration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Should be the same test suite containing very few tests that are executed after merges in each repository are performed.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Not feature based or necessarily updated often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ysClr val="windowText" lastClr="000000"/>
                </a:solidFill>
              </a:rPr>
              <a:t>Use a the maximum number of assets in order to verify compatibility between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Verifies that a build combination is good and is able to be published for use with other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Merges happen before; Publishing happens after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AA8700CD-BBFF-CC48-8DA5-19D82D8DA044}"/>
              </a:ext>
            </a:extLst>
          </p:cNvPr>
          <p:cNvSpPr/>
          <p:nvPr/>
        </p:nvSpPr>
        <p:spPr>
          <a:xfrm>
            <a:off x="8911255" y="2126618"/>
            <a:ext cx="2424269" cy="554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FBB1899A-DE45-A547-8A02-7068CDA88D68}"/>
              </a:ext>
            </a:extLst>
          </p:cNvPr>
          <p:cNvSpPr/>
          <p:nvPr/>
        </p:nvSpPr>
        <p:spPr>
          <a:xfrm>
            <a:off x="2483387" y="2125016"/>
            <a:ext cx="5609189" cy="554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B9B1C-6009-8347-A241-E01D6026908C}"/>
              </a:ext>
            </a:extLst>
          </p:cNvPr>
          <p:cNvSpPr txBox="1"/>
          <p:nvPr/>
        </p:nvSpPr>
        <p:spPr>
          <a:xfrm>
            <a:off x="9528922" y="2197066"/>
            <a:ext cx="152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A7988-6851-944C-8674-D80A94C99EA1}"/>
              </a:ext>
            </a:extLst>
          </p:cNvPr>
          <p:cNvSpPr txBox="1"/>
          <p:nvPr/>
        </p:nvSpPr>
        <p:spPr>
          <a:xfrm>
            <a:off x="4424159" y="2212187"/>
            <a:ext cx="152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 test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47D6E-C0A2-D845-BA8A-D7E9A7C58831}"/>
              </a:ext>
            </a:extLst>
          </p:cNvPr>
          <p:cNvSpPr txBox="1"/>
          <p:nvPr/>
        </p:nvSpPr>
        <p:spPr>
          <a:xfrm>
            <a:off x="2872441" y="2501226"/>
            <a:ext cx="136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A39E0-97C8-634F-9F4E-22A6454211DF}"/>
              </a:ext>
            </a:extLst>
          </p:cNvPr>
          <p:cNvSpPr txBox="1"/>
          <p:nvPr/>
        </p:nvSpPr>
        <p:spPr>
          <a:xfrm>
            <a:off x="6072761" y="2521228"/>
            <a:ext cx="165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Interoperability</a:t>
            </a:r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C6EA876-A751-3C4C-A031-26E7D0EEA0E0}"/>
              </a:ext>
            </a:extLst>
          </p:cNvPr>
          <p:cNvSpPr/>
          <p:nvPr/>
        </p:nvSpPr>
        <p:spPr>
          <a:xfrm>
            <a:off x="656531" y="2117372"/>
            <a:ext cx="1735343" cy="5541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AF9A2C-4DFA-FC45-9897-A9389B0CF12C}"/>
              </a:ext>
            </a:extLst>
          </p:cNvPr>
          <p:cNvSpPr txBox="1"/>
          <p:nvPr/>
        </p:nvSpPr>
        <p:spPr>
          <a:xfrm>
            <a:off x="1045241" y="2182311"/>
            <a:ext cx="10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9A3C821A-E84B-1241-B512-E961607B7348}"/>
              </a:ext>
            </a:extLst>
          </p:cNvPr>
          <p:cNvSpPr/>
          <p:nvPr/>
        </p:nvSpPr>
        <p:spPr>
          <a:xfrm>
            <a:off x="5804673" y="2605819"/>
            <a:ext cx="222332" cy="638677"/>
          </a:xfrm>
          <a:prstGeom prst="up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6FA5B-585D-F94A-B325-9B946AC13F84}"/>
              </a:ext>
            </a:extLst>
          </p:cNvPr>
          <p:cNvSpPr txBox="1"/>
          <p:nvPr/>
        </p:nvSpPr>
        <p:spPr>
          <a:xfrm>
            <a:off x="5552061" y="320702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89164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16A-1449-4946-B7C0-4AA30EC4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2A6E-AA79-3B41-A03C-0CF73A34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 will need to pull Nexus build images instead of building all component images 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Publishing no longer takes place after a CR is merged to master.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Just because a CR makes it to master does not mean that it will be published. Publishing is the goal!</a:t>
            </a:r>
            <a:endParaRPr lang="en-US" dirty="0"/>
          </a:p>
          <a:p>
            <a:r>
              <a:rPr lang="en-US" dirty="0">
                <a:solidFill>
                  <a:sysClr val="windowText" lastClr="000000"/>
                </a:solidFill>
              </a:rPr>
              <a:t>The interoperability tests should be executed as a separate job that is downstream from the merge jobs with the built artifacts from the merge job.</a:t>
            </a:r>
          </a:p>
          <a:p>
            <a:r>
              <a:rPr lang="en-US" dirty="0"/>
              <a:t>The system BDD tests will be used for post-merge interoperability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389782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8CEB-051E-DB43-9045-07BC3A46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Interoperability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801FD7-F0DC-A64C-A915-F8EAED6E6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07845"/>
              </p:ext>
            </p:extLst>
          </p:nvPr>
        </p:nvGraphicFramePr>
        <p:xfrm>
          <a:off x="1573305" y="1559860"/>
          <a:ext cx="9022978" cy="4868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628">
                  <a:extLst>
                    <a:ext uri="{9D8B030D-6E8A-4147-A177-3AD203B41FA5}">
                      <a16:colId xmlns:a16="http://schemas.microsoft.com/office/drawing/2014/main" val="4246550431"/>
                    </a:ext>
                  </a:extLst>
                </a:gridCol>
                <a:gridCol w="1014017">
                  <a:extLst>
                    <a:ext uri="{9D8B030D-6E8A-4147-A177-3AD203B41FA5}">
                      <a16:colId xmlns:a16="http://schemas.microsoft.com/office/drawing/2014/main" val="144754750"/>
                    </a:ext>
                  </a:extLst>
                </a:gridCol>
                <a:gridCol w="1081620">
                  <a:extLst>
                    <a:ext uri="{9D8B030D-6E8A-4147-A177-3AD203B41FA5}">
                      <a16:colId xmlns:a16="http://schemas.microsoft.com/office/drawing/2014/main" val="3662343954"/>
                    </a:ext>
                  </a:extLst>
                </a:gridCol>
                <a:gridCol w="971321">
                  <a:extLst>
                    <a:ext uri="{9D8B030D-6E8A-4147-A177-3AD203B41FA5}">
                      <a16:colId xmlns:a16="http://schemas.microsoft.com/office/drawing/2014/main" val="1753901153"/>
                    </a:ext>
                  </a:extLst>
                </a:gridCol>
                <a:gridCol w="256172">
                  <a:extLst>
                    <a:ext uri="{9D8B030D-6E8A-4147-A177-3AD203B41FA5}">
                      <a16:colId xmlns:a16="http://schemas.microsoft.com/office/drawing/2014/main" val="1777067514"/>
                    </a:ext>
                  </a:extLst>
                </a:gridCol>
                <a:gridCol w="4771220">
                  <a:extLst>
                    <a:ext uri="{9D8B030D-6E8A-4147-A177-3AD203B41FA5}">
                      <a16:colId xmlns:a16="http://schemas.microsoft.com/office/drawing/2014/main" val="3221027690"/>
                    </a:ext>
                  </a:extLst>
                </a:gridCol>
              </a:tblGrid>
              <a:tr h="585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Fabric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Fabric-CA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Node-SDK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Java-SDK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What to do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extLst>
                  <a:ext uri="{0D108BD9-81ED-4DB2-BD59-A6C34878D82A}">
                    <a16:rowId xmlns:a16="http://schemas.microsoft.com/office/drawing/2014/main" val="2322114292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extLst>
                  <a:ext uri="{0D108BD9-81ED-4DB2-BD59-A6C34878D82A}">
                    <a16:rowId xmlns:a16="http://schemas.microsoft.com/office/drawing/2014/main" val="1064114313"/>
                  </a:ext>
                </a:extLst>
              </a:tr>
              <a:tr h="1356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merge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1. Pull published build (Nexus, stable packages) for fabric-ca and all </a:t>
                      </a:r>
                      <a:r>
                        <a:rPr lang="en-US" sz="1400" u="none" strike="noStrike" dirty="0" err="1">
                          <a:effectLst/>
                        </a:rPr>
                        <a:t>sdks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2. Receive as artifacts the built components from merged repo (peer, </a:t>
                      </a:r>
                      <a:r>
                        <a:rPr lang="en-US" sz="1400" u="none" strike="noStrike" dirty="0" err="1">
                          <a:effectLst/>
                        </a:rPr>
                        <a:t>orderer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configtxgen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idemixgen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3. Execute Interop tests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4. Upon success, publish newly built components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extLst>
                  <a:ext uri="{0D108BD9-81ED-4DB2-BD59-A6C34878D82A}">
                    <a16:rowId xmlns:a16="http://schemas.microsoft.com/office/drawing/2014/main" val="2244216492"/>
                  </a:ext>
                </a:extLst>
              </a:tr>
              <a:tr h="1356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merge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1. Pull published build (Nexus, stable packages) for fabric-peer, fabric-</a:t>
                      </a:r>
                      <a:r>
                        <a:rPr lang="en-US" sz="1400" u="none" strike="noStrike" dirty="0" err="1">
                          <a:effectLst/>
                        </a:rPr>
                        <a:t>orderer</a:t>
                      </a:r>
                      <a:r>
                        <a:rPr lang="en-US" sz="1400" u="none" strike="noStrike" dirty="0">
                          <a:effectLst/>
                        </a:rPr>
                        <a:t>, fabric-ca, etc.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2. Receive as artifacts the built package from merged repo (maven package)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3. Execute Interop tests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4. Upon success, publish new package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extLst>
                  <a:ext uri="{0D108BD9-81ED-4DB2-BD59-A6C34878D82A}">
                    <a16:rowId xmlns:a16="http://schemas.microsoft.com/office/drawing/2014/main" val="2452877284"/>
                  </a:ext>
                </a:extLst>
              </a:tr>
              <a:tr h="1356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merge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1. Pull published build (Nexus, stable packages) for fabric-peer, fabric-</a:t>
                      </a:r>
                      <a:r>
                        <a:rPr lang="en-US" sz="1400" u="none" strike="noStrike" dirty="0" err="1">
                          <a:effectLst/>
                        </a:rPr>
                        <a:t>orderer</a:t>
                      </a:r>
                      <a:r>
                        <a:rPr lang="en-US" sz="1400" u="none" strike="noStrike" dirty="0">
                          <a:effectLst/>
                        </a:rPr>
                        <a:t>, fabric-ca, etc.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2. Receive as artifacts the built package from merged repo (</a:t>
                      </a:r>
                      <a:r>
                        <a:rPr lang="en-US" sz="1400" u="none" strike="noStrike" dirty="0" err="1">
                          <a:effectLst/>
                        </a:rPr>
                        <a:t>npm</a:t>
                      </a:r>
                      <a:r>
                        <a:rPr lang="en-US" sz="1400" u="none" strike="noStrike" dirty="0">
                          <a:effectLst/>
                        </a:rPr>
                        <a:t> package)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3. Execute Interop tests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4. Upon success, publish new package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5" marR="9515" marT="9515" marB="0" anchor="ctr"/>
                </a:tc>
                <a:extLst>
                  <a:ext uri="{0D108BD9-81ED-4DB2-BD59-A6C34878D82A}">
                    <a16:rowId xmlns:a16="http://schemas.microsoft.com/office/drawing/2014/main" val="68747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78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0092-FA3C-EC40-9D2B-7172EF0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7A9F-4C40-C541-83DC-57051139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Fabric-samples repository</a:t>
            </a:r>
          </a:p>
          <a:p>
            <a:pPr lvl="1"/>
            <a:r>
              <a:rPr lang="en-US" dirty="0"/>
              <a:t>A change to the other components should trigger a test run of fabric-samples - do tests (other than fabric-ca) exist for these?</a:t>
            </a:r>
          </a:p>
          <a:p>
            <a:pPr lvl="1"/>
            <a:r>
              <a:rPr lang="en-US" dirty="0"/>
              <a:t>A change to fabric-samples should only trigger samples tests</a:t>
            </a:r>
          </a:p>
          <a:p>
            <a:r>
              <a:rPr lang="en-US" dirty="0"/>
              <a:t>Nexus build notations</a:t>
            </a:r>
          </a:p>
          <a:p>
            <a:pPr lvl="1"/>
            <a:r>
              <a:rPr lang="en-US" dirty="0"/>
              <a:t>The git </a:t>
            </a:r>
            <a:r>
              <a:rPr lang="en-US" dirty="0" err="1"/>
              <a:t>sha</a:t>
            </a:r>
            <a:r>
              <a:rPr lang="en-US" dirty="0"/>
              <a:t> must be in the build name in Nexus for easy traceability</a:t>
            </a:r>
          </a:p>
          <a:p>
            <a:r>
              <a:rPr lang="en-US" dirty="0"/>
              <a:t>Consider adding a commit file that contains the commit </a:t>
            </a:r>
            <a:r>
              <a:rPr lang="en-US" dirty="0" err="1"/>
              <a:t>sha</a:t>
            </a:r>
            <a:r>
              <a:rPr lang="en-US" dirty="0"/>
              <a:t> and image names that are needed when executing integration tests.</a:t>
            </a:r>
          </a:p>
        </p:txBody>
      </p:sp>
    </p:spTree>
    <p:extLst>
      <p:ext uri="{BB962C8B-B14F-4D97-AF65-F5344CB8AC3E}">
        <p14:creationId xmlns:p14="http://schemas.microsoft.com/office/powerpoint/2010/main" val="219238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389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Interoperability Testing</vt:lpstr>
      <vt:lpstr>Test Pyramid</vt:lpstr>
      <vt:lpstr>Test Workflow Phases</vt:lpstr>
      <vt:lpstr>Automation</vt:lpstr>
      <vt:lpstr>Interoperability Process</vt:lpstr>
      <vt:lpstr>Other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Stategy-v1.3</dc:title>
  <dc:creator>Latitia Haskins</dc:creator>
  <cp:lastModifiedBy>Latitia Haskins</cp:lastModifiedBy>
  <cp:revision>20</cp:revision>
  <dcterms:created xsi:type="dcterms:W3CDTF">2018-08-22T12:24:49Z</dcterms:created>
  <dcterms:modified xsi:type="dcterms:W3CDTF">2018-10-16T14:36:01Z</dcterms:modified>
</cp:coreProperties>
</file>