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0"/>
  </p:notesMasterIdLst>
  <p:sldIdLst>
    <p:sldId id="310" r:id="rId2"/>
    <p:sldId id="305" r:id="rId3"/>
    <p:sldId id="306" r:id="rId4"/>
    <p:sldId id="309" r:id="rId5"/>
    <p:sldId id="307" r:id="rId6"/>
    <p:sldId id="311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1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9E175-51E3-5848-8162-095F2AF953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D094-D0A8-1B46-B059-B9B19CDB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4D094-D0A8-1B46-B059-B9B19CDB7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4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7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EA74-F7EF-664A-B442-E4C56ED6CFE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F635-EB51-0043-A37B-CA5CEB7D8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jira.hyperledger.org/secure/Dashboard.jspa?selectPageId=10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599" y="1600200"/>
            <a:ext cx="8151183" cy="4967700"/>
          </a:xfrm>
        </p:spPr>
        <p:txBody>
          <a:bodyPr>
            <a:normAutofit/>
          </a:bodyPr>
          <a:lstStyle/>
          <a:p>
            <a:r>
              <a:rPr lang="en-US" sz="2000" dirty="0"/>
              <a:t>Recap test strategy (1 chart)</a:t>
            </a:r>
          </a:p>
          <a:p>
            <a:endParaRPr lang="en-US" sz="2000" dirty="0"/>
          </a:p>
          <a:p>
            <a:r>
              <a:rPr lang="en-US" sz="2000" dirty="0"/>
              <a:t>Delivery squad function test coverage for 1.2</a:t>
            </a:r>
          </a:p>
          <a:p>
            <a:endParaRPr lang="en-US" sz="2000" dirty="0"/>
          </a:p>
          <a:p>
            <a:r>
              <a:rPr lang="en-US" sz="2000" dirty="0"/>
              <a:t>How to utilize the new E2E test framework</a:t>
            </a:r>
          </a:p>
          <a:p>
            <a:endParaRPr lang="en-US" sz="2000" dirty="0"/>
          </a:p>
          <a:p>
            <a:r>
              <a:rPr lang="en-US" sz="2000" dirty="0"/>
              <a:t>How to manage and track in Jira</a:t>
            </a:r>
          </a:p>
        </p:txBody>
      </p:sp>
    </p:spTree>
    <p:extLst>
      <p:ext uri="{BB962C8B-B14F-4D97-AF65-F5344CB8AC3E}">
        <p14:creationId xmlns:p14="http://schemas.microsoft.com/office/powerpoint/2010/main" val="16266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D116C-0EF7-BA4B-AACE-151ABFD0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0"/>
            <a:ext cx="8534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9290" y="2297426"/>
            <a:ext cx="132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(E2E)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7258" y="1012174"/>
            <a:ext cx="132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(SDK)</a:t>
            </a:r>
          </a:p>
        </p:txBody>
      </p:sp>
    </p:spTree>
    <p:extLst>
      <p:ext uri="{BB962C8B-B14F-4D97-AF65-F5344CB8AC3E}">
        <p14:creationId xmlns:p14="http://schemas.microsoft.com/office/powerpoint/2010/main" val="59539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-Right Arrow 17"/>
          <p:cNvSpPr/>
          <p:nvPr/>
        </p:nvSpPr>
        <p:spPr>
          <a:xfrm>
            <a:off x="8359928" y="2960332"/>
            <a:ext cx="2424269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4" y="-5461"/>
            <a:ext cx="10387119" cy="1143000"/>
          </a:xfrm>
        </p:spPr>
        <p:txBody>
          <a:bodyPr>
            <a:normAutofit/>
          </a:bodyPr>
          <a:lstStyle/>
          <a:p>
            <a:r>
              <a:rPr lang="en-US" dirty="0"/>
              <a:t>Test strategy – 2018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2454442" y="2904942"/>
            <a:ext cx="5086807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77595" y="3030780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59929" y="1275557"/>
            <a:ext cx="2424269" cy="1591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squads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64114" y="1773394"/>
            <a:ext cx="1762169" cy="9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PTE, LTE, OTE, </a:t>
            </a:r>
            <a:r>
              <a:rPr lang="en-US" dirty="0" err="1"/>
              <a:t>etc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AB2942-1764-7B49-B511-7A35C6EC7725}"/>
              </a:ext>
            </a:extLst>
          </p:cNvPr>
          <p:cNvGrpSpPr/>
          <p:nvPr/>
        </p:nvGrpSpPr>
        <p:grpSpPr>
          <a:xfrm>
            <a:off x="805487" y="1275556"/>
            <a:ext cx="6735763" cy="1591060"/>
            <a:chOff x="850899" y="2152265"/>
            <a:chExt cx="6735763" cy="1591060"/>
          </a:xfrm>
        </p:grpSpPr>
        <p:sp>
          <p:nvSpPr>
            <p:cNvPr id="29" name="Rectangle 28"/>
            <p:cNvSpPr/>
            <p:nvPr/>
          </p:nvSpPr>
          <p:spPr>
            <a:xfrm>
              <a:off x="850899" y="2152265"/>
              <a:ext cx="6735763" cy="15910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delivery squads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2AC642-4F79-B841-BCF4-ABED23AA4522}"/>
                </a:ext>
              </a:extLst>
            </p:cNvPr>
            <p:cNvSpPr/>
            <p:nvPr/>
          </p:nvSpPr>
          <p:spPr>
            <a:xfrm>
              <a:off x="1020533" y="3093418"/>
              <a:ext cx="6267890" cy="438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ginkgo based BDD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24C7C-CCF3-7A4F-9A83-362A3C4625BA}"/>
                </a:ext>
              </a:extLst>
            </p:cNvPr>
            <p:cNvSpPr/>
            <p:nvPr/>
          </p:nvSpPr>
          <p:spPr>
            <a:xfrm>
              <a:off x="1020532" y="2565624"/>
              <a:ext cx="1475884" cy="4384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test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5235F2-E92F-D24C-A12F-6433D39FE5F1}"/>
                </a:ext>
              </a:extLst>
            </p:cNvPr>
            <p:cNvSpPr/>
            <p:nvPr/>
          </p:nvSpPr>
          <p:spPr>
            <a:xfrm>
              <a:off x="2754331" y="2565623"/>
              <a:ext cx="1797166" cy="4384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test</a:t>
              </a:r>
            </a:p>
          </p:txBody>
        </p:sp>
      </p:grp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4E2C7F5C-EB0C-404E-953A-5248F85B9459}"/>
              </a:ext>
            </a:extLst>
          </p:cNvPr>
          <p:cNvSpPr/>
          <p:nvPr/>
        </p:nvSpPr>
        <p:spPr>
          <a:xfrm>
            <a:off x="3078680" y="4144659"/>
            <a:ext cx="2650608" cy="2508336"/>
          </a:xfrm>
          <a:prstGeom prst="wedgeRoundRectCallout">
            <a:avLst>
              <a:gd name="adj1" fmla="val -25989"/>
              <a:gd name="adj2" fmla="val -6634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Tests that ensure unit tested components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Tested outside of the production package implementations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Using test friendly configuration but real implementations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620303" y="4144659"/>
            <a:ext cx="2281468" cy="2508336"/>
          </a:xfrm>
          <a:prstGeom prst="wedgeRoundRectCallout">
            <a:avLst>
              <a:gd name="adj1" fmla="val -9695"/>
              <a:gd name="adj2" fmla="val -754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Production code structured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True unit tests with high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Tool generated mocks for dependencies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278AA0CA-78A2-E740-B86E-CC52C39A5555}"/>
              </a:ext>
            </a:extLst>
          </p:cNvPr>
          <p:cNvSpPr/>
          <p:nvPr/>
        </p:nvSpPr>
        <p:spPr>
          <a:xfrm>
            <a:off x="6011796" y="4232751"/>
            <a:ext cx="5546791" cy="2420243"/>
          </a:xfrm>
          <a:prstGeom prst="wedgeRoundRectCallout">
            <a:avLst>
              <a:gd name="adj1" fmla="val -43429"/>
              <a:gd name="adj2" fmla="val -722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Orchestrated tests that use documented, user facing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Each user consumable feature should extend this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These are validation tests, not tests that are expected to stress the system or introduce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Use a small number of deployed assets (</a:t>
            </a:r>
            <a:r>
              <a:rPr lang="en-US" sz="1600" dirty="0" err="1">
                <a:solidFill>
                  <a:sysClr val="windowText" lastClr="000000"/>
                </a:solidFill>
              </a:rPr>
              <a:t>eg</a:t>
            </a:r>
            <a:r>
              <a:rPr lang="en-US" sz="1600" dirty="0">
                <a:solidFill>
                  <a:sysClr val="windowText" lastClr="000000"/>
                </a:solidFill>
              </a:rPr>
              <a:t>. </a:t>
            </a:r>
            <a:r>
              <a:rPr lang="en-US" sz="1600" dirty="0" err="1">
                <a:solidFill>
                  <a:sysClr val="windowText" lastClr="000000"/>
                </a:solidFill>
              </a:rPr>
              <a:t>chaincode</a:t>
            </a:r>
            <a:r>
              <a:rPr lang="en-US" sz="1600" dirty="0">
                <a:solidFill>
                  <a:sysClr val="windowText" lastClr="000000"/>
                </a:solidFill>
              </a:rPr>
              <a:t>, peers, orgs) across multiple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Limit execution time to seconds per variation, not minutes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6948" y="2992113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3484" y="3268452"/>
            <a:ext cx="1898321" cy="37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2360" y="3301154"/>
            <a:ext cx="132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669978" y="2897298"/>
            <a:ext cx="1735343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8688" y="2962237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4987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599" y="274650"/>
            <a:ext cx="9383635" cy="1143000"/>
          </a:xfrm>
        </p:spPr>
        <p:txBody>
          <a:bodyPr>
            <a:normAutofit/>
          </a:bodyPr>
          <a:lstStyle/>
          <a:p>
            <a:r>
              <a:rPr lang="en-US" dirty="0"/>
              <a:t>V1.2 integration </a:t>
            </a:r>
            <a:r>
              <a:rPr lang="en-US"/>
              <a:t>test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599" y="1600200"/>
            <a:ext cx="8151183" cy="4967700"/>
          </a:xfrm>
        </p:spPr>
        <p:txBody>
          <a:bodyPr>
            <a:normAutofit/>
          </a:bodyPr>
          <a:lstStyle/>
          <a:p>
            <a:r>
              <a:rPr lang="en-US" sz="2800" dirty="0"/>
              <a:t>Lots of good progress has been made, but we can’t swallow everything at once. </a:t>
            </a:r>
          </a:p>
          <a:p>
            <a:endParaRPr lang="en-US" sz="2800" dirty="0"/>
          </a:p>
          <a:p>
            <a:r>
              <a:rPr lang="en-US" sz="2800" dirty="0"/>
              <a:t>Fabric is not well structured for integration test in v1.2 timeframe</a:t>
            </a:r>
          </a:p>
          <a:p>
            <a:endParaRPr lang="en-US" sz="2800" dirty="0"/>
          </a:p>
          <a:p>
            <a:r>
              <a:rPr lang="en-US" sz="2800" dirty="0"/>
              <a:t>How to cover integration test gap while we evolve towards true integration test?</a:t>
            </a:r>
          </a:p>
          <a:p>
            <a:pPr lvl="2"/>
            <a:r>
              <a:rPr lang="en-US" sz="2800" dirty="0"/>
              <a:t>Expand Unit test coverage</a:t>
            </a:r>
          </a:p>
          <a:p>
            <a:pPr lvl="2"/>
            <a:r>
              <a:rPr lang="en-US" sz="2800" dirty="0"/>
              <a:t>Expand E2E coverage</a:t>
            </a:r>
          </a:p>
        </p:txBody>
      </p:sp>
    </p:spTree>
    <p:extLst>
      <p:ext uri="{BB962C8B-B14F-4D97-AF65-F5344CB8AC3E}">
        <p14:creationId xmlns:p14="http://schemas.microsoft.com/office/powerpoint/2010/main" val="13524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5" y="-53585"/>
            <a:ext cx="8616800" cy="1143000"/>
          </a:xfrm>
        </p:spPr>
        <p:txBody>
          <a:bodyPr/>
          <a:lstStyle/>
          <a:p>
            <a:r>
              <a:rPr lang="en-US" dirty="0"/>
              <a:t>Test strategy – V1.2 Phased approach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59929" y="1287593"/>
            <a:ext cx="2424269" cy="1591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squads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64114" y="1785430"/>
            <a:ext cx="1762169" cy="9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PTE, LTE, OTE, </a:t>
            </a:r>
            <a:r>
              <a:rPr lang="en-US" dirty="0" err="1"/>
              <a:t>etc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AB2942-1764-7B49-B511-7A35C6EC7725}"/>
              </a:ext>
            </a:extLst>
          </p:cNvPr>
          <p:cNvGrpSpPr/>
          <p:nvPr/>
        </p:nvGrpSpPr>
        <p:grpSpPr>
          <a:xfrm>
            <a:off x="805487" y="1287592"/>
            <a:ext cx="6735763" cy="1591060"/>
            <a:chOff x="850899" y="2152265"/>
            <a:chExt cx="6735763" cy="1591060"/>
          </a:xfrm>
        </p:grpSpPr>
        <p:sp>
          <p:nvSpPr>
            <p:cNvPr id="29" name="Rectangle 28"/>
            <p:cNvSpPr/>
            <p:nvPr/>
          </p:nvSpPr>
          <p:spPr>
            <a:xfrm>
              <a:off x="850899" y="2152265"/>
              <a:ext cx="6735763" cy="15910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delivery squads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2AC642-4F79-B841-BCF4-ABED23AA4522}"/>
                </a:ext>
              </a:extLst>
            </p:cNvPr>
            <p:cNvSpPr/>
            <p:nvPr/>
          </p:nvSpPr>
          <p:spPr>
            <a:xfrm>
              <a:off x="1020533" y="3093418"/>
              <a:ext cx="6111640" cy="438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ginkgo based BDD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24C7C-CCF3-7A4F-9A83-362A3C4625BA}"/>
                </a:ext>
              </a:extLst>
            </p:cNvPr>
            <p:cNvSpPr/>
            <p:nvPr/>
          </p:nvSpPr>
          <p:spPr>
            <a:xfrm>
              <a:off x="1020532" y="2565624"/>
              <a:ext cx="1236893" cy="4384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test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5235F2-E92F-D24C-A12F-6433D39FE5F1}"/>
                </a:ext>
              </a:extLst>
            </p:cNvPr>
            <p:cNvSpPr/>
            <p:nvPr/>
          </p:nvSpPr>
          <p:spPr>
            <a:xfrm>
              <a:off x="2646247" y="2565623"/>
              <a:ext cx="1797166" cy="4384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test</a:t>
              </a:r>
            </a:p>
          </p:txBody>
        </p:sp>
      </p:grp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4E2C7F5C-EB0C-404E-953A-5248F85B9459}"/>
              </a:ext>
            </a:extLst>
          </p:cNvPr>
          <p:cNvSpPr/>
          <p:nvPr/>
        </p:nvSpPr>
        <p:spPr>
          <a:xfrm>
            <a:off x="2962882" y="3997528"/>
            <a:ext cx="2420972" cy="1620037"/>
          </a:xfrm>
          <a:prstGeom prst="wedgeRoundRectCallout">
            <a:avLst>
              <a:gd name="adj1" fmla="val -28477"/>
              <a:gd name="adj2" fmla="val -6507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Tests that ensure unit tested components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Tested outside of the production package implementations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Using test friendly configuration but real implementations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627232" y="3979499"/>
            <a:ext cx="1980532" cy="1620037"/>
          </a:xfrm>
          <a:prstGeom prst="wedgeRoundRectCallout">
            <a:avLst>
              <a:gd name="adj1" fmla="val -11137"/>
              <a:gd name="adj2" fmla="val -817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Production code structured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True unit tests with high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Tool generated mocks for dependencies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278AA0CA-78A2-E740-B86E-CC52C39A5555}"/>
              </a:ext>
            </a:extLst>
          </p:cNvPr>
          <p:cNvSpPr/>
          <p:nvPr/>
        </p:nvSpPr>
        <p:spPr>
          <a:xfrm>
            <a:off x="5897370" y="4059134"/>
            <a:ext cx="4772402" cy="1531945"/>
          </a:xfrm>
          <a:prstGeom prst="wedgeRoundRectCallout">
            <a:avLst>
              <a:gd name="adj1" fmla="val -39367"/>
              <a:gd name="adj2" fmla="val -750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Orchestrated tests that use documented, user facing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Each user consumable feature should extend this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These are validation tests, not tests that are expected to stress the system or introduce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Use a small number of deployed assets (</a:t>
            </a:r>
            <a:r>
              <a:rPr lang="en-US" sz="1200" dirty="0" err="1">
                <a:solidFill>
                  <a:sysClr val="windowText" lastClr="000000"/>
                </a:solidFill>
              </a:rPr>
              <a:t>eg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  <a:r>
              <a:rPr lang="en-US" sz="1200" dirty="0" err="1">
                <a:solidFill>
                  <a:sysClr val="windowText" lastClr="000000"/>
                </a:solidFill>
              </a:rPr>
              <a:t>chaincode</a:t>
            </a:r>
            <a:r>
              <a:rPr lang="en-US" sz="1200" dirty="0">
                <a:solidFill>
                  <a:sysClr val="windowText" lastClr="000000"/>
                </a:solidFill>
              </a:rPr>
              <a:t>, peers, orgs) across multiple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Limit execution time to seconds per variation, not minutes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14796" y="449317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Strategy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7800" y="607351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V1.2 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627232" y="5726698"/>
            <a:ext cx="3639968" cy="1062964"/>
          </a:xfrm>
          <a:prstGeom prst="wedgeRoundRectCallout">
            <a:avLst>
              <a:gd name="adj1" fmla="val -13628"/>
              <a:gd name="adj2" fmla="val -4961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Production code structured for test (best effort)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Combination of true unit tests and “unit integration tests”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Tool generated mocks for dependencies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278AA0CA-78A2-E740-B86E-CC52C39A5555}"/>
              </a:ext>
            </a:extLst>
          </p:cNvPr>
          <p:cNvSpPr/>
          <p:nvPr/>
        </p:nvSpPr>
        <p:spPr>
          <a:xfrm>
            <a:off x="4398001" y="5704204"/>
            <a:ext cx="6490493" cy="1085458"/>
          </a:xfrm>
          <a:prstGeom prst="wedgeRoundRectCallout">
            <a:avLst>
              <a:gd name="adj1" fmla="val -29099"/>
              <a:gd name="adj2" fmla="val -476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Orchestrated tests that use documented, user facing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Each user consumable feature should extend this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These are validation tests, not tests that are expected to stress the system or introduce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Use a small number of deployed assets (</a:t>
            </a:r>
            <a:r>
              <a:rPr lang="en-US" sz="1200" dirty="0" err="1">
                <a:solidFill>
                  <a:sysClr val="windowText" lastClr="000000"/>
                </a:solidFill>
              </a:rPr>
              <a:t>eg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  <a:r>
              <a:rPr lang="en-US" sz="1200" dirty="0" err="1">
                <a:solidFill>
                  <a:sysClr val="windowText" lastClr="000000"/>
                </a:solidFill>
              </a:rPr>
              <a:t>chaincode</a:t>
            </a:r>
            <a:r>
              <a:rPr lang="en-US" sz="1200" dirty="0">
                <a:solidFill>
                  <a:sysClr val="windowText" lastClr="000000"/>
                </a:solidFill>
              </a:rPr>
              <a:t>, peers, orgs) across multiple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Limit execution time to seconds per variation, not minutes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1433" y="3491640"/>
            <a:ext cx="283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 ready in </a:t>
            </a:r>
            <a:r>
              <a:rPr lang="en-US" sz="1600">
                <a:solidFill>
                  <a:srgbClr val="FF0000"/>
                </a:solidFill>
              </a:rPr>
              <a:t>v1.2 timeframe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Left-Right Arrow 31"/>
          <p:cNvSpPr/>
          <p:nvPr/>
        </p:nvSpPr>
        <p:spPr>
          <a:xfrm>
            <a:off x="8359928" y="2960332"/>
            <a:ext cx="2424269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2454442" y="2904942"/>
            <a:ext cx="5086807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977595" y="3030780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test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6948" y="2992113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3484" y="3268452"/>
            <a:ext cx="1898321" cy="37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Test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52360" y="3301154"/>
            <a:ext cx="132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669978" y="2897298"/>
            <a:ext cx="1735343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58688" y="2962237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80433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test tool demo (</a:t>
            </a:r>
            <a:r>
              <a:rPr lang="en-US" dirty="0" err="1"/>
              <a:t>Latitia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599" y="1600200"/>
            <a:ext cx="8151183" cy="4967700"/>
          </a:xfrm>
        </p:spPr>
        <p:txBody>
          <a:bodyPr>
            <a:normAutofit/>
          </a:bodyPr>
          <a:lstStyle/>
          <a:p>
            <a:r>
              <a:rPr lang="is-IS" sz="2800" dirty="0"/>
              <a:t>….........</a:t>
            </a:r>
          </a:p>
          <a:p>
            <a:r>
              <a:rPr lang="is-IS" sz="2800" dirty="0"/>
              <a:t>............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7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599" y="1600200"/>
            <a:ext cx="9224610" cy="4967700"/>
          </a:xfrm>
        </p:spPr>
        <p:txBody>
          <a:bodyPr>
            <a:normAutofit/>
          </a:bodyPr>
          <a:lstStyle/>
          <a:p>
            <a:r>
              <a:rPr lang="is-IS" sz="2800" dirty="0"/>
              <a:t>For each v1.2 Epic add the following</a:t>
            </a:r>
          </a:p>
          <a:p>
            <a:pPr lvl="1"/>
            <a:r>
              <a:rPr lang="en-US" sz="2800" dirty="0"/>
              <a:t>1 task that describes test coverage for the EPIC, UT, Integration test, E2E, SVT</a:t>
            </a:r>
          </a:p>
          <a:p>
            <a:pPr lvl="2"/>
            <a:r>
              <a:rPr lang="en-US" sz="2800" dirty="0"/>
              <a:t>We know integration test will not happen in v1.2 – describe how UT and E2E coverage covers the gap</a:t>
            </a:r>
          </a:p>
          <a:p>
            <a:pPr lvl="1"/>
            <a:r>
              <a:rPr lang="en-US" sz="2800" dirty="0"/>
              <a:t>Add 1 task for each automated E2E test you plan to add.</a:t>
            </a:r>
          </a:p>
          <a:p>
            <a:pPr lvl="2"/>
            <a:r>
              <a:rPr lang="en-US" sz="2800" dirty="0"/>
              <a:t>Add Epic Link</a:t>
            </a:r>
          </a:p>
          <a:p>
            <a:pPr lvl="2"/>
            <a:r>
              <a:rPr lang="en-US" sz="2800" dirty="0"/>
              <a:t>Add label  ‘E2ETest’</a:t>
            </a:r>
          </a:p>
          <a:p>
            <a:pPr lvl="2"/>
            <a:r>
              <a:rPr lang="en-US" sz="2800" dirty="0"/>
              <a:t>Add Fix Version/s to be 1.2</a:t>
            </a:r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8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management – 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1417650"/>
            <a:ext cx="5956300" cy="2298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3946546"/>
            <a:ext cx="7489371" cy="18260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1600" y="6060803"/>
            <a:ext cx="7489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https://jira.hyperledger.org/secure/Dashboard.jspa?selectPageId=1070</a:t>
            </a:r>
            <a:endParaRPr lang="en-US" dirty="0"/>
          </a:p>
          <a:p>
            <a:r>
              <a:rPr lang="en-US" dirty="0"/>
              <a:t>Bottom left widget</a:t>
            </a:r>
          </a:p>
        </p:txBody>
      </p:sp>
    </p:spTree>
    <p:extLst>
      <p:ext uri="{BB962C8B-B14F-4D97-AF65-F5344CB8AC3E}">
        <p14:creationId xmlns:p14="http://schemas.microsoft.com/office/powerpoint/2010/main" val="16942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26334</TotalTime>
  <Words>560</Words>
  <Application>Microsoft Macintosh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Agenda</vt:lpstr>
      <vt:lpstr>PowerPoint Presentation</vt:lpstr>
      <vt:lpstr>Test strategy – 2018</vt:lpstr>
      <vt:lpstr>V1.2 integration test strategy</vt:lpstr>
      <vt:lpstr>Test strategy – V1.2 Phased approach</vt:lpstr>
      <vt:lpstr>E2E test tool demo (Latitia)</vt:lpstr>
      <vt:lpstr>Jira management</vt:lpstr>
      <vt:lpstr>Jira management – Example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Sykes</dc:creator>
  <cp:lastModifiedBy>Latitia Haskins</cp:lastModifiedBy>
  <cp:revision>19</cp:revision>
  <dcterms:created xsi:type="dcterms:W3CDTF">2018-03-22T12:09:31Z</dcterms:created>
  <dcterms:modified xsi:type="dcterms:W3CDTF">2018-08-28T13:52:31Z</dcterms:modified>
</cp:coreProperties>
</file>