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206447-0CE5-417B-B0DE-ED95D2E8A3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4E760C7-687D-4B0B-9B38-3619C71154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06C0364-70C2-422C-A413-6582EF51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72806D-1447-46B8-8D86-5FDF3E01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E9645F5-EB8C-4095-A067-1AFB0F8AE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9684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3C081A-C7D2-4B9C-990E-7193C37D4E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DC50F50-D16C-4506-B4D6-348F36F129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E4659AA-6360-48C4-8164-B9EE19B99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C12A9C-1817-46EC-8715-65BDD89F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5A7D20-0562-4030-90DE-DFB472A6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8477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832807-E031-4E8D-B3CD-9AEFCC8E0D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DFEAEFC-107C-4443-9FB0-A00DC5E1E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9D3F69-2CDA-4EDA-9FBE-2DCCC234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CDDA78-28B8-4B15-99E1-0D2A33FB8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B82439-DE93-4D40-A719-96C9705FA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95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CF851D-3AF4-4156-82DF-E82D45E4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C37E0DE-D6D5-4385-8C01-880D40A2F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C09EC5-96A5-4889-AA2B-E27A3F3F4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049A28-CB19-415F-B446-87AABA889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BA8892-582F-4C06-8E69-AFC97A512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6925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4DC043-0FBD-4B5E-A5C3-968009D76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BDBEB9-400D-4F3C-A37E-C051C1174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1867F2-39C0-4489-84DD-92D654C2F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CEBE0B-D0CD-46A8-9D6C-4D90D24E3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4356DF-D048-4196-AAA7-B2889C064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051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737B57-3ACC-42D8-B3F8-6824F818C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E441F9-EB4E-4CEA-BA7A-049AE98E94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C1D1DDB-1A89-4D0D-9122-3115C2A15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444A22A-B083-4478-83EC-54F47D3C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7B4CE9D-956C-4F40-951C-FED002712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F8C991D-6B71-4185-93E0-0F3A0107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580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52F3F6-CF53-42E3-823B-39594DDDF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796783-5774-4DB5-85C4-2F7272CE3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0EC66C4-7236-4CCC-81B7-F8E003924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5158989-CC87-4EC3-89F8-EFDDC1A46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FBC52CB-6E3F-4705-B7B1-37B3F1455D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802CBD4-FD68-47DE-B3E6-B5AC5D1C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3CD0ED-0CB4-4B40-AEF5-34DEE6B3B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58FB3B-C1D8-4019-A867-F335D1B2D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709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1EBEE8-DA6D-42AC-B76D-0DFC55D85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62F2DEB-F6D7-4A1F-85FE-8A946DE22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641534-1682-4B9D-A23E-D3821C6A2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F46F449-A723-4071-87C5-084ED106C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394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92D7B07-7C05-4794-B620-55C64C1FD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6A374AF-B9A6-40D2-A816-1F4BFA87E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AABB15C-AB60-4265-9152-1D3F35A73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859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444679-4A28-4021-AAF6-B9C2C64C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EF505A-98F3-456F-8482-364E61D24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D92CB7-F79B-431A-8E35-E753911140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62FCE82-1C28-4887-BB20-14F275839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89C00B-66DB-407B-A966-C3BC9845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0A8BA88-BD7B-4FDA-B252-663B9D793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8119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64B3E-AC3D-431B-86B2-88718A4C2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D0944058-748A-4770-8DA7-F466173BC0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BFFA60-6BFD-41B8-A3BB-1850D8F5E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896AA1-46B3-49EF-A482-75754A4EB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E07BE9-23A8-4C70-A439-22F4191CA9DF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80B8274-8153-4637-9556-3C6F9CB7D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48F872-2B52-400B-B1AC-3C4F6BCC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4348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90C945A-ABFE-41A7-B7D4-9D722C5BD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61EB192-2CAF-4CB8-A774-ACB2DD977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2DBEF9-2192-4720-9E53-8D52C87CB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E07BE9-23A8-4C70-A439-22F4191CA9DF}" type="datetimeFigureOut">
              <a:rPr kumimoji="1" lang="ja-JP" altLang="en-US" smtClean="0"/>
              <a:t>2020/5/25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92CC527-9D1A-4A57-98EF-4AD1D0DFC3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253FAFC-4734-48AC-9388-0BE38DD20C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6B197A-74AD-4AE1-A9D0-853ED48824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251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8507ABE-AFAC-4B08-8E4F-797F3F0E14F5}"/>
              </a:ext>
            </a:extLst>
          </p:cNvPr>
          <p:cNvGrpSpPr/>
          <p:nvPr/>
        </p:nvGrpSpPr>
        <p:grpSpPr>
          <a:xfrm>
            <a:off x="1350884" y="230977"/>
            <a:ext cx="8861558" cy="6396046"/>
            <a:chOff x="1350884" y="230977"/>
            <a:chExt cx="8861558" cy="6396046"/>
          </a:xfrm>
        </p:grpSpPr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C0253B20-7E25-441F-9C15-8920990D49E2}"/>
                </a:ext>
              </a:extLst>
            </p:cNvPr>
            <p:cNvSpPr/>
            <p:nvPr/>
          </p:nvSpPr>
          <p:spPr bwMode="gray">
            <a:xfrm>
              <a:off x="2328596" y="1202173"/>
              <a:ext cx="7848872" cy="885616"/>
            </a:xfrm>
            <a:prstGeom prst="rect">
              <a:avLst/>
            </a:prstGeom>
            <a:solidFill>
              <a:srgbClr val="E8E8E6"/>
            </a:soli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Cactus Routing </a:t>
              </a:r>
              <a:r>
                <a:rPr lang="en-US" altLang="ja-JP" sz="1400" b="1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I</a:t>
              </a:r>
              <a:r>
                <a:rPr kumimoji="1" lang="en-US" altLang="ja-JP" sz="14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nterface</a:t>
              </a:r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17BB9DAA-80EF-4308-8EF8-757FE14CEA01}"/>
                </a:ext>
              </a:extLst>
            </p:cNvPr>
            <p:cNvSpPr/>
            <p:nvPr/>
          </p:nvSpPr>
          <p:spPr bwMode="gray">
            <a:xfrm>
              <a:off x="2328596" y="2951885"/>
              <a:ext cx="3456384" cy="2226379"/>
            </a:xfrm>
            <a:prstGeom prst="rect">
              <a:avLst/>
            </a:prstGeom>
            <a:solidFill>
              <a:srgbClr val="E8E8E6"/>
            </a:soli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Business Logic Plugin</a:t>
              </a:r>
            </a:p>
          </p:txBody>
        </p:sp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52EDDC93-355E-4D7D-A1E7-4291A9711A15}"/>
                </a:ext>
              </a:extLst>
            </p:cNvPr>
            <p:cNvSpPr/>
            <p:nvPr/>
          </p:nvSpPr>
          <p:spPr bwMode="gray">
            <a:xfrm>
              <a:off x="6073011" y="2951885"/>
              <a:ext cx="1477355" cy="2226379"/>
            </a:xfrm>
            <a:prstGeom prst="rect">
              <a:avLst/>
            </a:prstGeom>
            <a:solidFill>
              <a:srgbClr val="E8E8E6"/>
            </a:soli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Ledger Plugin</a:t>
              </a:r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68B780A-A337-4E10-880F-77373100DBF4}"/>
                </a:ext>
              </a:extLst>
            </p:cNvPr>
            <p:cNvSpPr txBox="1"/>
            <p:nvPr/>
          </p:nvSpPr>
          <p:spPr>
            <a:xfrm>
              <a:off x="9327969" y="3638920"/>
              <a:ext cx="8844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/>
                <a:t>...</a:t>
              </a:r>
              <a:endParaRPr kumimoji="1" lang="ja-JP" altLang="en-US"/>
            </a:p>
          </p:txBody>
        </p:sp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0E267CEF-D8AF-46F8-A92A-1C1ACCB55A26}"/>
                </a:ext>
              </a:extLst>
            </p:cNvPr>
            <p:cNvSpPr/>
            <p:nvPr/>
          </p:nvSpPr>
          <p:spPr bwMode="gray">
            <a:xfrm>
              <a:off x="2513788" y="3797309"/>
              <a:ext cx="1131515" cy="588867"/>
            </a:xfrm>
            <a:prstGeom prst="rect">
              <a:avLst/>
            </a:prstGeom>
            <a:solidFill>
              <a:srgbClr val="FDE8C3"/>
            </a:solidFill>
            <a:ln w="9525" cap="flat" cmpd="sng" algn="ctr">
              <a:solidFill>
                <a:srgbClr val="91440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Web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40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Application</a:t>
              </a:r>
              <a:endParaRPr kumimoji="1" lang="en-US" altLang="ja-JP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0CFDBAD9-C17B-4FFE-8797-1251FDDE2EA5}"/>
                </a:ext>
              </a:extLst>
            </p:cNvPr>
            <p:cNvSpPr txBox="1"/>
            <p:nvPr/>
          </p:nvSpPr>
          <p:spPr>
            <a:xfrm>
              <a:off x="3645255" y="3959005"/>
              <a:ext cx="3658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>
                  <a:latin typeface="+mj-ea"/>
                  <a:ea typeface="+mj-ea"/>
                </a:rPr>
                <a:t>or</a:t>
              </a:r>
              <a:endParaRPr kumimoji="1" lang="ja-JP" altLang="en-US" sz="1400">
                <a:latin typeface="+mj-ea"/>
                <a:ea typeface="+mj-ea"/>
              </a:endParaRPr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32E8F60-AC4C-4703-A6EC-5392C244ED2D}"/>
                </a:ext>
              </a:extLst>
            </p:cNvPr>
            <p:cNvSpPr/>
            <p:nvPr/>
          </p:nvSpPr>
          <p:spPr bwMode="gray">
            <a:xfrm>
              <a:off x="4011012" y="3790835"/>
              <a:ext cx="1502506" cy="588867"/>
            </a:xfrm>
            <a:prstGeom prst="rect">
              <a:avLst/>
            </a:prstGeom>
            <a:solidFill>
              <a:srgbClr val="FDE8C3"/>
            </a:solidFill>
            <a:ln w="9525" cap="flat" cmpd="sng" algn="ctr">
              <a:solidFill>
                <a:srgbClr val="91440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Smart Contract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40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on a blockchain</a:t>
              </a:r>
              <a:endParaRPr kumimoji="1" lang="en-US" altLang="ja-JP" sz="1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9964894A-5863-443D-B050-0098BEAAA28E}"/>
                </a:ext>
              </a:extLst>
            </p:cNvPr>
            <p:cNvSpPr/>
            <p:nvPr/>
          </p:nvSpPr>
          <p:spPr bwMode="gray">
            <a:xfrm>
              <a:off x="6253800" y="3397897"/>
              <a:ext cx="882030" cy="393367"/>
            </a:xfrm>
            <a:prstGeom prst="rect">
              <a:avLst/>
            </a:prstGeom>
            <a:solidFill>
              <a:srgbClr val="87867E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verifier</a:t>
              </a: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BA4B927F-4E13-4E58-8B4C-D6A394E3607C}"/>
                </a:ext>
              </a:extLst>
            </p:cNvPr>
            <p:cNvSpPr/>
            <p:nvPr/>
          </p:nvSpPr>
          <p:spPr bwMode="gray">
            <a:xfrm>
              <a:off x="6280069" y="4536062"/>
              <a:ext cx="882030" cy="364604"/>
            </a:xfrm>
            <a:prstGeom prst="rect">
              <a:avLst/>
            </a:prstGeom>
            <a:solidFill>
              <a:srgbClr val="87867E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validator</a:t>
              </a:r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5F25620B-E213-453C-BC09-3B5505BB5BD6}"/>
                </a:ext>
              </a:extLst>
            </p:cNvPr>
            <p:cNvSpPr/>
            <p:nvPr/>
          </p:nvSpPr>
          <p:spPr bwMode="gray">
            <a:xfrm>
              <a:off x="6055078" y="5561269"/>
              <a:ext cx="1495288" cy="498187"/>
            </a:xfrm>
            <a:prstGeom prst="rect">
              <a:avLst/>
            </a:prstGeom>
            <a:solidFill>
              <a:srgbClr val="E7E1FF"/>
            </a:solidFill>
            <a:ln w="9525" cap="flat" cmpd="sng" algn="ctr">
              <a:solidFill>
                <a:srgbClr val="4B459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Ledger 1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2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(ex. Ethereum)</a:t>
              </a:r>
              <a:endParaRPr kumimoji="1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664DB046-2D98-4010-93A7-0FB439193CE7}"/>
                </a:ext>
              </a:extLst>
            </p:cNvPr>
            <p:cNvSpPr/>
            <p:nvPr/>
          </p:nvSpPr>
          <p:spPr bwMode="gray">
            <a:xfrm>
              <a:off x="7698462" y="5557860"/>
              <a:ext cx="1477311" cy="498187"/>
            </a:xfrm>
            <a:prstGeom prst="rect">
              <a:avLst/>
            </a:prstGeom>
            <a:solidFill>
              <a:srgbClr val="E7E1FF"/>
            </a:solidFill>
            <a:ln w="9525" cap="flat" cmpd="sng" algn="ctr">
              <a:solidFill>
                <a:srgbClr val="4B4595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Ledger 2</a:t>
              </a:r>
            </a:p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ja-JP" sz="12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(ex. Fabric)</a:t>
              </a:r>
              <a:endParaRPr kumimoji="1" lang="en-US" altLang="ja-JP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59F7EDBF-F415-49D0-A7B0-8E862AF3F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2328596" y="230977"/>
              <a:ext cx="479641" cy="526109"/>
            </a:xfrm>
            <a:prstGeom prst="rect">
              <a:avLst/>
            </a:prstGeom>
          </p:spPr>
        </p:pic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9DCC499D-A5F6-4126-8C66-7FFC931A048E}"/>
                </a:ext>
              </a:extLst>
            </p:cNvPr>
            <p:cNvCxnSpPr>
              <a:cxnSpLocks/>
            </p:cNvCxnSpPr>
            <p:nvPr/>
          </p:nvCxnSpPr>
          <p:spPr>
            <a:xfrm>
              <a:off x="6359457" y="3884645"/>
              <a:ext cx="0" cy="6001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583DAF36-1A0C-48A2-B314-6A75CA224AFA}"/>
                </a:ext>
              </a:extLst>
            </p:cNvPr>
            <p:cNvSpPr txBox="1"/>
            <p:nvPr/>
          </p:nvSpPr>
          <p:spPr>
            <a:xfrm>
              <a:off x="6396779" y="3932830"/>
              <a:ext cx="115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>
                  <a:latin typeface="+mj-ea"/>
                  <a:ea typeface="+mj-ea"/>
                  <a:cs typeface="Arial" panose="020B0604020202020204" pitchFamily="34" charset="0"/>
                </a:rPr>
                <a:t>bi-directional</a:t>
              </a:r>
            </a:p>
            <a:p>
              <a:r>
                <a:rPr lang="en-US" altLang="ja-JP" sz="1200">
                  <a:latin typeface="+mj-ea"/>
                  <a:ea typeface="+mj-ea"/>
                  <a:cs typeface="Arial" panose="020B0604020202020204" pitchFamily="34" charset="0"/>
                </a:rPr>
                <a:t>channel</a:t>
              </a:r>
              <a:endParaRPr kumimoji="1" lang="ja-JP" altLang="en-US" sz="120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3B6B558E-7B94-46C2-8B4F-F3C86C4E135C}"/>
                </a:ext>
              </a:extLst>
            </p:cNvPr>
            <p:cNvSpPr/>
            <p:nvPr/>
          </p:nvSpPr>
          <p:spPr bwMode="gray">
            <a:xfrm>
              <a:off x="7698419" y="2946016"/>
              <a:ext cx="1477355" cy="2226379"/>
            </a:xfrm>
            <a:prstGeom prst="rect">
              <a:avLst/>
            </a:prstGeom>
            <a:solidFill>
              <a:srgbClr val="E8E8E6"/>
            </a:solidFill>
            <a:ln w="9525" cap="flat" cmpd="sng" algn="ctr">
              <a:solidFill>
                <a:srgbClr val="57564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Ledger Plugin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D3EBB056-08B5-4F44-B487-600C83EC8EB8}"/>
                </a:ext>
              </a:extLst>
            </p:cNvPr>
            <p:cNvSpPr/>
            <p:nvPr/>
          </p:nvSpPr>
          <p:spPr bwMode="gray">
            <a:xfrm>
              <a:off x="7879208" y="3397898"/>
              <a:ext cx="882030" cy="387498"/>
            </a:xfrm>
            <a:prstGeom prst="rect">
              <a:avLst/>
            </a:prstGeom>
            <a:solidFill>
              <a:srgbClr val="87867E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verifier</a:t>
              </a:r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8AA01EB-D990-49FF-A71E-F7C0E2D1D515}"/>
                </a:ext>
              </a:extLst>
            </p:cNvPr>
            <p:cNvSpPr/>
            <p:nvPr/>
          </p:nvSpPr>
          <p:spPr bwMode="gray">
            <a:xfrm>
              <a:off x="7905477" y="4530193"/>
              <a:ext cx="882030" cy="364604"/>
            </a:xfrm>
            <a:prstGeom prst="rect">
              <a:avLst/>
            </a:prstGeom>
            <a:solidFill>
              <a:srgbClr val="87867E"/>
            </a:solidFill>
            <a:ln w="9525" cap="flat" cmpd="sng" algn="ctr">
              <a:solidFill>
                <a:srgbClr val="87867E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ja-JP" sz="1400" b="0" i="0" u="none" strike="noStrike" cap="none" normalizeH="0" baseline="0">
                  <a:ln>
                    <a:noFill/>
                  </a:ln>
                  <a:solidFill>
                    <a:srgbClr val="FFFFFF"/>
                  </a:solidFill>
                  <a:effectLst/>
                  <a:latin typeface="メイリオ" panose="020B0604030504040204" pitchFamily="50" charset="-128"/>
                  <a:ea typeface="メイリオ" panose="020B0604030504040204" pitchFamily="50" charset="-128"/>
                </a:rPr>
                <a:t>validator</a:t>
              </a:r>
            </a:p>
          </p:txBody>
        </p: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FE1B4C55-F66A-41B5-A027-74C875F9CA9D}"/>
                </a:ext>
              </a:extLst>
            </p:cNvPr>
            <p:cNvCxnSpPr>
              <a:cxnSpLocks/>
            </p:cNvCxnSpPr>
            <p:nvPr/>
          </p:nvCxnSpPr>
          <p:spPr>
            <a:xfrm>
              <a:off x="7984865" y="3878776"/>
              <a:ext cx="0" cy="600119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CD10545C-43F1-4FD7-8EAD-CE6E8C71FC90}"/>
                </a:ext>
              </a:extLst>
            </p:cNvPr>
            <p:cNvSpPr txBox="1"/>
            <p:nvPr/>
          </p:nvSpPr>
          <p:spPr>
            <a:xfrm>
              <a:off x="8037099" y="3926962"/>
              <a:ext cx="11560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200">
                  <a:latin typeface="+mj-ea"/>
                  <a:ea typeface="+mj-ea"/>
                  <a:cs typeface="Arial" panose="020B0604020202020204" pitchFamily="34" charset="0"/>
                </a:rPr>
                <a:t>bi-directional</a:t>
              </a:r>
            </a:p>
            <a:p>
              <a:r>
                <a:rPr lang="en-US" altLang="ja-JP" sz="1200">
                  <a:latin typeface="+mj-ea"/>
                  <a:ea typeface="+mj-ea"/>
                  <a:cs typeface="Arial" panose="020B0604020202020204" pitchFamily="34" charset="0"/>
                </a:rPr>
                <a:t>channel</a:t>
              </a:r>
              <a:endParaRPr kumimoji="1" lang="ja-JP" altLang="en-US" sz="1200">
                <a:latin typeface="+mj-ea"/>
                <a:ea typeface="+mj-ea"/>
                <a:cs typeface="Arial" panose="020B0604020202020204" pitchFamily="34" charset="0"/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A5ABBC5F-A705-4960-B008-659D061B0D51}"/>
                </a:ext>
              </a:extLst>
            </p:cNvPr>
            <p:cNvCxnSpPr>
              <a:cxnSpLocks/>
            </p:cNvCxnSpPr>
            <p:nvPr/>
          </p:nvCxnSpPr>
          <p:spPr>
            <a:xfrm>
              <a:off x="2568416" y="804206"/>
              <a:ext cx="0" cy="26960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テキスト ボックス 24">
              <a:extLst>
                <a:ext uri="{FF2B5EF4-FFF2-40B4-BE49-F238E27FC236}">
                  <a16:creationId xmlns:a16="http://schemas.microsoft.com/office/drawing/2014/main" id="{A86EE400-5037-433D-9AAC-F49A6F1D0CD8}"/>
                </a:ext>
              </a:extLst>
            </p:cNvPr>
            <p:cNvSpPr txBox="1"/>
            <p:nvPr/>
          </p:nvSpPr>
          <p:spPr>
            <a:xfrm>
              <a:off x="2646598" y="755798"/>
              <a:ext cx="165918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Step1:API call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6D5696AF-9B0A-4A47-BE6D-D71FA5A68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0764" y="2165237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矢印コネクタ 27">
              <a:extLst>
                <a:ext uri="{FF2B5EF4-FFF2-40B4-BE49-F238E27FC236}">
                  <a16:creationId xmlns:a16="http://schemas.microsoft.com/office/drawing/2014/main" id="{384C5318-6512-4E23-90A4-FB20172919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93500" y="2173602"/>
              <a:ext cx="1" cy="718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D129B0CB-3E12-4017-8C81-DB8961D3B4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0415" y="2157420"/>
              <a:ext cx="1" cy="718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09FCE3A6-46E7-429C-859D-A472C2C82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480488" y="2143517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4CA26D6C-1E4B-4097-992F-951996B3186A}"/>
                </a:ext>
              </a:extLst>
            </p:cNvPr>
            <p:cNvSpPr txBox="1"/>
            <p:nvPr/>
          </p:nvSpPr>
          <p:spPr>
            <a:xfrm>
              <a:off x="4872736" y="2216154"/>
              <a:ext cx="1477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Step4: API call </a:t>
              </a:r>
              <a:b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to submit transaction</a:t>
              </a:r>
              <a:endPara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FD56925F-5E83-4EF2-88D2-9B9CBFA1DF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06679" y="2167831"/>
              <a:ext cx="1" cy="71896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矢印コネクタ 34">
              <a:extLst>
                <a:ext uri="{FF2B5EF4-FFF2-40B4-BE49-F238E27FC236}">
                  <a16:creationId xmlns:a16="http://schemas.microsoft.com/office/drawing/2014/main" id="{28DC309B-A018-4628-80C7-BD1841C09B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56752" y="2153928"/>
              <a:ext cx="0" cy="7200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7A1C1374-2D01-4E9B-B403-E920A36CABD9}"/>
                </a:ext>
              </a:extLst>
            </p:cNvPr>
            <p:cNvCxnSpPr/>
            <p:nvPr/>
          </p:nvCxnSpPr>
          <p:spPr bwMode="auto">
            <a:xfrm flipV="1">
              <a:off x="3840764" y="1562625"/>
              <a:ext cx="0" cy="589967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66B98BF8-2550-4994-B655-8C9D069F8F95}"/>
                </a:ext>
              </a:extLst>
            </p:cNvPr>
            <p:cNvCxnSpPr/>
            <p:nvPr/>
          </p:nvCxnSpPr>
          <p:spPr bwMode="auto">
            <a:xfrm>
              <a:off x="3840764" y="1577864"/>
              <a:ext cx="4865915" cy="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5CF919BF-FC19-4356-B9DF-5CACDAB64B67}"/>
                </a:ext>
              </a:extLst>
            </p:cNvPr>
            <p:cNvCxnSpPr/>
            <p:nvPr/>
          </p:nvCxnSpPr>
          <p:spPr bwMode="auto">
            <a:xfrm>
              <a:off x="6330415" y="1553550"/>
              <a:ext cx="0" cy="589967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8E6ACA49-7477-4B43-93E2-F4984B806F57}"/>
                </a:ext>
              </a:extLst>
            </p:cNvPr>
            <p:cNvCxnSpPr/>
            <p:nvPr/>
          </p:nvCxnSpPr>
          <p:spPr bwMode="auto">
            <a:xfrm>
              <a:off x="8706679" y="1577864"/>
              <a:ext cx="0" cy="589967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93B5CCA8-10B8-4C6C-BC17-073F143203F9}"/>
                </a:ext>
              </a:extLst>
            </p:cNvPr>
            <p:cNvCxnSpPr/>
            <p:nvPr/>
          </p:nvCxnSpPr>
          <p:spPr bwMode="auto">
            <a:xfrm flipV="1">
              <a:off x="3984780" y="1793888"/>
              <a:ext cx="4871971" cy="24314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DCC1908A-E939-4C8E-8EE4-B504111C63FE}"/>
                </a:ext>
              </a:extLst>
            </p:cNvPr>
            <p:cNvCxnSpPr/>
            <p:nvPr/>
          </p:nvCxnSpPr>
          <p:spPr bwMode="auto">
            <a:xfrm flipV="1">
              <a:off x="3984780" y="1865896"/>
              <a:ext cx="0" cy="288032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357C0397-855D-404B-9A79-07F2E8758DA9}"/>
                </a:ext>
              </a:extLst>
            </p:cNvPr>
            <p:cNvCxnSpPr/>
            <p:nvPr/>
          </p:nvCxnSpPr>
          <p:spPr bwMode="auto">
            <a:xfrm>
              <a:off x="6483689" y="1793888"/>
              <a:ext cx="0" cy="349629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5" name="直線コネクタ 44">
              <a:extLst>
                <a:ext uri="{FF2B5EF4-FFF2-40B4-BE49-F238E27FC236}">
                  <a16:creationId xmlns:a16="http://schemas.microsoft.com/office/drawing/2014/main" id="{73215BF3-5219-4B37-AD47-DB7A3C5B9BE7}"/>
                </a:ext>
              </a:extLst>
            </p:cNvPr>
            <p:cNvCxnSpPr/>
            <p:nvPr/>
          </p:nvCxnSpPr>
          <p:spPr bwMode="auto">
            <a:xfrm>
              <a:off x="8856751" y="1818202"/>
              <a:ext cx="0" cy="349629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chemeClr val="bg1">
                  <a:lumMod val="65000"/>
                </a:schemeClr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直線矢印コネクタ 45">
              <a:extLst>
                <a:ext uri="{FF2B5EF4-FFF2-40B4-BE49-F238E27FC236}">
                  <a16:creationId xmlns:a16="http://schemas.microsoft.com/office/drawing/2014/main" id="{CBD816CC-3093-47F5-99D7-6A6F684225A1}"/>
                </a:ext>
              </a:extLst>
            </p:cNvPr>
            <p:cNvCxnSpPr>
              <a:cxnSpLocks/>
            </p:cNvCxnSpPr>
            <p:nvPr/>
          </p:nvCxnSpPr>
          <p:spPr>
            <a:xfrm>
              <a:off x="6653401" y="4904411"/>
              <a:ext cx="0" cy="6125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E4F0BF87-89FE-4DAC-8024-A1FEB7239746}"/>
                </a:ext>
              </a:extLst>
            </p:cNvPr>
            <p:cNvSpPr txBox="1"/>
            <p:nvPr/>
          </p:nvSpPr>
          <p:spPr>
            <a:xfrm>
              <a:off x="6641491" y="5152670"/>
              <a:ext cx="101185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1400"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  <a:endParaRPr kumimoji="1" lang="ja-JP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8" name="直線矢印コネクタ 47">
              <a:extLst>
                <a:ext uri="{FF2B5EF4-FFF2-40B4-BE49-F238E27FC236}">
                  <a16:creationId xmlns:a16="http://schemas.microsoft.com/office/drawing/2014/main" id="{1B0CAA4B-5D5C-4AE9-A180-D9B9AAC5BC39}"/>
                </a:ext>
              </a:extLst>
            </p:cNvPr>
            <p:cNvCxnSpPr>
              <a:cxnSpLocks/>
            </p:cNvCxnSpPr>
            <p:nvPr/>
          </p:nvCxnSpPr>
          <p:spPr>
            <a:xfrm>
              <a:off x="8454211" y="4906673"/>
              <a:ext cx="0" cy="60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2F78FB3B-FC09-441E-AFE9-E7AFB5CC60FA}"/>
                </a:ext>
              </a:extLst>
            </p:cNvPr>
            <p:cNvCxnSpPr>
              <a:cxnSpLocks/>
            </p:cNvCxnSpPr>
            <p:nvPr/>
          </p:nvCxnSpPr>
          <p:spPr>
            <a:xfrm>
              <a:off x="6509351" y="4904411"/>
              <a:ext cx="0" cy="60801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テキスト ボックス 49">
              <a:extLst>
                <a:ext uri="{FF2B5EF4-FFF2-40B4-BE49-F238E27FC236}">
                  <a16:creationId xmlns:a16="http://schemas.microsoft.com/office/drawing/2014/main" id="{5678E846-87CB-4757-B84A-2C86FEB27868}"/>
                </a:ext>
              </a:extLst>
            </p:cNvPr>
            <p:cNvSpPr txBox="1"/>
            <p:nvPr/>
          </p:nvSpPr>
          <p:spPr>
            <a:xfrm>
              <a:off x="5640964" y="5147402"/>
              <a:ext cx="948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kumimoji="1" lang="ja-JP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6ADCF352-FB7C-42D6-AC08-7AF7E1C2AAE5}"/>
                </a:ext>
              </a:extLst>
            </p:cNvPr>
            <p:cNvSpPr txBox="1"/>
            <p:nvPr/>
          </p:nvSpPr>
          <p:spPr>
            <a:xfrm>
              <a:off x="7610415" y="5146801"/>
              <a:ext cx="9480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>
                  <a:latin typeface="Arial" panose="020B0604020202020204" pitchFamily="34" charset="0"/>
                  <a:cs typeface="Arial" panose="020B0604020202020204" pitchFamily="34" charset="0"/>
                </a:rPr>
                <a:t>operation</a:t>
              </a:r>
              <a:endParaRPr kumimoji="1" lang="ja-JP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2" name="直線矢印コネクタ 51">
              <a:extLst>
                <a:ext uri="{FF2B5EF4-FFF2-40B4-BE49-F238E27FC236}">
                  <a16:creationId xmlns:a16="http://schemas.microsoft.com/office/drawing/2014/main" id="{3B7B9FFD-946A-4589-9607-3A6D2D13DEC9}"/>
                </a:ext>
              </a:extLst>
            </p:cNvPr>
            <p:cNvCxnSpPr>
              <a:cxnSpLocks/>
            </p:cNvCxnSpPr>
            <p:nvPr/>
          </p:nvCxnSpPr>
          <p:spPr>
            <a:xfrm>
              <a:off x="8627093" y="4894797"/>
              <a:ext cx="0" cy="61762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テキスト ボックス 52">
              <a:extLst>
                <a:ext uri="{FF2B5EF4-FFF2-40B4-BE49-F238E27FC236}">
                  <a16:creationId xmlns:a16="http://schemas.microsoft.com/office/drawing/2014/main" id="{44E98134-81EA-4150-9074-2AE64422DD77}"/>
                </a:ext>
              </a:extLst>
            </p:cNvPr>
            <p:cNvSpPr txBox="1"/>
            <p:nvPr/>
          </p:nvSpPr>
          <p:spPr>
            <a:xfrm>
              <a:off x="8615142" y="5140279"/>
              <a:ext cx="10682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>
                  <a:latin typeface="Arial" panose="020B0604020202020204" pitchFamily="34" charset="0"/>
                  <a:cs typeface="Arial" panose="020B0604020202020204" pitchFamily="34" charset="0"/>
                </a:rPr>
                <a:t>monitoring</a:t>
              </a:r>
              <a:endParaRPr kumimoji="1" lang="ja-JP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右中かっこ 53">
              <a:extLst>
                <a:ext uri="{FF2B5EF4-FFF2-40B4-BE49-F238E27FC236}">
                  <a16:creationId xmlns:a16="http://schemas.microsoft.com/office/drawing/2014/main" id="{333CD906-35F2-412C-97CA-2B8F72250382}"/>
                </a:ext>
              </a:extLst>
            </p:cNvPr>
            <p:cNvSpPr/>
            <p:nvPr/>
          </p:nvSpPr>
          <p:spPr bwMode="gray">
            <a:xfrm rot="5400000">
              <a:off x="3805439" y="3944628"/>
              <a:ext cx="440476" cy="3477864"/>
            </a:xfrm>
            <a:prstGeom prst="rightBrace">
              <a:avLst/>
            </a:prstGeom>
            <a:noFill/>
            <a:ln w="19050" cap="flat" cmpd="sng" algn="ctr">
              <a:solidFill>
                <a:srgbClr val="105D9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CCA83B9A-0298-461D-9683-F92305B2ED8F}"/>
                </a:ext>
              </a:extLst>
            </p:cNvPr>
            <p:cNvSpPr txBox="1"/>
            <p:nvPr/>
          </p:nvSpPr>
          <p:spPr>
            <a:xfrm>
              <a:off x="3079545" y="5881079"/>
              <a:ext cx="26808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single plugin (required)</a:t>
              </a:r>
              <a:endParaRPr kumimoji="1" lang="ja-JP" altLang="en-US" sz="1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EA8E3EAF-C6F3-4984-90D7-53C7D4046ED8}"/>
                </a:ext>
              </a:extLst>
            </p:cNvPr>
            <p:cNvSpPr txBox="1"/>
            <p:nvPr/>
          </p:nvSpPr>
          <p:spPr>
            <a:xfrm>
              <a:off x="6247316" y="6319246"/>
              <a:ext cx="376087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>
                  <a:solidFill>
                    <a:srgbClr val="0070C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multiple plugins (choice on configuration)</a:t>
              </a:r>
              <a:endParaRPr kumimoji="1" lang="ja-JP" altLang="en-US" sz="140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7" name="右中かっこ 56">
              <a:extLst>
                <a:ext uri="{FF2B5EF4-FFF2-40B4-BE49-F238E27FC236}">
                  <a16:creationId xmlns:a16="http://schemas.microsoft.com/office/drawing/2014/main" id="{C6C3CE40-238D-499C-96F8-C30FE6A0954F}"/>
                </a:ext>
              </a:extLst>
            </p:cNvPr>
            <p:cNvSpPr/>
            <p:nvPr/>
          </p:nvSpPr>
          <p:spPr bwMode="gray">
            <a:xfrm rot="5400000">
              <a:off x="7821562" y="4161137"/>
              <a:ext cx="369332" cy="4022725"/>
            </a:xfrm>
            <a:prstGeom prst="rightBrace">
              <a:avLst/>
            </a:prstGeom>
            <a:noFill/>
            <a:ln w="19050" cap="flat" cmpd="sng" algn="ctr">
              <a:solidFill>
                <a:srgbClr val="105D9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ja-JP" altLang="en-US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ＭＳ Ｐゴシック" charset="-128"/>
                <a:ea typeface="ＭＳ Ｐゴシック" charset="-128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1C043C76-8C35-4057-A6A1-2DB7BA010C44}"/>
                </a:ext>
              </a:extLst>
            </p:cNvPr>
            <p:cNvSpPr txBox="1"/>
            <p:nvPr/>
          </p:nvSpPr>
          <p:spPr>
            <a:xfrm>
              <a:off x="2686148" y="309914"/>
              <a:ext cx="14484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400">
                  <a:latin typeface="Arial" panose="020B0604020202020204" pitchFamily="34" charset="0"/>
                  <a:cs typeface="Arial" panose="020B0604020202020204" pitchFamily="34" charset="0"/>
                </a:rPr>
                <a:t>Application user</a:t>
              </a:r>
              <a:endParaRPr kumimoji="1" lang="ja-JP" altLang="en-US" sz="14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9" name="直線矢印コネクタ 58">
              <a:extLst>
                <a:ext uri="{FF2B5EF4-FFF2-40B4-BE49-F238E27FC236}">
                  <a16:creationId xmlns:a16="http://schemas.microsoft.com/office/drawing/2014/main" id="{FB7B351C-9180-41F0-829F-E07241CE4BA9}"/>
                </a:ext>
              </a:extLst>
            </p:cNvPr>
            <p:cNvCxnSpPr>
              <a:cxnSpLocks/>
            </p:cNvCxnSpPr>
            <p:nvPr/>
          </p:nvCxnSpPr>
          <p:spPr>
            <a:xfrm>
              <a:off x="2559664" y="2206831"/>
              <a:ext cx="0" cy="68573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CE2588D-EC90-4132-8417-9CAFC8A33969}"/>
                </a:ext>
              </a:extLst>
            </p:cNvPr>
            <p:cNvCxnSpPr/>
            <p:nvPr/>
          </p:nvCxnSpPr>
          <p:spPr bwMode="auto">
            <a:xfrm flipV="1">
              <a:off x="2568416" y="1095527"/>
              <a:ext cx="0" cy="1069710"/>
            </a:xfrm>
            <a:prstGeom prst="line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CACAC7"/>
                </a:gs>
              </a:gsLst>
              <a:lin ang="5400000" scaled="1"/>
            </a:gradFill>
            <a:ln w="22225" cap="flat" cmpd="sng" algn="ctr">
              <a:solidFill>
                <a:srgbClr val="57564F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</p:cxnSp>
        <p:sp>
          <p:nvSpPr>
            <p:cNvPr id="61" name="テキスト ボックス 60">
              <a:extLst>
                <a:ext uri="{FF2B5EF4-FFF2-40B4-BE49-F238E27FC236}">
                  <a16:creationId xmlns:a16="http://schemas.microsoft.com/office/drawing/2014/main" id="{07DDB0F8-6F96-4ED9-89C2-EA674E7182F7}"/>
                </a:ext>
              </a:extLst>
            </p:cNvPr>
            <p:cNvSpPr txBox="1"/>
            <p:nvPr/>
          </p:nvSpPr>
          <p:spPr>
            <a:xfrm>
              <a:off x="1350884" y="2255316"/>
              <a:ext cx="12177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Step2: </a:t>
              </a: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Initialize </a:t>
              </a:r>
              <a:b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business logic</a:t>
              </a:r>
              <a:endParaRPr kumimoji="1" lang="ja-JP" altLang="en-US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2" name="テキスト ボックス 61">
              <a:extLst>
                <a:ext uri="{FF2B5EF4-FFF2-40B4-BE49-F238E27FC236}">
                  <a16:creationId xmlns:a16="http://schemas.microsoft.com/office/drawing/2014/main" id="{4427B29B-DFFA-4B0C-8AF5-3080129E8FD7}"/>
                </a:ext>
              </a:extLst>
            </p:cNvPr>
            <p:cNvSpPr txBox="1"/>
            <p:nvPr/>
          </p:nvSpPr>
          <p:spPr>
            <a:xfrm>
              <a:off x="2592234" y="2227220"/>
              <a:ext cx="129163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Step3: </a:t>
              </a:r>
              <a:b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API </a:t>
              </a: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call to</a:t>
              </a:r>
              <a:r>
                <a:rPr lang="ja-JP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b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“Leger</a:t>
              </a:r>
              <a:r>
                <a:rPr lang="ja-JP" altLang="en-US" sz="1200" dirty="0"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Plugin”</a:t>
              </a:r>
              <a:endPara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7CE9AF7E-2944-44C7-AD1D-474EDD51B0F4}"/>
                </a:ext>
              </a:extLst>
            </p:cNvPr>
            <p:cNvSpPr txBox="1"/>
            <p:nvPr/>
          </p:nvSpPr>
          <p:spPr>
            <a:xfrm>
              <a:off x="7296506" y="2182806"/>
              <a:ext cx="147735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Step4: API call </a:t>
              </a:r>
              <a:b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to submit transaction</a:t>
              </a:r>
              <a:endPara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172A3611-C949-4E13-8BAA-C21CF807241A}"/>
                </a:ext>
              </a:extLst>
            </p:cNvPr>
            <p:cNvSpPr txBox="1"/>
            <p:nvPr/>
          </p:nvSpPr>
          <p:spPr>
            <a:xfrm>
              <a:off x="8797815" y="2249788"/>
              <a:ext cx="132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Step5: send event notification</a:t>
              </a:r>
            </a:p>
          </p:txBody>
        </p:sp>
        <p:sp>
          <p:nvSpPr>
            <p:cNvPr id="66" name="テキスト ボックス 65">
              <a:extLst>
                <a:ext uri="{FF2B5EF4-FFF2-40B4-BE49-F238E27FC236}">
                  <a16:creationId xmlns:a16="http://schemas.microsoft.com/office/drawing/2014/main" id="{82804E93-B624-4275-9363-8CFD0572E86A}"/>
                </a:ext>
              </a:extLst>
            </p:cNvPr>
            <p:cNvSpPr txBox="1"/>
            <p:nvPr/>
          </p:nvSpPr>
          <p:spPr>
            <a:xfrm>
              <a:off x="6406317" y="2253321"/>
              <a:ext cx="132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Step5: send event notification</a:t>
              </a: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0C890F0F-8AFE-40DC-AD3C-92A719D7C2DE}"/>
                </a:ext>
              </a:extLst>
            </p:cNvPr>
            <p:cNvSpPr txBox="1"/>
            <p:nvPr/>
          </p:nvSpPr>
          <p:spPr>
            <a:xfrm>
              <a:off x="3925338" y="2287466"/>
              <a:ext cx="13256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>
                  <a:latin typeface="Arial" panose="020B0604020202020204" pitchFamily="34" charset="0"/>
                  <a:cs typeface="Arial" panose="020B0604020202020204" pitchFamily="34" charset="0"/>
                </a:rPr>
                <a:t>Step6: receive event notification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73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253B20-7E25-441F-9C15-8920990D49E2}"/>
              </a:ext>
            </a:extLst>
          </p:cNvPr>
          <p:cNvSpPr/>
          <p:nvPr/>
        </p:nvSpPr>
        <p:spPr bwMode="gray">
          <a:xfrm>
            <a:off x="2328596" y="1202173"/>
            <a:ext cx="7848872" cy="885616"/>
          </a:xfrm>
          <a:prstGeom prst="rect">
            <a:avLst/>
          </a:prstGeom>
          <a:solidFill>
            <a:srgbClr val="E8E8E6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(BIF) Routing Interface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7BB9DAA-80EF-4308-8EF8-757FE14CEA01}"/>
              </a:ext>
            </a:extLst>
          </p:cNvPr>
          <p:cNvSpPr/>
          <p:nvPr/>
        </p:nvSpPr>
        <p:spPr bwMode="gray">
          <a:xfrm>
            <a:off x="2328596" y="2951885"/>
            <a:ext cx="3456384" cy="2226379"/>
          </a:xfrm>
          <a:prstGeom prst="rect">
            <a:avLst/>
          </a:prstGeom>
          <a:solidFill>
            <a:srgbClr val="E8E8E6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Business Logic Plugin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EDDC93-355E-4D7D-A1E7-4291A9711A15}"/>
              </a:ext>
            </a:extLst>
          </p:cNvPr>
          <p:cNvSpPr/>
          <p:nvPr/>
        </p:nvSpPr>
        <p:spPr bwMode="gray">
          <a:xfrm>
            <a:off x="6073011" y="2951885"/>
            <a:ext cx="1477355" cy="2226379"/>
          </a:xfrm>
          <a:prstGeom prst="rect">
            <a:avLst/>
          </a:prstGeom>
          <a:solidFill>
            <a:srgbClr val="E8E8E6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Ledger Plugin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68B780A-A337-4E10-880F-77373100DBF4}"/>
              </a:ext>
            </a:extLst>
          </p:cNvPr>
          <p:cNvSpPr txBox="1"/>
          <p:nvPr/>
        </p:nvSpPr>
        <p:spPr>
          <a:xfrm>
            <a:off x="9327969" y="3638920"/>
            <a:ext cx="88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...</a:t>
            </a: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E267CEF-D8AF-46F8-A92A-1C1ACCB55A26}"/>
              </a:ext>
            </a:extLst>
          </p:cNvPr>
          <p:cNvSpPr/>
          <p:nvPr/>
        </p:nvSpPr>
        <p:spPr bwMode="gray">
          <a:xfrm>
            <a:off x="2513788" y="3797309"/>
            <a:ext cx="1131515" cy="588867"/>
          </a:xfrm>
          <a:prstGeom prst="rect">
            <a:avLst/>
          </a:prstGeom>
          <a:solidFill>
            <a:srgbClr val="FDE8C3"/>
          </a:solidFill>
          <a:ln w="9525" cap="flat" cmpd="sng" algn="ctr">
            <a:solidFill>
              <a:srgbClr val="9144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Web</a:t>
            </a:r>
          </a:p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Application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CFDBAD9-C17B-4FFE-8797-1251FDDE2EA5}"/>
              </a:ext>
            </a:extLst>
          </p:cNvPr>
          <p:cNvSpPr txBox="1"/>
          <p:nvPr/>
        </p:nvSpPr>
        <p:spPr>
          <a:xfrm>
            <a:off x="3645255" y="3959005"/>
            <a:ext cx="3658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+mn-cs"/>
              </a:rPr>
              <a:t>or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Light" panose="020B0300000000000000" pitchFamily="50" charset="-128"/>
              <a:ea typeface="游ゴシック Light" panose="020B0300000000000000" pitchFamily="50" charset="-128"/>
              <a:cs typeface="+mn-cs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732E8F60-AC4C-4703-A6EC-5392C244ED2D}"/>
              </a:ext>
            </a:extLst>
          </p:cNvPr>
          <p:cNvSpPr/>
          <p:nvPr/>
        </p:nvSpPr>
        <p:spPr bwMode="gray">
          <a:xfrm>
            <a:off x="4011012" y="3790835"/>
            <a:ext cx="1502506" cy="588867"/>
          </a:xfrm>
          <a:prstGeom prst="rect">
            <a:avLst/>
          </a:prstGeom>
          <a:solidFill>
            <a:srgbClr val="FDE8C3"/>
          </a:solidFill>
          <a:ln w="9525" cap="flat" cmpd="sng" algn="ctr">
            <a:solidFill>
              <a:srgbClr val="9144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Smart Contract</a:t>
            </a:r>
          </a:p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on a blockchain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964894A-5863-443D-B050-0098BEAAA28E}"/>
              </a:ext>
            </a:extLst>
          </p:cNvPr>
          <p:cNvSpPr/>
          <p:nvPr/>
        </p:nvSpPr>
        <p:spPr bwMode="gray">
          <a:xfrm>
            <a:off x="6253800" y="3397897"/>
            <a:ext cx="882030" cy="393367"/>
          </a:xfrm>
          <a:prstGeom prst="rect">
            <a:avLst/>
          </a:prstGeom>
          <a:solidFill>
            <a:srgbClr val="87867E"/>
          </a:solidFill>
          <a:ln w="9525" cap="flat" cmpd="sng" algn="ctr">
            <a:solidFill>
              <a:srgbClr val="8786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verifier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A4B927F-4E13-4E58-8B4C-D6A394E3607C}"/>
              </a:ext>
            </a:extLst>
          </p:cNvPr>
          <p:cNvSpPr/>
          <p:nvPr/>
        </p:nvSpPr>
        <p:spPr bwMode="gray">
          <a:xfrm>
            <a:off x="6280069" y="4536062"/>
            <a:ext cx="882030" cy="364604"/>
          </a:xfrm>
          <a:prstGeom prst="rect">
            <a:avLst/>
          </a:prstGeom>
          <a:solidFill>
            <a:srgbClr val="87867E"/>
          </a:solidFill>
          <a:ln w="9525" cap="flat" cmpd="sng" algn="ctr">
            <a:solidFill>
              <a:srgbClr val="8786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validator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F25620B-E213-453C-BC09-3B5505BB5BD6}"/>
              </a:ext>
            </a:extLst>
          </p:cNvPr>
          <p:cNvSpPr/>
          <p:nvPr/>
        </p:nvSpPr>
        <p:spPr bwMode="gray">
          <a:xfrm>
            <a:off x="6055078" y="5561269"/>
            <a:ext cx="1495288" cy="498187"/>
          </a:xfrm>
          <a:prstGeom prst="rect">
            <a:avLst/>
          </a:prstGeom>
          <a:solidFill>
            <a:srgbClr val="E7E1FF"/>
          </a:solidFill>
          <a:ln w="9525" cap="flat" cmpd="sng" algn="ctr">
            <a:solidFill>
              <a:srgbClr val="4B459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Ledger 1</a:t>
            </a:r>
          </a:p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(e.g. Ethereum)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664DB046-2D98-4010-93A7-0FB439193CE7}"/>
              </a:ext>
            </a:extLst>
          </p:cNvPr>
          <p:cNvSpPr/>
          <p:nvPr/>
        </p:nvSpPr>
        <p:spPr bwMode="gray">
          <a:xfrm>
            <a:off x="7698462" y="5557860"/>
            <a:ext cx="1477311" cy="498187"/>
          </a:xfrm>
          <a:prstGeom prst="rect">
            <a:avLst/>
          </a:prstGeom>
          <a:solidFill>
            <a:srgbClr val="E7E1FF"/>
          </a:solidFill>
          <a:ln w="9525" cap="flat" cmpd="sng" algn="ctr">
            <a:solidFill>
              <a:srgbClr val="4B459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Ledger 2</a:t>
            </a:r>
          </a:p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(e.g. Quorum)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59F7EDBF-F415-49D0-A7B0-8E862AF3F1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2328596" y="230977"/>
            <a:ext cx="479641" cy="526109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DCC499D-A5F6-4126-8C66-7FFC931A048E}"/>
              </a:ext>
            </a:extLst>
          </p:cNvPr>
          <p:cNvCxnSpPr>
            <a:cxnSpLocks/>
          </p:cNvCxnSpPr>
          <p:nvPr/>
        </p:nvCxnSpPr>
        <p:spPr>
          <a:xfrm>
            <a:off x="6359457" y="3884645"/>
            <a:ext cx="0" cy="60011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83DAF36-1A0C-48A2-B314-6A75CA224AFA}"/>
              </a:ext>
            </a:extLst>
          </p:cNvPr>
          <p:cNvSpPr txBox="1"/>
          <p:nvPr/>
        </p:nvSpPr>
        <p:spPr>
          <a:xfrm>
            <a:off x="6396779" y="3932830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Arial" panose="020B0604020202020204" pitchFamily="34" charset="0"/>
              </a:rPr>
              <a:t>bi-directional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Arial" panose="020B0604020202020204" pitchFamily="34" charset="0"/>
              </a:rPr>
              <a:t>channel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Light" panose="020B0300000000000000" pitchFamily="50" charset="-128"/>
              <a:ea typeface="游ゴシック Light" panose="020B03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B6B558E-7B94-46C2-8B4F-F3C86C4E135C}"/>
              </a:ext>
            </a:extLst>
          </p:cNvPr>
          <p:cNvSpPr/>
          <p:nvPr/>
        </p:nvSpPr>
        <p:spPr bwMode="gray">
          <a:xfrm>
            <a:off x="7698419" y="2946016"/>
            <a:ext cx="1477355" cy="2226379"/>
          </a:xfrm>
          <a:prstGeom prst="rect">
            <a:avLst/>
          </a:prstGeom>
          <a:solidFill>
            <a:srgbClr val="E8E8E6"/>
          </a:solidFill>
          <a:ln w="9525" cap="flat" cmpd="sng" algn="ctr">
            <a:solidFill>
              <a:srgbClr val="57564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Ledger Plugin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3EBB056-08B5-4F44-B487-600C83EC8EB8}"/>
              </a:ext>
            </a:extLst>
          </p:cNvPr>
          <p:cNvSpPr/>
          <p:nvPr/>
        </p:nvSpPr>
        <p:spPr bwMode="gray">
          <a:xfrm>
            <a:off x="7879208" y="3397898"/>
            <a:ext cx="882030" cy="387498"/>
          </a:xfrm>
          <a:prstGeom prst="rect">
            <a:avLst/>
          </a:prstGeom>
          <a:solidFill>
            <a:srgbClr val="87867E"/>
          </a:solidFill>
          <a:ln w="9525" cap="flat" cmpd="sng" algn="ctr">
            <a:solidFill>
              <a:srgbClr val="8786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verifier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78AA01EB-D990-49FF-A71E-F7C0E2D1D515}"/>
              </a:ext>
            </a:extLst>
          </p:cNvPr>
          <p:cNvSpPr/>
          <p:nvPr/>
        </p:nvSpPr>
        <p:spPr bwMode="gray">
          <a:xfrm>
            <a:off x="7905477" y="4530193"/>
            <a:ext cx="882030" cy="364604"/>
          </a:xfrm>
          <a:prstGeom prst="rect">
            <a:avLst/>
          </a:prstGeom>
          <a:solidFill>
            <a:srgbClr val="87867E"/>
          </a:solidFill>
          <a:ln w="9525" cap="flat" cmpd="sng" algn="ctr">
            <a:solidFill>
              <a:srgbClr val="87867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rPr>
              <a:t>validator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FE1B4C55-F66A-41B5-A027-74C875F9CA9D}"/>
              </a:ext>
            </a:extLst>
          </p:cNvPr>
          <p:cNvCxnSpPr>
            <a:cxnSpLocks/>
          </p:cNvCxnSpPr>
          <p:nvPr/>
        </p:nvCxnSpPr>
        <p:spPr>
          <a:xfrm>
            <a:off x="7984865" y="3878776"/>
            <a:ext cx="0" cy="600119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CD10545C-43F1-4FD7-8EAD-CE6E8C71FC90}"/>
              </a:ext>
            </a:extLst>
          </p:cNvPr>
          <p:cNvSpPr txBox="1"/>
          <p:nvPr/>
        </p:nvSpPr>
        <p:spPr>
          <a:xfrm>
            <a:off x="8037099" y="3926962"/>
            <a:ext cx="11560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Arial" panose="020B0604020202020204" pitchFamily="34" charset="0"/>
              </a:rPr>
              <a:t>bi-directional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B0300000000000000" pitchFamily="50" charset="-128"/>
                <a:ea typeface="游ゴシック Light" panose="020B0300000000000000" pitchFamily="50" charset="-128"/>
                <a:cs typeface="Arial" panose="020B0604020202020204" pitchFamily="34" charset="0"/>
              </a:rPr>
              <a:t>channel</a:t>
            </a:r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 Light" panose="020B0300000000000000" pitchFamily="50" charset="-128"/>
              <a:ea typeface="游ゴシック Light" panose="020B03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A5ABBC5F-A705-4960-B008-659D061B0D51}"/>
              </a:ext>
            </a:extLst>
          </p:cNvPr>
          <p:cNvCxnSpPr>
            <a:cxnSpLocks/>
          </p:cNvCxnSpPr>
          <p:nvPr/>
        </p:nvCxnSpPr>
        <p:spPr>
          <a:xfrm>
            <a:off x="2568416" y="804206"/>
            <a:ext cx="0" cy="26960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86EE400-5037-433D-9AAC-F49A6F1D0CD8}"/>
              </a:ext>
            </a:extLst>
          </p:cNvPr>
          <p:cNvSpPr txBox="1"/>
          <p:nvPr/>
        </p:nvSpPr>
        <p:spPr>
          <a:xfrm>
            <a:off x="2646598" y="651623"/>
            <a:ext cx="11141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(1)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API call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D5696AF-9B0A-4A47-BE6D-D71FA5A68B9A}"/>
              </a:ext>
            </a:extLst>
          </p:cNvPr>
          <p:cNvCxnSpPr>
            <a:cxnSpLocks/>
          </p:cNvCxnSpPr>
          <p:nvPr/>
        </p:nvCxnSpPr>
        <p:spPr>
          <a:xfrm flipV="1">
            <a:off x="3840764" y="2165237"/>
            <a:ext cx="0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4E60208F-1CC1-4E0C-8478-AB4A1BFCE2F1}"/>
              </a:ext>
            </a:extLst>
          </p:cNvPr>
          <p:cNvSpPr txBox="1"/>
          <p:nvPr/>
        </p:nvSpPr>
        <p:spPr>
          <a:xfrm>
            <a:off x="2943246" y="2152592"/>
            <a:ext cx="9343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(2)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operation</a:t>
            </a: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384C5318-6512-4E23-90A4-FB2017291960}"/>
              </a:ext>
            </a:extLst>
          </p:cNvPr>
          <p:cNvCxnSpPr>
            <a:cxnSpLocks/>
          </p:cNvCxnSpPr>
          <p:nvPr/>
        </p:nvCxnSpPr>
        <p:spPr>
          <a:xfrm flipH="1">
            <a:off x="3993500" y="2173602"/>
            <a:ext cx="1" cy="7189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D129B0CB-3E12-4017-8C81-DB8961D3B4F2}"/>
              </a:ext>
            </a:extLst>
          </p:cNvPr>
          <p:cNvCxnSpPr>
            <a:cxnSpLocks/>
          </p:cNvCxnSpPr>
          <p:nvPr/>
        </p:nvCxnSpPr>
        <p:spPr>
          <a:xfrm flipH="1">
            <a:off x="6330415" y="2157420"/>
            <a:ext cx="1" cy="7189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09FCE3A6-46E7-429C-859D-A472C2C82887}"/>
              </a:ext>
            </a:extLst>
          </p:cNvPr>
          <p:cNvCxnSpPr>
            <a:cxnSpLocks/>
          </p:cNvCxnSpPr>
          <p:nvPr/>
        </p:nvCxnSpPr>
        <p:spPr>
          <a:xfrm flipV="1">
            <a:off x="6480488" y="2143517"/>
            <a:ext cx="0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CA26D6C-1E4B-4097-992F-951996B3186A}"/>
              </a:ext>
            </a:extLst>
          </p:cNvPr>
          <p:cNvSpPr txBox="1"/>
          <p:nvPr/>
        </p:nvSpPr>
        <p:spPr>
          <a:xfrm>
            <a:off x="5466354" y="2260314"/>
            <a:ext cx="94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operation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2E6444D5-6459-4952-BD5A-A539329F3D1A}"/>
              </a:ext>
            </a:extLst>
          </p:cNvPr>
          <p:cNvSpPr txBox="1"/>
          <p:nvPr/>
        </p:nvSpPr>
        <p:spPr>
          <a:xfrm>
            <a:off x="6481443" y="2207089"/>
            <a:ext cx="14092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verified tx info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0E1F9EAC-E8C6-4BD4-8B66-C99744AB646F}"/>
              </a:ext>
            </a:extLst>
          </p:cNvPr>
          <p:cNvSpPr txBox="1"/>
          <p:nvPr/>
        </p:nvSpPr>
        <p:spPr>
          <a:xfrm>
            <a:off x="3995419" y="2206831"/>
            <a:ext cx="1329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1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(3)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verified tx info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FD56925F-5E83-4EF2-88D2-9B9CBFA1DFB2}"/>
              </a:ext>
            </a:extLst>
          </p:cNvPr>
          <p:cNvCxnSpPr>
            <a:cxnSpLocks/>
          </p:cNvCxnSpPr>
          <p:nvPr/>
        </p:nvCxnSpPr>
        <p:spPr>
          <a:xfrm flipH="1">
            <a:off x="8706679" y="2167831"/>
            <a:ext cx="1" cy="71896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28DC309B-A018-4628-80C7-BD1841C09BEE}"/>
              </a:ext>
            </a:extLst>
          </p:cNvPr>
          <p:cNvCxnSpPr>
            <a:cxnSpLocks/>
          </p:cNvCxnSpPr>
          <p:nvPr/>
        </p:nvCxnSpPr>
        <p:spPr>
          <a:xfrm flipV="1">
            <a:off x="8856752" y="2153928"/>
            <a:ext cx="0" cy="72008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F9E132E0-857A-417F-90EE-653DB493BDA2}"/>
              </a:ext>
            </a:extLst>
          </p:cNvPr>
          <p:cNvSpPr txBox="1"/>
          <p:nvPr/>
        </p:nvSpPr>
        <p:spPr>
          <a:xfrm>
            <a:off x="7833617" y="2209514"/>
            <a:ext cx="9480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ledger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operation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6503339A-2979-425E-A6E8-E150F4133DB7}"/>
              </a:ext>
            </a:extLst>
          </p:cNvPr>
          <p:cNvSpPr txBox="1"/>
          <p:nvPr/>
        </p:nvSpPr>
        <p:spPr>
          <a:xfrm>
            <a:off x="8857707" y="2217500"/>
            <a:ext cx="15655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verified tx info</a:t>
            </a:r>
          </a:p>
        </p:txBody>
      </p: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A1C1374-2D01-4E9B-B403-E920A36CABD9}"/>
              </a:ext>
            </a:extLst>
          </p:cNvPr>
          <p:cNvCxnSpPr/>
          <p:nvPr/>
        </p:nvCxnSpPr>
        <p:spPr bwMode="auto">
          <a:xfrm flipV="1">
            <a:off x="3840764" y="1562625"/>
            <a:ext cx="0" cy="58996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rgbClr val="57564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66B98BF8-2550-4994-B655-8C9D069F8F95}"/>
              </a:ext>
            </a:extLst>
          </p:cNvPr>
          <p:cNvCxnSpPr/>
          <p:nvPr/>
        </p:nvCxnSpPr>
        <p:spPr bwMode="auto">
          <a:xfrm>
            <a:off x="3840764" y="1577864"/>
            <a:ext cx="4865915" cy="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rgbClr val="57564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5CF919BF-FC19-4356-B9DF-5CACDAB64B67}"/>
              </a:ext>
            </a:extLst>
          </p:cNvPr>
          <p:cNvCxnSpPr/>
          <p:nvPr/>
        </p:nvCxnSpPr>
        <p:spPr bwMode="auto">
          <a:xfrm>
            <a:off x="6330415" y="1553550"/>
            <a:ext cx="0" cy="58996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rgbClr val="57564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8E6ACA49-7477-4B43-93E2-F4984B806F57}"/>
              </a:ext>
            </a:extLst>
          </p:cNvPr>
          <p:cNvCxnSpPr/>
          <p:nvPr/>
        </p:nvCxnSpPr>
        <p:spPr bwMode="auto">
          <a:xfrm>
            <a:off x="8706679" y="1577864"/>
            <a:ext cx="0" cy="589967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rgbClr val="57564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93B5CCA8-10B8-4C6C-BC17-073F143203F9}"/>
              </a:ext>
            </a:extLst>
          </p:cNvPr>
          <p:cNvCxnSpPr/>
          <p:nvPr/>
        </p:nvCxnSpPr>
        <p:spPr bwMode="auto">
          <a:xfrm flipV="1">
            <a:off x="3984780" y="1793888"/>
            <a:ext cx="4871971" cy="24314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DCC1908A-E939-4C8E-8EE4-B504111C63FE}"/>
              </a:ext>
            </a:extLst>
          </p:cNvPr>
          <p:cNvCxnSpPr/>
          <p:nvPr/>
        </p:nvCxnSpPr>
        <p:spPr bwMode="auto">
          <a:xfrm flipV="1">
            <a:off x="3984780" y="1865896"/>
            <a:ext cx="0" cy="288032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4" name="直線コネクタ 43">
            <a:extLst>
              <a:ext uri="{FF2B5EF4-FFF2-40B4-BE49-F238E27FC236}">
                <a16:creationId xmlns:a16="http://schemas.microsoft.com/office/drawing/2014/main" id="{357C0397-855D-404B-9A79-07F2E8758DA9}"/>
              </a:ext>
            </a:extLst>
          </p:cNvPr>
          <p:cNvCxnSpPr/>
          <p:nvPr/>
        </p:nvCxnSpPr>
        <p:spPr bwMode="auto">
          <a:xfrm>
            <a:off x="6483689" y="1793888"/>
            <a:ext cx="0" cy="349629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3215BF3-5219-4B37-AD47-DB7A3C5B9BE7}"/>
              </a:ext>
            </a:extLst>
          </p:cNvPr>
          <p:cNvCxnSpPr/>
          <p:nvPr/>
        </p:nvCxnSpPr>
        <p:spPr bwMode="auto">
          <a:xfrm>
            <a:off x="8856751" y="1818202"/>
            <a:ext cx="0" cy="349629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CBD816CC-3093-47F5-99D7-6A6F684225A1}"/>
              </a:ext>
            </a:extLst>
          </p:cNvPr>
          <p:cNvCxnSpPr>
            <a:cxnSpLocks/>
          </p:cNvCxnSpPr>
          <p:nvPr/>
        </p:nvCxnSpPr>
        <p:spPr>
          <a:xfrm>
            <a:off x="6653401" y="4904411"/>
            <a:ext cx="0" cy="6125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4F0BF87-89FE-4DAC-8024-A1FEB7239746}"/>
              </a:ext>
            </a:extLst>
          </p:cNvPr>
          <p:cNvSpPr txBox="1"/>
          <p:nvPr/>
        </p:nvSpPr>
        <p:spPr>
          <a:xfrm>
            <a:off x="6641491" y="5152670"/>
            <a:ext cx="1011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monitoring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B0CAA4B-5D5C-4AE9-A180-D9B9AAC5BC39}"/>
              </a:ext>
            </a:extLst>
          </p:cNvPr>
          <p:cNvCxnSpPr>
            <a:cxnSpLocks/>
          </p:cNvCxnSpPr>
          <p:nvPr/>
        </p:nvCxnSpPr>
        <p:spPr>
          <a:xfrm>
            <a:off x="8454211" y="4906673"/>
            <a:ext cx="0" cy="6080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2F78FB3B-FC09-441E-AFE9-E7AFB5CC60FA}"/>
              </a:ext>
            </a:extLst>
          </p:cNvPr>
          <p:cNvCxnSpPr>
            <a:cxnSpLocks/>
          </p:cNvCxnSpPr>
          <p:nvPr/>
        </p:nvCxnSpPr>
        <p:spPr>
          <a:xfrm>
            <a:off x="6509351" y="4904411"/>
            <a:ext cx="0" cy="608012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678E846-87CB-4757-B84A-2C86FEB27868}"/>
              </a:ext>
            </a:extLst>
          </p:cNvPr>
          <p:cNvSpPr txBox="1"/>
          <p:nvPr/>
        </p:nvSpPr>
        <p:spPr>
          <a:xfrm>
            <a:off x="5640964" y="5147402"/>
            <a:ext cx="94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operation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6ADCF352-FB7C-42D6-AC08-7AF7E1C2AAE5}"/>
              </a:ext>
            </a:extLst>
          </p:cNvPr>
          <p:cNvSpPr txBox="1"/>
          <p:nvPr/>
        </p:nvSpPr>
        <p:spPr>
          <a:xfrm>
            <a:off x="7610415" y="5146801"/>
            <a:ext cx="9480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operation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3B7B9FFD-946A-4589-9607-3A6D2D13DEC9}"/>
              </a:ext>
            </a:extLst>
          </p:cNvPr>
          <p:cNvCxnSpPr>
            <a:cxnSpLocks/>
          </p:cNvCxnSpPr>
          <p:nvPr/>
        </p:nvCxnSpPr>
        <p:spPr>
          <a:xfrm>
            <a:off x="8627093" y="4894797"/>
            <a:ext cx="0" cy="61762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4E98134-81EA-4150-9074-2AE64422DD77}"/>
              </a:ext>
            </a:extLst>
          </p:cNvPr>
          <p:cNvSpPr txBox="1"/>
          <p:nvPr/>
        </p:nvSpPr>
        <p:spPr>
          <a:xfrm>
            <a:off x="8615142" y="5140279"/>
            <a:ext cx="1068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monitoring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4" name="右中かっこ 53">
            <a:extLst>
              <a:ext uri="{FF2B5EF4-FFF2-40B4-BE49-F238E27FC236}">
                <a16:creationId xmlns:a16="http://schemas.microsoft.com/office/drawing/2014/main" id="{333CD906-35F2-412C-97CA-2B8F72250382}"/>
              </a:ext>
            </a:extLst>
          </p:cNvPr>
          <p:cNvSpPr/>
          <p:nvPr/>
        </p:nvSpPr>
        <p:spPr bwMode="gray">
          <a:xfrm rot="5400000">
            <a:off x="3805439" y="3944628"/>
            <a:ext cx="440476" cy="3477864"/>
          </a:xfrm>
          <a:prstGeom prst="rightBrace">
            <a:avLst/>
          </a:prstGeom>
          <a:noFill/>
          <a:ln w="19050" cap="flat" cmpd="sng" algn="ctr">
            <a:solidFill>
              <a:srgbClr val="105D9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ＭＳ Ｐゴシック" charset="-128"/>
              <a:ea typeface="ＭＳ Ｐゴシック" charset="-128"/>
              <a:cs typeface="+mn-cs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CCA83B9A-0298-461D-9683-F92305B2ED8F}"/>
              </a:ext>
            </a:extLst>
          </p:cNvPr>
          <p:cNvSpPr txBox="1"/>
          <p:nvPr/>
        </p:nvSpPr>
        <p:spPr>
          <a:xfrm>
            <a:off x="3079545" y="5881079"/>
            <a:ext cx="26808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single plugin (required)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A8E3EAF-C6F3-4984-90D7-53C7D4046ED8}"/>
              </a:ext>
            </a:extLst>
          </p:cNvPr>
          <p:cNvSpPr txBox="1"/>
          <p:nvPr/>
        </p:nvSpPr>
        <p:spPr>
          <a:xfrm>
            <a:off x="6247316" y="6319246"/>
            <a:ext cx="3760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multiple plugins (choice on configuration)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57" name="右中かっこ 56">
            <a:extLst>
              <a:ext uri="{FF2B5EF4-FFF2-40B4-BE49-F238E27FC236}">
                <a16:creationId xmlns:a16="http://schemas.microsoft.com/office/drawing/2014/main" id="{C6C3CE40-238D-499C-96F8-C30FE6A0954F}"/>
              </a:ext>
            </a:extLst>
          </p:cNvPr>
          <p:cNvSpPr/>
          <p:nvPr/>
        </p:nvSpPr>
        <p:spPr bwMode="gray">
          <a:xfrm rot="5400000">
            <a:off x="7821562" y="4161137"/>
            <a:ext cx="369332" cy="4022725"/>
          </a:xfrm>
          <a:prstGeom prst="rightBrace">
            <a:avLst/>
          </a:prstGeom>
          <a:noFill/>
          <a:ln w="19050" cap="flat" cmpd="sng" algn="ctr">
            <a:solidFill>
              <a:srgbClr val="105D9C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ＭＳ Ｐゴシック" charset="-128"/>
              <a:ea typeface="ＭＳ Ｐゴシック" charset="-128"/>
              <a:cs typeface="+mn-cs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1C043C76-8C35-4057-A6A1-2DB7BA010C44}"/>
              </a:ext>
            </a:extLst>
          </p:cNvPr>
          <p:cNvSpPr txBox="1"/>
          <p:nvPr/>
        </p:nvSpPr>
        <p:spPr>
          <a:xfrm>
            <a:off x="2686148" y="309914"/>
            <a:ext cx="14484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游ゴシック" panose="020B0400000000000000" pitchFamily="50" charset="-128"/>
                <a:cs typeface="Arial" panose="020B0604020202020204" pitchFamily="34" charset="0"/>
              </a:rPr>
              <a:t>Application user</a:t>
            </a:r>
            <a:endParaRPr kumimoji="1" lang="ja-JP" altLang="en-US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游ゴシック" panose="020B04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FB7B351C-9180-41F0-829F-E07241CE4BA9}"/>
              </a:ext>
            </a:extLst>
          </p:cNvPr>
          <p:cNvCxnSpPr>
            <a:cxnSpLocks/>
          </p:cNvCxnSpPr>
          <p:nvPr/>
        </p:nvCxnSpPr>
        <p:spPr>
          <a:xfrm>
            <a:off x="2559664" y="2206831"/>
            <a:ext cx="0" cy="685736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CE2588D-EC90-4132-8417-9CAFC8A33969}"/>
              </a:ext>
            </a:extLst>
          </p:cNvPr>
          <p:cNvCxnSpPr/>
          <p:nvPr/>
        </p:nvCxnSpPr>
        <p:spPr bwMode="auto">
          <a:xfrm flipV="1">
            <a:off x="2568416" y="1095527"/>
            <a:ext cx="0" cy="1069710"/>
          </a:xfrm>
          <a:prstGeom prst="line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22225" cap="flat" cmpd="sng" algn="ctr">
            <a:solidFill>
              <a:srgbClr val="57564F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71253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202</Words>
  <Application>Microsoft Office PowerPoint</Application>
  <PresentationFormat>ワイド画面</PresentationFormat>
  <Paragraphs>79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8" baseType="lpstr">
      <vt:lpstr>ＭＳ Ｐゴシック</vt:lpstr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Takeuchi, Takuma/竹内 琢磨</dc:creator>
  <cp:lastModifiedBy>藤本 真吾</cp:lastModifiedBy>
  <cp:revision>7</cp:revision>
  <dcterms:created xsi:type="dcterms:W3CDTF">2020-05-07T08:46:52Z</dcterms:created>
  <dcterms:modified xsi:type="dcterms:W3CDTF">2020-05-24T23:26:59Z</dcterms:modified>
</cp:coreProperties>
</file>