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bab840e9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bab840e9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a0c9b6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a0c9b6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Here are some things we should address as a community to be more interoperable.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Awesome thing about the event, even if everyone builds with the same protocols, there are still plenty of ways to interpret the protocols and it finds gaps in the code that need to be standardized.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060cf63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060cf63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Here are some things we should address as a community to be more interoperable.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Awesome thing about the event, even if everyone builds with the same protocols, there are still plenty of ways to interpret the protocols and it finds gaps in the code that need to be standardized.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060cf63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060cf63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5cc3f24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5cc3f24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bab840e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bab840e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bab840e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bab840e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bab840e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bab840e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bab840e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bab840e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bab840e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bab840e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bab840e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bab840e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bab840e9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bab840e9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bab840e9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bab840e9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bab840e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bab840e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pp.box.com/folder/145400156875?utm_source=trans&amp;utm_medium=email&amp;utm_campaign=collab%2Bauto%20accept%20user" TargetMode="External"/><Relationship Id="rId4" Type="http://schemas.openxmlformats.org/officeDocument/2006/relationships/hyperlink" Target="https://docs.google.com/document/d/1nBgNIP_7fsgQDD5pXxq-73Pf-_0-xdyF82athL-MCs8/edit?usp=sharing" TargetMode="External"/><Relationship Id="rId10"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hyperlink" Target="https://docs.google.com/document/d/1sDbkG-aNG9TzbgJkHqhqNPaJ405_RCS25ifKcjUS98Y/edit?usp=sharing" TargetMode="External"/><Relationship Id="rId6" Type="http://schemas.openxmlformats.org/officeDocument/2006/relationships/hyperlink" Target="https://docs.google.com/document/d/1ktVeeT2-qCDu-W0DfnHDvXRmugilWNbXK2AuhCgERQg/edit?usp=sharing" TargetMode="External"/><Relationship Id="rId7" Type="http://schemas.openxmlformats.org/officeDocument/2006/relationships/hyperlink" Target="https://docs.google.com/document/d/1ZwDegpD2K_S2Deh781h5PkFuu31tZiCun7j1Jhic4h4/edit?usp=sharing" TargetMode="External"/><Relationship Id="rId8" Type="http://schemas.openxmlformats.org/officeDocument/2006/relationships/hyperlink" Target="https://docs.google.com/document/d/1_YBUKo81wqFH7G5-DlP56nfpXd5kfe4T0cLt8jl7Ncw/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pp.box.com/folder/145400156875?utm_source=trans&amp;utm_medium=email&amp;utm_campaign=collab%2Bauto%20accept%20user" TargetMode="External"/><Relationship Id="rId4" Type="http://schemas.openxmlformats.org/officeDocument/2006/relationships/hyperlink" Target="https://docs.google.com/document/d/1nBgNIP_7fsgQDD5pXxq-73Pf-_0-xdyF82athL-MCs8/edit?usp=sharing" TargetMode="External"/><Relationship Id="rId10"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hyperlink" Target="https://docs.google.com/document/d/1sDbkG-aNG9TzbgJkHqhqNPaJ405_RCS25ifKcjUS98Y/edit?usp=sharing" TargetMode="External"/><Relationship Id="rId6" Type="http://schemas.openxmlformats.org/officeDocument/2006/relationships/hyperlink" Target="https://docs.google.com/document/d/1ktVeeT2-qCDu-W0DfnHDvXRmugilWNbXK2AuhCgERQg/edit?usp=sharing" TargetMode="External"/><Relationship Id="rId7" Type="http://schemas.openxmlformats.org/officeDocument/2006/relationships/hyperlink" Target="https://docs.google.com/document/d/1ZwDegpD2K_S2Deh781h5PkFuu31tZiCun7j1Jhic4h4/edit?usp=sharing" TargetMode="External"/><Relationship Id="rId8" Type="http://schemas.openxmlformats.org/officeDocument/2006/relationships/hyperlink" Target="https://docs.google.com/document/d/1_YBUKo81wqFH7G5-DlP56nfpXd5kfe4T0cLt8jl7Ncw/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thecardeaproject" TargetMode="External"/><Relationship Id="rId4" Type="http://schemas.openxmlformats.org/officeDocument/2006/relationships/hyperlink" Target="https://github.com/thecardeaproject/cardea-mobile-holder/releases/tag/1.1.0" TargetMode="External"/><Relationship Id="rId11" Type="http://schemas.openxmlformats.org/officeDocument/2006/relationships/image" Target="../media/image1.png"/><Relationship Id="rId10" Type="http://schemas.openxmlformats.org/officeDocument/2006/relationships/image" Target="../media/image2.png"/><Relationship Id="rId9" Type="http://schemas.openxmlformats.org/officeDocument/2006/relationships/hyperlink" Target="https://github.com/thecardeaproject/cardea/tree/main/schemas" TargetMode="External"/><Relationship Id="rId5" Type="http://schemas.openxmlformats.org/officeDocument/2006/relationships/hyperlink" Target="https://lab.cardea.indiciotech.io/" TargetMode="External"/><Relationship Id="rId6" Type="http://schemas.openxmlformats.org/officeDocument/2006/relationships/hyperlink" Target="https://government.cardea.indiciotech.io/" TargetMode="External"/><Relationship Id="rId7" Type="http://schemas.openxmlformats.org/officeDocument/2006/relationships/hyperlink" Target="https://restaurant.cardea.indiciotech.io/" TargetMode="External"/><Relationship Id="rId8" Type="http://schemas.openxmlformats.org/officeDocument/2006/relationships/hyperlink" Target="https://github.com/thecardeaproject/cardea-mobile-verifier/releases/tag/1.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Interop-athon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September 9, 2021</a:t>
            </a:r>
            <a:endParaRPr/>
          </a:p>
          <a:p>
            <a:pPr indent="0" lvl="0" marL="0" rtl="0" algn="ctr">
              <a:spcBef>
                <a:spcPts val="0"/>
              </a:spcBef>
              <a:spcAft>
                <a:spcPts val="0"/>
              </a:spcAft>
              <a:buNone/>
            </a:pPr>
            <a:r>
              <a:rPr lang="en"/>
              <a:t>8:00 am MDT - 12:00 pm MDT </a:t>
            </a:r>
            <a:endParaRPr/>
          </a:p>
        </p:txBody>
      </p:sp>
      <p:pic>
        <p:nvPicPr>
          <p:cNvPr id="56" name="Google Shape;56;p13"/>
          <p:cNvPicPr preferRelativeResize="0"/>
          <p:nvPr/>
        </p:nvPicPr>
        <p:blipFill>
          <a:blip r:embed="rId3">
            <a:alphaModFix/>
          </a:blip>
          <a:stretch>
            <a:fillRect/>
          </a:stretch>
        </p:blipFill>
        <p:spPr>
          <a:xfrm>
            <a:off x="3846237" y="564675"/>
            <a:ext cx="1451525" cy="1259449"/>
          </a:xfrm>
          <a:prstGeom prst="rect">
            <a:avLst/>
          </a:prstGeom>
          <a:noFill/>
          <a:ln>
            <a:noFill/>
          </a:ln>
        </p:spPr>
      </p:pic>
      <p:pic>
        <p:nvPicPr>
          <p:cNvPr id="57" name="Google Shape;57;p13"/>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a:t>
            </a:r>
            <a:r>
              <a:rPr lang="en"/>
              <a:t> </a:t>
            </a:r>
            <a:endParaRPr/>
          </a:p>
        </p:txBody>
      </p:sp>
      <p:sp>
        <p:nvSpPr>
          <p:cNvPr id="128" name="Google Shape;128;p22"/>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Teams that fully implemented the selected Cardea </a:t>
            </a:r>
            <a:r>
              <a:rPr b="1" lang="en"/>
              <a:t>schemas</a:t>
            </a:r>
            <a:r>
              <a:rPr lang="en"/>
              <a:t> had a high degree of interoperability</a:t>
            </a:r>
            <a:endParaRPr/>
          </a:p>
          <a:p>
            <a:pPr indent="-342900" lvl="0" marL="457200" rtl="0" algn="l">
              <a:spcBef>
                <a:spcPts val="0"/>
              </a:spcBef>
              <a:spcAft>
                <a:spcPts val="0"/>
              </a:spcAft>
              <a:buSzPts val="1800"/>
              <a:buChar char="●"/>
            </a:pPr>
            <a:r>
              <a:rPr lang="en"/>
              <a:t>Teams that prepared tools against </a:t>
            </a:r>
            <a:r>
              <a:rPr lang="en"/>
              <a:t>existing</a:t>
            </a:r>
            <a:r>
              <a:rPr lang="en"/>
              <a:t> standards using Cardea based agents were </a:t>
            </a:r>
            <a:r>
              <a:rPr lang="en"/>
              <a:t>highly successful interoperating with other Cardea based agents</a:t>
            </a:r>
            <a:endParaRPr/>
          </a:p>
          <a:p>
            <a:pPr indent="-342900" lvl="0" marL="457200" rtl="0" algn="l">
              <a:spcBef>
                <a:spcPts val="0"/>
              </a:spcBef>
              <a:spcAft>
                <a:spcPts val="0"/>
              </a:spcAft>
              <a:buSzPts val="1800"/>
              <a:buChar char="●"/>
            </a:pPr>
            <a:r>
              <a:rPr lang="en"/>
              <a:t>Credential verifications worked especially well with other agents operating on the same </a:t>
            </a:r>
            <a:r>
              <a:rPr b="1" lang="en"/>
              <a:t>network</a:t>
            </a:r>
            <a:endParaRPr/>
          </a:p>
          <a:p>
            <a:pPr indent="-342900" lvl="0" marL="457200" rtl="0" algn="l">
              <a:spcBef>
                <a:spcPts val="0"/>
              </a:spcBef>
              <a:spcAft>
                <a:spcPts val="0"/>
              </a:spcAft>
              <a:buSzPts val="1800"/>
              <a:buChar char="●"/>
            </a:pPr>
            <a:r>
              <a:rPr lang="en"/>
              <a:t>Teams that used the Aries </a:t>
            </a:r>
            <a:r>
              <a:rPr b="1" lang="en"/>
              <a:t>protocols</a:t>
            </a:r>
            <a:r>
              <a:rPr lang="en"/>
              <a:t> and the agreed-upon schemas were able to participate in the ecosystem </a:t>
            </a:r>
            <a:endParaRPr/>
          </a:p>
          <a:p>
            <a:pPr indent="-342900" lvl="0" marL="457200" rtl="0" algn="l">
              <a:spcBef>
                <a:spcPts val="0"/>
              </a:spcBef>
              <a:spcAft>
                <a:spcPts val="0"/>
              </a:spcAft>
              <a:buSzPts val="1800"/>
              <a:buChar char="●"/>
            </a:pPr>
            <a:r>
              <a:rPr lang="en"/>
              <a:t>Teams that participated were able to benefit from cross- community troubleshooting and problem solving, expedited resolutions</a:t>
            </a:r>
            <a:endParaRPr/>
          </a:p>
        </p:txBody>
      </p:sp>
      <p:pic>
        <p:nvPicPr>
          <p:cNvPr id="129" name="Google Shape;129;p22"/>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30" name="Google Shape;130;p22"/>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36" name="Google Shape;136;p23"/>
          <p:cNvSpPr txBox="1"/>
          <p:nvPr>
            <p:ph idx="1" type="body"/>
          </p:nvPr>
        </p:nvSpPr>
        <p:spPr>
          <a:xfrm>
            <a:off x="311700" y="1152475"/>
            <a:ext cx="8520600" cy="372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participants used shortened URLs for interactions, an option that was not expected</a:t>
            </a:r>
            <a:endParaRPr/>
          </a:p>
          <a:p>
            <a:pPr indent="-317500" lvl="1" marL="914400" rtl="0" algn="l">
              <a:spcBef>
                <a:spcPts val="0"/>
              </a:spcBef>
              <a:spcAft>
                <a:spcPts val="0"/>
              </a:spcAft>
              <a:buSzPts val="1400"/>
              <a:buChar char="○"/>
            </a:pPr>
            <a:r>
              <a:rPr lang="en"/>
              <a:t>As we try to interoperate in health credentials, we need to improve our use of shortened URLs</a:t>
            </a:r>
            <a:endParaRPr/>
          </a:p>
          <a:p>
            <a:pPr indent="-342900" lvl="0" marL="457200" rtl="0" algn="l">
              <a:spcBef>
                <a:spcPts val="0"/>
              </a:spcBef>
              <a:spcAft>
                <a:spcPts val="0"/>
              </a:spcAft>
              <a:buSzPts val="1800"/>
              <a:buChar char="●"/>
            </a:pPr>
            <a:r>
              <a:rPr lang="en">
                <a:highlight>
                  <a:schemeClr val="lt1"/>
                </a:highlight>
              </a:rPr>
              <a:t>Participants expected connectionless presentations </a:t>
            </a:r>
            <a:endParaRPr>
              <a:highlight>
                <a:schemeClr val="lt1"/>
              </a:highlight>
            </a:endParaRPr>
          </a:p>
          <a:p>
            <a:pPr indent="-317500" lvl="1" marL="914400" rtl="0" algn="l">
              <a:spcBef>
                <a:spcPts val="0"/>
              </a:spcBef>
              <a:spcAft>
                <a:spcPts val="0"/>
              </a:spcAft>
              <a:buSzPts val="1400"/>
              <a:buChar char="○"/>
            </a:pPr>
            <a:r>
              <a:rPr lang="en">
                <a:highlight>
                  <a:schemeClr val="lt1"/>
                </a:highlight>
              </a:rPr>
              <a:t>There were limitations making connections when agents used different connection protocols, specifically connectionless protocols, even though they use the same standards from Aries</a:t>
            </a:r>
            <a:endParaRPr>
              <a:highlight>
                <a:schemeClr val="lt1"/>
              </a:highlight>
            </a:endParaRPr>
          </a:p>
          <a:p>
            <a:pPr indent="-317500" lvl="1" marL="914400" rtl="0" algn="l">
              <a:spcBef>
                <a:spcPts val="0"/>
              </a:spcBef>
              <a:spcAft>
                <a:spcPts val="0"/>
              </a:spcAft>
              <a:buSzPts val="1400"/>
              <a:buChar char="○"/>
            </a:pPr>
            <a:r>
              <a:rPr lang="en">
                <a:highlight>
                  <a:schemeClr val="lt1"/>
                </a:highlight>
              </a:rPr>
              <a:t>In the future, we should broaden the feature set to include more agents</a:t>
            </a:r>
            <a:endParaRPr>
              <a:highlight>
                <a:schemeClr val="lt1"/>
              </a:highlight>
            </a:endParaRPr>
          </a:p>
          <a:p>
            <a:pPr indent="-317500" lvl="1" marL="914400" rtl="0" algn="l">
              <a:spcBef>
                <a:spcPts val="0"/>
              </a:spcBef>
              <a:spcAft>
                <a:spcPts val="0"/>
              </a:spcAft>
              <a:buSzPts val="1400"/>
              <a:buChar char="○"/>
            </a:pPr>
            <a:r>
              <a:rPr lang="en">
                <a:highlight>
                  <a:schemeClr val="lt1"/>
                </a:highlight>
              </a:rPr>
              <a:t>We had situations where agents were using different, valid protocols to accomplish the same task. Because the agents supported one or another, when they came to connect, they were expecting different things from the situation. </a:t>
            </a:r>
            <a:r>
              <a:rPr lang="en">
                <a:solidFill>
                  <a:srgbClr val="595959"/>
                </a:solidFill>
              </a:rPr>
              <a:t>There are two ways to connect using the Aries protocol. Both are fine, but both agents have to use the same one to be successful</a:t>
            </a:r>
            <a:endParaRPr>
              <a:solidFill>
                <a:srgbClr val="595959"/>
              </a:solidFill>
            </a:endParaRPr>
          </a:p>
          <a:p>
            <a:pPr indent="-317500" lvl="1" marL="914400" rtl="0" algn="l">
              <a:spcBef>
                <a:spcPts val="0"/>
              </a:spcBef>
              <a:spcAft>
                <a:spcPts val="0"/>
              </a:spcAft>
              <a:buSzPts val="1400"/>
              <a:buChar char="○"/>
            </a:pPr>
            <a:r>
              <a:rPr lang="en">
                <a:highlight>
                  <a:schemeClr val="lt1"/>
                </a:highlight>
              </a:rPr>
              <a:t>Either pick one protocol and stick to it, or agents should be written to be flexible</a:t>
            </a:r>
            <a:endParaRPr/>
          </a:p>
        </p:txBody>
      </p:sp>
      <p:pic>
        <p:nvPicPr>
          <p:cNvPr id="137" name="Google Shape;137;p23"/>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38" name="Google Shape;138;p23"/>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 (cont’d)</a:t>
            </a:r>
            <a:endParaRPr/>
          </a:p>
        </p:txBody>
      </p:sp>
      <p:sp>
        <p:nvSpPr>
          <p:cNvPr id="144" name="Google Shape;144;p24"/>
          <p:cNvSpPr txBox="1"/>
          <p:nvPr>
            <p:ph idx="1" type="body"/>
          </p:nvPr>
        </p:nvSpPr>
        <p:spPr>
          <a:xfrm>
            <a:off x="311700" y="1152475"/>
            <a:ext cx="8520600" cy="372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 into trouble when schemas and testing procedures were not followed </a:t>
            </a:r>
            <a:endParaRPr/>
          </a:p>
          <a:p>
            <a:pPr indent="-317500" lvl="1" marL="914400" rtl="0" algn="l">
              <a:spcBef>
                <a:spcPts val="0"/>
              </a:spcBef>
              <a:spcAft>
                <a:spcPts val="0"/>
              </a:spcAft>
              <a:buSzPts val="1400"/>
              <a:buChar char="○"/>
            </a:pPr>
            <a:r>
              <a:rPr lang="en"/>
              <a:t>The procedures to follow must be transmitted to participants further in advance so that they can prepare</a:t>
            </a:r>
            <a:endParaRPr/>
          </a:p>
          <a:p>
            <a:pPr indent="-317500" lvl="1" marL="914400" rtl="0" algn="l">
              <a:spcBef>
                <a:spcPts val="0"/>
              </a:spcBef>
              <a:spcAft>
                <a:spcPts val="0"/>
              </a:spcAft>
              <a:buSzPts val="1400"/>
              <a:buChar char="○"/>
            </a:pPr>
            <a:r>
              <a:rPr lang="en"/>
              <a:t>Pre-testing against reference implementations would help avoid this in the future</a:t>
            </a:r>
            <a:endParaRPr/>
          </a:p>
          <a:p>
            <a:pPr indent="-342900" lvl="0" marL="457200" rtl="0" algn="l">
              <a:spcBef>
                <a:spcPts val="0"/>
              </a:spcBef>
              <a:spcAft>
                <a:spcPts val="0"/>
              </a:spcAft>
              <a:buSzPts val="1800"/>
              <a:buChar char="●"/>
            </a:pPr>
            <a:r>
              <a:rPr lang="en"/>
              <a:t>Participants who varied from Hyperledger Aries protocols found challenges interoperating with other systems</a:t>
            </a:r>
            <a:endParaRPr/>
          </a:p>
          <a:p>
            <a:pPr indent="-317500" lvl="1" marL="914400" rtl="0" algn="l">
              <a:spcBef>
                <a:spcPts val="0"/>
              </a:spcBef>
              <a:spcAft>
                <a:spcPts val="0"/>
              </a:spcAft>
              <a:buSzPts val="1400"/>
              <a:buChar char="○"/>
            </a:pPr>
            <a:r>
              <a:rPr lang="en"/>
              <a:t>It is important to test among other agents in the ecosystem to find unexpected errors</a:t>
            </a:r>
            <a:endParaRPr/>
          </a:p>
          <a:p>
            <a:pPr indent="-317500" lvl="1" marL="914400" rtl="0" algn="l">
              <a:spcBef>
                <a:spcPts val="0"/>
              </a:spcBef>
              <a:spcAft>
                <a:spcPts val="0"/>
              </a:spcAft>
              <a:buSzPts val="1400"/>
              <a:buChar char="○"/>
            </a:pPr>
            <a:r>
              <a:rPr lang="en"/>
              <a:t>Sometimes it takes something written by a different team to expose things that vary from community standards or discover where the community makes a discovery and needs to come to a standard</a:t>
            </a:r>
            <a:endParaRPr/>
          </a:p>
          <a:p>
            <a:pPr indent="-342900" lvl="0" marL="457200" rtl="0" algn="l">
              <a:spcBef>
                <a:spcPts val="0"/>
              </a:spcBef>
              <a:spcAft>
                <a:spcPts val="0"/>
              </a:spcAft>
              <a:buSzPts val="1800"/>
              <a:buChar char="●"/>
            </a:pPr>
            <a:r>
              <a:rPr lang="en"/>
              <a:t>Cross-network testing identified compatibility challenges</a:t>
            </a:r>
            <a:endParaRPr/>
          </a:p>
          <a:p>
            <a:pPr indent="-317500" lvl="1" marL="914400" rtl="0" algn="l">
              <a:spcBef>
                <a:spcPts val="0"/>
              </a:spcBef>
              <a:spcAft>
                <a:spcPts val="0"/>
              </a:spcAft>
              <a:buSzPts val="1400"/>
              <a:buChar char="○"/>
            </a:pPr>
            <a:r>
              <a:rPr lang="en"/>
              <a:t>Includes initial setup for participation with the event  and dynamic switching</a:t>
            </a:r>
            <a:endParaRPr/>
          </a:p>
        </p:txBody>
      </p:sp>
      <p:pic>
        <p:nvPicPr>
          <p:cNvPr id="145" name="Google Shape;145;p24"/>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46" name="Google Shape;146;p24"/>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Recordings and Notes Repo</a:t>
            </a:r>
            <a:endParaRPr/>
          </a:p>
        </p:txBody>
      </p:sp>
      <p:sp>
        <p:nvSpPr>
          <p:cNvPr id="152" name="Google Shape;152;p25"/>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Full event </a:t>
            </a:r>
            <a:r>
              <a:rPr lang="en"/>
              <a:t>details</a:t>
            </a:r>
            <a:r>
              <a:rPr lang="en"/>
              <a:t> and recordings are available</a:t>
            </a:r>
            <a:endParaRPr/>
          </a:p>
          <a:p>
            <a:pPr indent="0" lvl="0" marL="0" rtl="0" algn="l">
              <a:spcBef>
                <a:spcPts val="1200"/>
              </a:spcBef>
              <a:spcAft>
                <a:spcPts val="0"/>
              </a:spcAft>
              <a:buClr>
                <a:schemeClr val="dk1"/>
              </a:buClr>
              <a:buSzPts val="1100"/>
              <a:buFont typeface="Arial"/>
              <a:buNone/>
            </a:pPr>
            <a:r>
              <a:rPr lang="en"/>
              <a:t>Recordings can be found </a:t>
            </a:r>
            <a:r>
              <a:rPr lang="en" u="sng">
                <a:solidFill>
                  <a:schemeClr val="hlink"/>
                </a:solidFill>
                <a:hlinkClick r:id="rId3"/>
              </a:rPr>
              <a:t>here</a:t>
            </a:r>
            <a:br>
              <a:rPr lang="en"/>
            </a:br>
            <a:r>
              <a:rPr lang="en"/>
              <a:t>Complete repository of testing notes can be found at the following links:</a:t>
            </a:r>
            <a:endParaRPr/>
          </a:p>
          <a:p>
            <a:pPr indent="-342900" lvl="0" marL="457200" rtl="0" algn="l">
              <a:spcBef>
                <a:spcPts val="1200"/>
              </a:spcBef>
              <a:spcAft>
                <a:spcPts val="0"/>
              </a:spcAft>
              <a:buSzPts val="1800"/>
              <a:buChar char="-"/>
            </a:pPr>
            <a:r>
              <a:rPr lang="en" u="sng">
                <a:solidFill>
                  <a:schemeClr val="hlink"/>
                </a:solidFill>
                <a:hlinkClick r:id="rId4"/>
              </a:rPr>
              <a:t>Room 1</a:t>
            </a:r>
            <a:endParaRPr/>
          </a:p>
          <a:p>
            <a:pPr indent="-342900" lvl="0" marL="457200" rtl="0" algn="l">
              <a:spcBef>
                <a:spcPts val="0"/>
              </a:spcBef>
              <a:spcAft>
                <a:spcPts val="0"/>
              </a:spcAft>
              <a:buSzPts val="1800"/>
              <a:buChar char="-"/>
            </a:pPr>
            <a:r>
              <a:rPr lang="en" u="sng">
                <a:solidFill>
                  <a:schemeClr val="hlink"/>
                </a:solidFill>
                <a:hlinkClick r:id="rId5"/>
              </a:rPr>
              <a:t>Room 2</a:t>
            </a:r>
            <a:endParaRPr/>
          </a:p>
          <a:p>
            <a:pPr indent="-342900" lvl="0" marL="457200" rtl="0" algn="l">
              <a:spcBef>
                <a:spcPts val="0"/>
              </a:spcBef>
              <a:spcAft>
                <a:spcPts val="0"/>
              </a:spcAft>
              <a:buSzPts val="1800"/>
              <a:buChar char="-"/>
            </a:pPr>
            <a:r>
              <a:rPr lang="en" u="sng">
                <a:solidFill>
                  <a:schemeClr val="hlink"/>
                </a:solidFill>
                <a:hlinkClick r:id="rId6"/>
              </a:rPr>
              <a:t>Room 3</a:t>
            </a:r>
            <a:endParaRPr/>
          </a:p>
          <a:p>
            <a:pPr indent="-342900" lvl="0" marL="457200" rtl="0" algn="l">
              <a:spcBef>
                <a:spcPts val="0"/>
              </a:spcBef>
              <a:spcAft>
                <a:spcPts val="0"/>
              </a:spcAft>
              <a:buSzPts val="1800"/>
              <a:buChar char="-"/>
            </a:pPr>
            <a:r>
              <a:rPr lang="en" u="sng">
                <a:solidFill>
                  <a:schemeClr val="hlink"/>
                </a:solidFill>
                <a:hlinkClick r:id="rId7"/>
              </a:rPr>
              <a:t>Room 4</a:t>
            </a:r>
            <a:endParaRPr/>
          </a:p>
          <a:p>
            <a:pPr indent="-342900" lvl="0" marL="457200" rtl="0" algn="l">
              <a:spcBef>
                <a:spcPts val="0"/>
              </a:spcBef>
              <a:spcAft>
                <a:spcPts val="0"/>
              </a:spcAft>
              <a:buSzPts val="1800"/>
              <a:buChar char="-"/>
            </a:pPr>
            <a:r>
              <a:rPr lang="en" u="sng">
                <a:solidFill>
                  <a:schemeClr val="hlink"/>
                </a:solidFill>
                <a:hlinkClick r:id="rId8"/>
              </a:rPr>
              <a:t>Room 5</a:t>
            </a:r>
            <a:endParaRPr/>
          </a:p>
        </p:txBody>
      </p:sp>
      <p:pic>
        <p:nvPicPr>
          <p:cNvPr id="153" name="Google Shape;153;p25"/>
          <p:cNvPicPr preferRelativeResize="0"/>
          <p:nvPr/>
        </p:nvPicPr>
        <p:blipFill>
          <a:blip r:embed="rId9">
            <a:alphaModFix/>
          </a:blip>
          <a:stretch>
            <a:fillRect/>
          </a:stretch>
        </p:blipFill>
        <p:spPr>
          <a:xfrm>
            <a:off x="7736954" y="296038"/>
            <a:ext cx="1003448" cy="870677"/>
          </a:xfrm>
          <a:prstGeom prst="rect">
            <a:avLst/>
          </a:prstGeom>
          <a:noFill/>
          <a:ln>
            <a:noFill/>
          </a:ln>
        </p:spPr>
      </p:pic>
      <p:pic>
        <p:nvPicPr>
          <p:cNvPr id="154" name="Google Shape;154;p25"/>
          <p:cNvPicPr preferRelativeResize="0"/>
          <p:nvPr/>
        </p:nvPicPr>
        <p:blipFill>
          <a:blip r:embed="rId10">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Day </a:t>
            </a:r>
            <a:endParaRPr/>
          </a:p>
        </p:txBody>
      </p:sp>
      <p:sp>
        <p:nvSpPr>
          <p:cNvPr id="160" name="Google Shape;160;p2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Full event details and recordings are available</a:t>
            </a:r>
            <a:endParaRPr/>
          </a:p>
          <a:p>
            <a:pPr indent="0" lvl="0" marL="0" rtl="0" algn="l">
              <a:spcBef>
                <a:spcPts val="1200"/>
              </a:spcBef>
              <a:spcAft>
                <a:spcPts val="0"/>
              </a:spcAft>
              <a:buClr>
                <a:schemeClr val="dk1"/>
              </a:buClr>
              <a:buSzPts val="1100"/>
              <a:buFont typeface="Arial"/>
              <a:buNone/>
            </a:pPr>
            <a:r>
              <a:rPr lang="en"/>
              <a:t>Recordings can be found </a:t>
            </a:r>
            <a:r>
              <a:rPr lang="en" u="sng">
                <a:solidFill>
                  <a:schemeClr val="hlink"/>
                </a:solidFill>
                <a:hlinkClick r:id="rId3"/>
              </a:rPr>
              <a:t>here</a:t>
            </a:r>
            <a:br>
              <a:rPr lang="en"/>
            </a:br>
            <a:r>
              <a:rPr lang="en"/>
              <a:t>Complete repository of testing notes can be found at the following links:</a:t>
            </a:r>
            <a:endParaRPr/>
          </a:p>
          <a:p>
            <a:pPr indent="-342900" lvl="0" marL="457200" rtl="0" algn="l">
              <a:spcBef>
                <a:spcPts val="1200"/>
              </a:spcBef>
              <a:spcAft>
                <a:spcPts val="0"/>
              </a:spcAft>
              <a:buSzPts val="1800"/>
              <a:buChar char="-"/>
            </a:pPr>
            <a:r>
              <a:rPr lang="en" u="sng">
                <a:solidFill>
                  <a:schemeClr val="hlink"/>
                </a:solidFill>
                <a:hlinkClick r:id="rId4"/>
              </a:rPr>
              <a:t>Room 1</a:t>
            </a:r>
            <a:endParaRPr/>
          </a:p>
          <a:p>
            <a:pPr indent="-342900" lvl="0" marL="457200" rtl="0" algn="l">
              <a:spcBef>
                <a:spcPts val="0"/>
              </a:spcBef>
              <a:spcAft>
                <a:spcPts val="0"/>
              </a:spcAft>
              <a:buSzPts val="1800"/>
              <a:buChar char="-"/>
            </a:pPr>
            <a:r>
              <a:rPr lang="en" u="sng">
                <a:solidFill>
                  <a:schemeClr val="hlink"/>
                </a:solidFill>
                <a:hlinkClick r:id="rId5"/>
              </a:rPr>
              <a:t>Room 2</a:t>
            </a:r>
            <a:endParaRPr/>
          </a:p>
          <a:p>
            <a:pPr indent="-342900" lvl="0" marL="457200" rtl="0" algn="l">
              <a:spcBef>
                <a:spcPts val="0"/>
              </a:spcBef>
              <a:spcAft>
                <a:spcPts val="0"/>
              </a:spcAft>
              <a:buSzPts val="1800"/>
              <a:buChar char="-"/>
            </a:pPr>
            <a:r>
              <a:rPr lang="en" u="sng">
                <a:solidFill>
                  <a:schemeClr val="hlink"/>
                </a:solidFill>
                <a:hlinkClick r:id="rId6"/>
              </a:rPr>
              <a:t>Room 3</a:t>
            </a:r>
            <a:endParaRPr/>
          </a:p>
          <a:p>
            <a:pPr indent="-342900" lvl="0" marL="457200" rtl="0" algn="l">
              <a:spcBef>
                <a:spcPts val="0"/>
              </a:spcBef>
              <a:spcAft>
                <a:spcPts val="0"/>
              </a:spcAft>
              <a:buSzPts val="1800"/>
              <a:buChar char="-"/>
            </a:pPr>
            <a:r>
              <a:rPr lang="en" u="sng">
                <a:solidFill>
                  <a:schemeClr val="hlink"/>
                </a:solidFill>
                <a:hlinkClick r:id="rId7"/>
              </a:rPr>
              <a:t>Room 4</a:t>
            </a:r>
            <a:endParaRPr/>
          </a:p>
          <a:p>
            <a:pPr indent="-342900" lvl="0" marL="457200" rtl="0" algn="l">
              <a:spcBef>
                <a:spcPts val="0"/>
              </a:spcBef>
              <a:spcAft>
                <a:spcPts val="0"/>
              </a:spcAft>
              <a:buSzPts val="1800"/>
              <a:buChar char="-"/>
            </a:pPr>
            <a:r>
              <a:rPr lang="en" u="sng">
                <a:solidFill>
                  <a:schemeClr val="hlink"/>
                </a:solidFill>
                <a:hlinkClick r:id="rId8"/>
              </a:rPr>
              <a:t>Room 5</a:t>
            </a:r>
            <a:endParaRPr/>
          </a:p>
        </p:txBody>
      </p:sp>
      <p:pic>
        <p:nvPicPr>
          <p:cNvPr id="161" name="Google Shape;161;p26"/>
          <p:cNvPicPr preferRelativeResize="0"/>
          <p:nvPr/>
        </p:nvPicPr>
        <p:blipFill>
          <a:blip r:embed="rId9">
            <a:alphaModFix/>
          </a:blip>
          <a:stretch>
            <a:fillRect/>
          </a:stretch>
        </p:blipFill>
        <p:spPr>
          <a:xfrm>
            <a:off x="7736954" y="296038"/>
            <a:ext cx="1003448" cy="870677"/>
          </a:xfrm>
          <a:prstGeom prst="rect">
            <a:avLst/>
          </a:prstGeom>
          <a:noFill/>
          <a:ln>
            <a:noFill/>
          </a:ln>
        </p:spPr>
      </p:pic>
      <p:pic>
        <p:nvPicPr>
          <p:cNvPr id="162" name="Google Shape;162;p26"/>
          <p:cNvPicPr preferRelativeResize="0"/>
          <p:nvPr/>
        </p:nvPicPr>
        <p:blipFill>
          <a:blip r:embed="rId10">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68" name="Google Shape;168;p27"/>
          <p:cNvSpPr txBox="1"/>
          <p:nvPr>
            <p:ph idx="1" type="body"/>
          </p:nvPr>
        </p:nvSpPr>
        <p:spPr>
          <a:xfrm>
            <a:off x="311700" y="1152475"/>
            <a:ext cx="87045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Cardea github </a:t>
            </a:r>
            <a:r>
              <a:rPr lang="en" u="sng">
                <a:solidFill>
                  <a:schemeClr val="hlink"/>
                </a:solidFill>
                <a:hlinkClick r:id="rId3"/>
              </a:rPr>
              <a:t>https://github.com/thecardeaproject</a:t>
            </a:r>
            <a:endParaRPr/>
          </a:p>
          <a:p>
            <a:pPr indent="-342900" lvl="0" marL="457200" rtl="0" algn="l">
              <a:spcBef>
                <a:spcPts val="0"/>
              </a:spcBef>
              <a:spcAft>
                <a:spcPts val="0"/>
              </a:spcAft>
              <a:buSzPts val="1800"/>
              <a:buChar char="●"/>
            </a:pPr>
            <a:r>
              <a:rPr lang="en"/>
              <a:t>Agent URLs: </a:t>
            </a:r>
            <a:endParaRPr/>
          </a:p>
          <a:p>
            <a:pPr indent="-317500" lvl="1" marL="914400" rtl="0" algn="l">
              <a:spcBef>
                <a:spcPts val="0"/>
              </a:spcBef>
              <a:spcAft>
                <a:spcPts val="0"/>
              </a:spcAft>
              <a:buSzPts val="1400"/>
              <a:buChar char="○"/>
            </a:pPr>
            <a:r>
              <a:rPr b="1" lang="en"/>
              <a:t>Mobile Holder: </a:t>
            </a:r>
            <a:r>
              <a:rPr lang="en" u="sng">
                <a:solidFill>
                  <a:schemeClr val="hlink"/>
                </a:solidFill>
                <a:hlinkClick r:id="rId4"/>
              </a:rPr>
              <a:t>https://github.com/thecardeaproject/cardea-mobile-holder/releases/tag/1.1.0</a:t>
            </a:r>
            <a:endParaRPr/>
          </a:p>
          <a:p>
            <a:pPr indent="-317500" lvl="1" marL="914400" rtl="0" algn="l">
              <a:spcBef>
                <a:spcPts val="0"/>
              </a:spcBef>
              <a:spcAft>
                <a:spcPts val="0"/>
              </a:spcAft>
              <a:buSzPts val="1400"/>
              <a:buChar char="○"/>
            </a:pPr>
            <a:r>
              <a:rPr b="1" lang="en"/>
              <a:t>Health Issuer</a:t>
            </a:r>
            <a:r>
              <a:rPr lang="en"/>
              <a:t>: </a:t>
            </a:r>
            <a:r>
              <a:rPr lang="en" u="sng">
                <a:solidFill>
                  <a:schemeClr val="hlink"/>
                </a:solidFill>
                <a:hlinkClick r:id="rId5"/>
              </a:rPr>
              <a:t>https://lab.cardea.indiciotech.io/</a:t>
            </a:r>
            <a:endParaRPr/>
          </a:p>
          <a:p>
            <a:pPr indent="-317500" lvl="1" marL="914400" rtl="0" algn="l">
              <a:spcBef>
                <a:spcPts val="0"/>
              </a:spcBef>
              <a:spcAft>
                <a:spcPts val="0"/>
              </a:spcAft>
              <a:buSzPts val="1400"/>
              <a:buChar char="○"/>
            </a:pPr>
            <a:r>
              <a:rPr b="1" lang="en"/>
              <a:t>Travel Issuer</a:t>
            </a:r>
            <a:r>
              <a:rPr lang="en"/>
              <a:t>: </a:t>
            </a:r>
            <a:r>
              <a:rPr lang="en" u="sng">
                <a:solidFill>
                  <a:schemeClr val="hlink"/>
                </a:solidFill>
                <a:hlinkClick r:id="rId6"/>
              </a:rPr>
              <a:t>https://government.cardea.indiciotech.io/</a:t>
            </a:r>
            <a:r>
              <a:rPr lang="en"/>
              <a:t> </a:t>
            </a:r>
            <a:endParaRPr/>
          </a:p>
          <a:p>
            <a:pPr indent="-317500" lvl="2" marL="1371600" rtl="0" algn="l">
              <a:spcBef>
                <a:spcPts val="0"/>
              </a:spcBef>
              <a:spcAft>
                <a:spcPts val="0"/>
              </a:spcAft>
              <a:buSzPts val="1400"/>
              <a:buChar char="■"/>
            </a:pPr>
            <a:r>
              <a:rPr lang="en"/>
              <a:t>Note: For the purposes of this test, a holder must send a message so the connection status is considered active. If the holder doesn’t send demographics, the user must also edit the demographics before sending.</a:t>
            </a:r>
            <a:endParaRPr/>
          </a:p>
          <a:p>
            <a:pPr indent="-317500" lvl="1" marL="914400" rtl="0" algn="l">
              <a:spcBef>
                <a:spcPts val="0"/>
              </a:spcBef>
              <a:spcAft>
                <a:spcPts val="0"/>
              </a:spcAft>
              <a:buSzPts val="1400"/>
              <a:buChar char="○"/>
            </a:pPr>
            <a:r>
              <a:rPr b="1" lang="en"/>
              <a:t>Enterprise Verifier:</a:t>
            </a:r>
            <a:r>
              <a:rPr lang="en"/>
              <a:t> </a:t>
            </a:r>
            <a:r>
              <a:rPr lang="en" u="sng">
                <a:solidFill>
                  <a:schemeClr val="hlink"/>
                </a:solidFill>
                <a:hlinkClick r:id="rId7"/>
              </a:rPr>
              <a:t>https://restaurant.cardea.indiciotech.io/</a:t>
            </a:r>
            <a:endParaRPr/>
          </a:p>
          <a:p>
            <a:pPr indent="-317500" lvl="1" marL="914400" rtl="0" algn="l">
              <a:spcBef>
                <a:spcPts val="0"/>
              </a:spcBef>
              <a:spcAft>
                <a:spcPts val="0"/>
              </a:spcAft>
              <a:buSzPts val="1400"/>
              <a:buChar char="○"/>
            </a:pPr>
            <a:r>
              <a:rPr b="1" lang="en"/>
              <a:t>Mobile Verifier:</a:t>
            </a:r>
            <a:r>
              <a:rPr b="1" lang="en"/>
              <a:t> </a:t>
            </a:r>
            <a:r>
              <a:rPr lang="en" u="sng">
                <a:solidFill>
                  <a:schemeClr val="accent5"/>
                </a:solidFill>
                <a:hlinkClick r:id="rId8">
                  <a:extLst>
                    <a:ext uri="{A12FA001-AC4F-418D-AE19-62706E023703}">
                      <ahyp:hlinkClr val="tx"/>
                    </a:ext>
                  </a:extLst>
                </a:hlinkClick>
              </a:rPr>
              <a:t>https://github.com/thecardeaproject/cardea-mobile-verifier/releases/tag/1.0.2</a:t>
            </a:r>
            <a:endParaRPr/>
          </a:p>
          <a:p>
            <a:pPr indent="-342900" lvl="0" marL="457200" rtl="0" algn="l">
              <a:spcBef>
                <a:spcPts val="0"/>
              </a:spcBef>
              <a:spcAft>
                <a:spcPts val="0"/>
              </a:spcAft>
              <a:buSzPts val="1800"/>
              <a:buChar char="●"/>
            </a:pPr>
            <a:r>
              <a:rPr lang="en"/>
              <a:t>Cardea Schemas: </a:t>
            </a:r>
            <a:r>
              <a:rPr lang="en" u="sng">
                <a:solidFill>
                  <a:schemeClr val="hlink"/>
                </a:solidFill>
                <a:hlinkClick r:id="rId9"/>
              </a:rPr>
              <a:t>https://github.com/thecardeaproject/cardea/tree/main/schemas</a:t>
            </a:r>
            <a:r>
              <a:rPr lang="en"/>
              <a:t> </a:t>
            </a:r>
            <a:endParaRPr/>
          </a:p>
        </p:txBody>
      </p:sp>
      <p:pic>
        <p:nvPicPr>
          <p:cNvPr id="169" name="Google Shape;169;p27"/>
          <p:cNvPicPr preferRelativeResize="0"/>
          <p:nvPr/>
        </p:nvPicPr>
        <p:blipFill>
          <a:blip r:embed="rId10">
            <a:alphaModFix/>
          </a:blip>
          <a:stretch>
            <a:fillRect/>
          </a:stretch>
        </p:blipFill>
        <p:spPr>
          <a:xfrm>
            <a:off x="7736954" y="296038"/>
            <a:ext cx="1003448" cy="870677"/>
          </a:xfrm>
          <a:prstGeom prst="rect">
            <a:avLst/>
          </a:prstGeom>
          <a:noFill/>
          <a:ln>
            <a:noFill/>
          </a:ln>
        </p:spPr>
      </p:pic>
      <p:pic>
        <p:nvPicPr>
          <p:cNvPr id="170" name="Google Shape;170;p27"/>
          <p:cNvPicPr preferRelativeResize="0"/>
          <p:nvPr/>
        </p:nvPicPr>
        <p:blipFill>
          <a:blip r:embed="rId11">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3" name="Google Shape;63;p14"/>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Cardea is now being commercially deployed to share COVID-19 test results, and vaccine and trusted traveler credentials. </a:t>
            </a:r>
            <a:endParaRPr/>
          </a:p>
          <a:p>
            <a:pPr indent="0" lvl="0" marL="0" rtl="0" algn="l">
              <a:spcBef>
                <a:spcPts val="1200"/>
              </a:spcBef>
              <a:spcAft>
                <a:spcPts val="0"/>
              </a:spcAft>
              <a:buNone/>
            </a:pPr>
            <a:r>
              <a:rPr lang="en"/>
              <a:t>To drive interoperability among these projects, Cardea hosted a four-hour </a:t>
            </a:r>
            <a:r>
              <a:rPr lang="en"/>
              <a:t>virtual </a:t>
            </a:r>
            <a:r>
              <a:rPr lang="en"/>
              <a:t>Interoperability “hack-a-thon style event” on September 9, 2021. </a:t>
            </a:r>
            <a:endParaRPr/>
          </a:p>
          <a:p>
            <a:pPr indent="0" lvl="0" marL="0" rtl="0" algn="l">
              <a:spcBef>
                <a:spcPts val="1200"/>
              </a:spcBef>
              <a:spcAft>
                <a:spcPts val="1200"/>
              </a:spcAft>
              <a:buNone/>
            </a:pPr>
            <a:r>
              <a:rPr lang="en"/>
              <a:t>The maintainers of Cardea will stood up a test environment including an Issuer, Mobile, Mediator, Government, and Verifier Agents for participants to test against. </a:t>
            </a:r>
            <a:endParaRPr/>
          </a:p>
        </p:txBody>
      </p:sp>
      <p:pic>
        <p:nvPicPr>
          <p:cNvPr id="64" name="Google Shape;64;p14"/>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65" name="Google Shape;65;p14"/>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1" name="Google Shape;71;p15"/>
          <p:cNvSpPr txBox="1"/>
          <p:nvPr>
            <p:ph idx="1" type="body"/>
          </p:nvPr>
        </p:nvSpPr>
        <p:spPr>
          <a:xfrm>
            <a:off x="392400" y="1017725"/>
            <a:ext cx="8751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t>Drive interoperability! Interoperability is the key to decentralized identity’s growth into a network of networks. This event tested Hyperledger Indy based projects; future interop-athons will cover other signature styles.</a:t>
            </a:r>
            <a:br>
              <a:rPr lang="en"/>
            </a:br>
            <a:br>
              <a:rPr lang="en"/>
            </a:br>
            <a:r>
              <a:rPr lang="en"/>
              <a:t>Participants had the opportunity to:</a:t>
            </a:r>
            <a:endParaRPr/>
          </a:p>
          <a:p>
            <a:pPr indent="-334327" lvl="0" marL="457200" rtl="0" algn="l">
              <a:lnSpc>
                <a:spcPct val="115000"/>
              </a:lnSpc>
              <a:spcBef>
                <a:spcPts val="1200"/>
              </a:spcBef>
              <a:spcAft>
                <a:spcPts val="0"/>
              </a:spcAft>
              <a:buSzPct val="100000"/>
              <a:buChar char="●"/>
            </a:pPr>
            <a:r>
              <a:rPr lang="en"/>
              <a:t>Test different vendor solutions interoperating with the Cardea reference implementation</a:t>
            </a:r>
            <a:endParaRPr/>
          </a:p>
          <a:p>
            <a:pPr indent="-334327" lvl="0" marL="457200" rtl="0" algn="l">
              <a:lnSpc>
                <a:spcPct val="115000"/>
              </a:lnSpc>
              <a:spcBef>
                <a:spcPts val="0"/>
              </a:spcBef>
              <a:spcAft>
                <a:spcPts val="0"/>
              </a:spcAft>
              <a:buSzPct val="100000"/>
              <a:buChar char="●"/>
            </a:pPr>
            <a:r>
              <a:rPr lang="en"/>
              <a:t>Test vendor solutions interoperating directly with each other</a:t>
            </a:r>
            <a:endParaRPr/>
          </a:p>
          <a:p>
            <a:pPr indent="-334327" lvl="0" marL="457200" rtl="0" algn="l">
              <a:lnSpc>
                <a:spcPct val="115000"/>
              </a:lnSpc>
              <a:spcBef>
                <a:spcPts val="0"/>
              </a:spcBef>
              <a:spcAft>
                <a:spcPts val="0"/>
              </a:spcAft>
              <a:buSzPct val="100000"/>
              <a:buChar char="●"/>
            </a:pPr>
            <a:r>
              <a:rPr lang="en"/>
              <a:t>Test vendor solutions working with different networks</a:t>
            </a:r>
            <a:endParaRPr/>
          </a:p>
          <a:p>
            <a:pPr indent="-334327" lvl="0" marL="457200" rtl="0" algn="l">
              <a:lnSpc>
                <a:spcPct val="115000"/>
              </a:lnSpc>
              <a:spcBef>
                <a:spcPts val="0"/>
              </a:spcBef>
              <a:spcAft>
                <a:spcPts val="0"/>
              </a:spcAft>
              <a:buSzPct val="100000"/>
              <a:buChar char="●"/>
            </a:pPr>
            <a:r>
              <a:rPr lang="en"/>
              <a:t>Discover areas of friction</a:t>
            </a:r>
            <a:endParaRPr/>
          </a:p>
          <a:p>
            <a:pPr indent="-334327" lvl="0" marL="457200" rtl="0" algn="l">
              <a:lnSpc>
                <a:spcPct val="115000"/>
              </a:lnSpc>
              <a:spcBef>
                <a:spcPts val="0"/>
              </a:spcBef>
              <a:spcAft>
                <a:spcPts val="0"/>
              </a:spcAft>
              <a:buSzPct val="100000"/>
              <a:buChar char="●"/>
            </a:pPr>
            <a:r>
              <a:rPr lang="en"/>
              <a:t>Create a roadmap of changes to improve interoperability</a:t>
            </a:r>
            <a:endParaRPr/>
          </a:p>
          <a:p>
            <a:pPr indent="-334327" lvl="0" marL="457200" rtl="0" algn="l">
              <a:lnSpc>
                <a:spcPct val="115000"/>
              </a:lnSpc>
              <a:spcBef>
                <a:spcPts val="0"/>
              </a:spcBef>
              <a:spcAft>
                <a:spcPts val="0"/>
              </a:spcAft>
              <a:buSzPct val="100000"/>
              <a:buChar char="●"/>
            </a:pPr>
            <a:r>
              <a:rPr lang="en"/>
              <a:t>Publish test results</a:t>
            </a:r>
            <a:endParaRPr/>
          </a:p>
        </p:txBody>
      </p:sp>
      <p:pic>
        <p:nvPicPr>
          <p:cNvPr id="72" name="Google Shape;72;p15"/>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73" name="Google Shape;73;p15"/>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 the numbers</a:t>
            </a:r>
            <a:endParaRPr/>
          </a:p>
        </p:txBody>
      </p:sp>
      <p:sp>
        <p:nvSpPr>
          <p:cNvPr id="79" name="Google Shape;79;p1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Received nine project submissions</a:t>
            </a:r>
            <a:endParaRPr/>
          </a:p>
          <a:p>
            <a:pPr indent="-342900" lvl="0" marL="457200" rtl="0" algn="l">
              <a:spcBef>
                <a:spcPts val="0"/>
              </a:spcBef>
              <a:spcAft>
                <a:spcPts val="0"/>
              </a:spcAft>
              <a:buSzPts val="1800"/>
              <a:buChar char="●"/>
            </a:pPr>
            <a:r>
              <a:rPr lang="en"/>
              <a:t>~27 interop-athon participants</a:t>
            </a:r>
            <a:endParaRPr/>
          </a:p>
          <a:p>
            <a:pPr indent="-342900" lvl="0" marL="457200" rtl="0" algn="l">
              <a:spcBef>
                <a:spcPts val="0"/>
              </a:spcBef>
              <a:spcAft>
                <a:spcPts val="0"/>
              </a:spcAft>
              <a:buSzPts val="1800"/>
              <a:buChar char="●"/>
            </a:pPr>
            <a:r>
              <a:rPr lang="en"/>
              <a:t>Projects brought a variety of solutions to issue, verify, and hold verifiable credentials, using </a:t>
            </a:r>
            <a:r>
              <a:rPr lang="en"/>
              <a:t>schemas provided by Cardea </a:t>
            </a:r>
            <a:endParaRPr/>
          </a:p>
          <a:p>
            <a:pPr indent="-342900" lvl="0" marL="457200" rtl="0" algn="l">
              <a:spcBef>
                <a:spcPts val="0"/>
              </a:spcBef>
              <a:spcAft>
                <a:spcPts val="0"/>
              </a:spcAft>
              <a:buSzPts val="1800"/>
              <a:buChar char="●"/>
            </a:pPr>
            <a:r>
              <a:rPr lang="en"/>
              <a:t>Different networks were also tested (the default network was Indicio TestNet)</a:t>
            </a:r>
            <a:endParaRPr/>
          </a:p>
          <a:p>
            <a:pPr indent="-342900" lvl="0" marL="457200" rtl="0" algn="l">
              <a:spcBef>
                <a:spcPts val="0"/>
              </a:spcBef>
              <a:spcAft>
                <a:spcPts val="0"/>
              </a:spcAft>
              <a:buSzPts val="1800"/>
              <a:buChar char="●"/>
            </a:pPr>
            <a:r>
              <a:rPr lang="en"/>
              <a:t>Each project had the opportunity to test against the Cardea reference implementation and against four other participants </a:t>
            </a:r>
            <a:endParaRPr/>
          </a:p>
          <a:p>
            <a:pPr indent="-342900" lvl="0" marL="457200" rtl="0" algn="l">
              <a:spcBef>
                <a:spcPts val="0"/>
              </a:spcBef>
              <a:spcAft>
                <a:spcPts val="0"/>
              </a:spcAft>
              <a:buSzPts val="1800"/>
              <a:buChar char="●"/>
            </a:pPr>
            <a:r>
              <a:rPr lang="en"/>
              <a:t>In total, 30 tests were conducted</a:t>
            </a:r>
            <a:endParaRPr/>
          </a:p>
        </p:txBody>
      </p:sp>
      <p:pic>
        <p:nvPicPr>
          <p:cNvPr id="80" name="Google Shape;80;p16"/>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81" name="Google Shape;81;p16"/>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Registered Participants</a:t>
            </a:r>
            <a:endParaRPr/>
          </a:p>
        </p:txBody>
      </p:sp>
      <p:sp>
        <p:nvSpPr>
          <p:cNvPr id="87" name="Google Shape;87;p17"/>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IdRamp</a:t>
            </a:r>
            <a:endParaRPr/>
          </a:p>
          <a:p>
            <a:pPr indent="-342900" lvl="0" marL="457200" rtl="0" algn="l">
              <a:spcBef>
                <a:spcPts val="0"/>
              </a:spcBef>
              <a:spcAft>
                <a:spcPts val="0"/>
              </a:spcAft>
              <a:buSzPts val="1800"/>
              <a:buChar char="●"/>
            </a:pPr>
            <a:r>
              <a:rPr lang="en"/>
              <a:t>GlobaliD</a:t>
            </a:r>
            <a:endParaRPr/>
          </a:p>
          <a:p>
            <a:pPr indent="-342900" lvl="0" marL="457200" rtl="0" algn="l">
              <a:spcBef>
                <a:spcPts val="0"/>
              </a:spcBef>
              <a:spcAft>
                <a:spcPts val="0"/>
              </a:spcAft>
              <a:buSzPts val="1800"/>
              <a:buChar char="●"/>
            </a:pPr>
            <a:r>
              <a:rPr b="1" lang="en"/>
              <a:t>Networks Synergy</a:t>
            </a:r>
            <a:endParaRPr b="1"/>
          </a:p>
          <a:p>
            <a:pPr indent="-342900" lvl="0" marL="457200" rtl="0" algn="l">
              <a:spcBef>
                <a:spcPts val="0"/>
              </a:spcBef>
              <a:spcAft>
                <a:spcPts val="0"/>
              </a:spcAft>
              <a:buSzPts val="1800"/>
              <a:buChar char="●"/>
            </a:pPr>
            <a:r>
              <a:rPr lang="en"/>
              <a:t>Canadian Credential Network</a:t>
            </a:r>
            <a:endParaRPr/>
          </a:p>
          <a:p>
            <a:pPr indent="-342900" lvl="0" marL="457200" rtl="0" algn="l">
              <a:spcBef>
                <a:spcPts val="0"/>
              </a:spcBef>
              <a:spcAft>
                <a:spcPts val="0"/>
              </a:spcAft>
              <a:buSzPts val="1800"/>
              <a:buChar char="●"/>
            </a:pPr>
            <a:r>
              <a:rPr lang="en"/>
              <a:t>Enigma Club Dj’s</a:t>
            </a:r>
            <a:endParaRPr/>
          </a:p>
          <a:p>
            <a:pPr indent="-342900" lvl="0" marL="457200" rtl="0" algn="l">
              <a:spcBef>
                <a:spcPts val="0"/>
              </a:spcBef>
              <a:spcAft>
                <a:spcPts val="0"/>
              </a:spcAft>
              <a:buSzPts val="1800"/>
              <a:buChar char="●"/>
            </a:pPr>
            <a:r>
              <a:rPr lang="en"/>
              <a:t>Silibrain </a:t>
            </a:r>
            <a:endParaRPr/>
          </a:p>
          <a:p>
            <a:pPr indent="-342900" lvl="0" marL="457200" rtl="0" algn="l">
              <a:spcBef>
                <a:spcPts val="0"/>
              </a:spcBef>
              <a:spcAft>
                <a:spcPts val="0"/>
              </a:spcAft>
              <a:buSzPts val="1800"/>
              <a:buChar char="●"/>
            </a:pPr>
            <a:r>
              <a:rPr b="1" lang="en"/>
              <a:t>Liquid Avatar </a:t>
            </a:r>
            <a:endParaRPr b="1"/>
          </a:p>
          <a:p>
            <a:pPr indent="-342900" lvl="0" marL="457200" rtl="0" algn="l">
              <a:spcBef>
                <a:spcPts val="0"/>
              </a:spcBef>
              <a:spcAft>
                <a:spcPts val="0"/>
              </a:spcAft>
              <a:buSzPts val="1800"/>
              <a:buChar char="●"/>
            </a:pPr>
            <a:r>
              <a:rPr b="1" lang="en"/>
              <a:t>SITA</a:t>
            </a:r>
            <a:endParaRPr b="1"/>
          </a:p>
          <a:p>
            <a:pPr indent="-342900" lvl="0" marL="457200" rtl="0" algn="l">
              <a:spcBef>
                <a:spcPts val="0"/>
              </a:spcBef>
              <a:spcAft>
                <a:spcPts val="0"/>
              </a:spcAft>
              <a:buSzPts val="1800"/>
              <a:buChar char="●"/>
            </a:pPr>
            <a:r>
              <a:rPr lang="en"/>
              <a:t>Ayanworks Technology Solutions Pvt. Ltd.</a:t>
            </a:r>
            <a:endParaRPr/>
          </a:p>
        </p:txBody>
      </p:sp>
      <p:pic>
        <p:nvPicPr>
          <p:cNvPr id="88" name="Google Shape;88;p17"/>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89" name="Google Shape;89;p17"/>
          <p:cNvPicPr preferRelativeResize="0"/>
          <p:nvPr/>
        </p:nvPicPr>
        <p:blipFill>
          <a:blip r:embed="rId4">
            <a:alphaModFix/>
          </a:blip>
          <a:stretch>
            <a:fillRect/>
          </a:stretch>
        </p:blipFill>
        <p:spPr>
          <a:xfrm>
            <a:off x="128002" y="4498126"/>
            <a:ext cx="1972250" cy="459350"/>
          </a:xfrm>
          <a:prstGeom prst="rect">
            <a:avLst/>
          </a:prstGeom>
          <a:noFill/>
          <a:ln>
            <a:noFill/>
          </a:ln>
        </p:spPr>
      </p:pic>
      <p:sp>
        <p:nvSpPr>
          <p:cNvPr id="90" name="Google Shape;90;p17"/>
          <p:cNvSpPr txBox="1"/>
          <p:nvPr/>
        </p:nvSpPr>
        <p:spPr>
          <a:xfrm>
            <a:off x="6218125" y="4665900"/>
            <a:ext cx="27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BOLD</a:t>
            </a:r>
            <a:r>
              <a:rPr lang="en">
                <a:solidFill>
                  <a:schemeClr val="dk2"/>
                </a:solidFill>
              </a:rPr>
              <a:t>= Demo Day Participant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96" name="Google Shape;96;p18"/>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Indicio set up a reference </a:t>
            </a:r>
            <a:r>
              <a:rPr lang="en"/>
              <a:t>implementation</a:t>
            </a:r>
            <a:r>
              <a:rPr lang="en"/>
              <a:t> including:</a:t>
            </a:r>
            <a:endParaRPr/>
          </a:p>
          <a:p>
            <a:pPr indent="-323850" lvl="1" marL="914400" rtl="0" algn="l">
              <a:lnSpc>
                <a:spcPct val="125000"/>
              </a:lnSpc>
              <a:spcBef>
                <a:spcPts val="0"/>
              </a:spcBef>
              <a:spcAft>
                <a:spcPts val="0"/>
              </a:spcAft>
              <a:buSzPts val="1500"/>
              <a:buChar char="○"/>
            </a:pPr>
            <a:r>
              <a:rPr lang="en" sz="1500"/>
              <a:t>Cardea Issuers</a:t>
            </a:r>
            <a:endParaRPr sz="1500"/>
          </a:p>
          <a:p>
            <a:pPr indent="-323850" lvl="1" marL="914400" rtl="0" algn="l">
              <a:lnSpc>
                <a:spcPct val="125000"/>
              </a:lnSpc>
              <a:spcBef>
                <a:spcPts val="0"/>
              </a:spcBef>
              <a:spcAft>
                <a:spcPts val="0"/>
              </a:spcAft>
              <a:buSzPts val="1500"/>
              <a:buChar char="○"/>
            </a:pPr>
            <a:r>
              <a:rPr lang="en" sz="1500"/>
              <a:t>Cardea Mediator </a:t>
            </a:r>
            <a:endParaRPr sz="1500"/>
          </a:p>
          <a:p>
            <a:pPr indent="-323850" lvl="1" marL="914400" rtl="0" algn="l">
              <a:lnSpc>
                <a:spcPct val="125000"/>
              </a:lnSpc>
              <a:spcBef>
                <a:spcPts val="0"/>
              </a:spcBef>
              <a:spcAft>
                <a:spcPts val="0"/>
              </a:spcAft>
              <a:buSzPts val="1500"/>
              <a:buChar char="○"/>
            </a:pPr>
            <a:r>
              <a:rPr lang="en" sz="1500"/>
              <a:t>Cardea Mobile wallet</a:t>
            </a:r>
            <a:endParaRPr sz="1500"/>
          </a:p>
          <a:p>
            <a:pPr indent="-323850" lvl="1" marL="914400" rtl="0" algn="l">
              <a:lnSpc>
                <a:spcPct val="125000"/>
              </a:lnSpc>
              <a:spcBef>
                <a:spcPts val="0"/>
              </a:spcBef>
              <a:spcAft>
                <a:spcPts val="0"/>
              </a:spcAft>
              <a:buSzPts val="1500"/>
              <a:buChar char="○"/>
            </a:pPr>
            <a:r>
              <a:rPr lang="en" sz="1500"/>
              <a:t>Cardea Verifier</a:t>
            </a:r>
            <a:endParaRPr sz="1500"/>
          </a:p>
          <a:p>
            <a:pPr indent="-342900" lvl="0" marL="457200" rtl="0" algn="l">
              <a:spcBef>
                <a:spcPts val="0"/>
              </a:spcBef>
              <a:spcAft>
                <a:spcPts val="0"/>
              </a:spcAft>
              <a:buSzPts val="1800"/>
              <a:buChar char="●"/>
            </a:pPr>
            <a:r>
              <a:rPr lang="en"/>
              <a:t>Using Zoom breakout rooms, each </a:t>
            </a:r>
            <a:r>
              <a:rPr lang="en"/>
              <a:t>participant had the opportunity to begin the day testing against the Cardea reference implementation</a:t>
            </a:r>
            <a:endParaRPr/>
          </a:p>
          <a:p>
            <a:pPr indent="-342900" lvl="0" marL="457200" rtl="0" algn="l">
              <a:spcBef>
                <a:spcPts val="0"/>
              </a:spcBef>
              <a:spcAft>
                <a:spcPts val="0"/>
              </a:spcAft>
              <a:buSzPts val="1800"/>
              <a:buChar char="●"/>
            </a:pPr>
            <a:r>
              <a:rPr lang="en"/>
              <a:t>Participants also had the chance to meet in pairs to test against one another, with an Indicio trained staff member to facilitate </a:t>
            </a:r>
            <a:endParaRPr/>
          </a:p>
        </p:txBody>
      </p:sp>
      <p:pic>
        <p:nvPicPr>
          <p:cNvPr id="97" name="Google Shape;97;p18"/>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98" name="Google Shape;98;p18"/>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04" name="Google Shape;104;p19"/>
          <p:cNvSpPr txBox="1"/>
          <p:nvPr>
            <p:ph idx="1" type="body"/>
          </p:nvPr>
        </p:nvSpPr>
        <p:spPr>
          <a:xfrm>
            <a:off x="311700" y="945075"/>
            <a:ext cx="7507200" cy="388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Health Credential Issuance</a:t>
            </a:r>
            <a:endParaRPr/>
          </a:p>
          <a:p>
            <a:pPr indent="-330200" lvl="0" marL="457200" rtl="0" algn="l">
              <a:lnSpc>
                <a:spcPct val="115000"/>
              </a:lnSpc>
              <a:spcBef>
                <a:spcPts val="1200"/>
              </a:spcBef>
              <a:spcAft>
                <a:spcPts val="0"/>
              </a:spcAft>
              <a:buSzPts val="1600"/>
              <a:buChar char="●"/>
            </a:pPr>
            <a:r>
              <a:rPr lang="en" sz="1600"/>
              <a:t>Lab Enterprise Agent displays an invitation</a:t>
            </a:r>
            <a:endParaRPr sz="1600"/>
          </a:p>
          <a:p>
            <a:pPr indent="-330200" lvl="0" marL="457200" rtl="0" algn="l">
              <a:lnSpc>
                <a:spcPct val="115000"/>
              </a:lnSpc>
              <a:spcBef>
                <a:spcPts val="0"/>
              </a:spcBef>
              <a:spcAft>
                <a:spcPts val="0"/>
              </a:spcAft>
              <a:buSzPts val="1600"/>
              <a:buChar char="●"/>
            </a:pPr>
            <a:r>
              <a:rPr lang="en" sz="1600"/>
              <a:t>Holder Agent connects using the invitation</a:t>
            </a:r>
            <a:endParaRPr sz="1600"/>
          </a:p>
          <a:p>
            <a:pPr indent="-330200" lvl="0" marL="457200" rtl="0" algn="l">
              <a:lnSpc>
                <a:spcPct val="115000"/>
              </a:lnSpc>
              <a:spcBef>
                <a:spcPts val="0"/>
              </a:spcBef>
              <a:spcAft>
                <a:spcPts val="0"/>
              </a:spcAft>
              <a:buSzPts val="1600"/>
              <a:buChar char="●"/>
            </a:pPr>
            <a:r>
              <a:rPr lang="en" sz="1600"/>
              <a:t>Lab Enterprise Agent requests identity information using the present-proof v. 1 protocol</a:t>
            </a:r>
            <a:endParaRPr sz="1600"/>
          </a:p>
          <a:p>
            <a:pPr indent="-330200" lvl="0" marL="457200" rtl="0" algn="l">
              <a:lnSpc>
                <a:spcPct val="115000"/>
              </a:lnSpc>
              <a:spcBef>
                <a:spcPts val="0"/>
              </a:spcBef>
              <a:spcAft>
                <a:spcPts val="0"/>
              </a:spcAft>
              <a:buSzPts val="1600"/>
              <a:buChar char="●"/>
            </a:pPr>
            <a:r>
              <a:rPr lang="en" sz="1600"/>
              <a:t>Holder Agent responds with a self-attested identity proof</a:t>
            </a:r>
            <a:endParaRPr sz="1600"/>
          </a:p>
          <a:p>
            <a:pPr indent="-330200" lvl="0" marL="457200" rtl="0" algn="l">
              <a:lnSpc>
                <a:spcPct val="115000"/>
              </a:lnSpc>
              <a:spcBef>
                <a:spcPts val="0"/>
              </a:spcBef>
              <a:spcAft>
                <a:spcPts val="0"/>
              </a:spcAft>
              <a:buSzPts val="1600"/>
              <a:buChar char="●"/>
            </a:pPr>
            <a:r>
              <a:rPr lang="en" sz="1600"/>
              <a:t>(Optional) Lab Enterprise Agent issues a lab_order credential</a:t>
            </a:r>
            <a:endParaRPr sz="1600"/>
          </a:p>
          <a:p>
            <a:pPr indent="-330200" lvl="0" marL="457200" rtl="0" algn="l">
              <a:lnSpc>
                <a:spcPct val="115000"/>
              </a:lnSpc>
              <a:spcBef>
                <a:spcPts val="0"/>
              </a:spcBef>
              <a:spcAft>
                <a:spcPts val="0"/>
              </a:spcAft>
              <a:buSzPts val="1600"/>
              <a:buChar char="●"/>
            </a:pPr>
            <a:r>
              <a:rPr lang="en" sz="1600"/>
              <a:t>(Optional) Lab Enterprise Agent checks to make sure a connection (contact) has been issued a lab_order</a:t>
            </a:r>
            <a:endParaRPr sz="1600"/>
          </a:p>
          <a:p>
            <a:pPr indent="-330200" lvl="0" marL="457200" rtl="0" algn="l">
              <a:lnSpc>
                <a:spcPct val="115000"/>
              </a:lnSpc>
              <a:spcBef>
                <a:spcPts val="0"/>
              </a:spcBef>
              <a:spcAft>
                <a:spcPts val="0"/>
              </a:spcAft>
              <a:buSzPts val="1600"/>
              <a:buChar char="●"/>
            </a:pPr>
            <a:r>
              <a:rPr lang="en" sz="1600"/>
              <a:t>Lab Enterprise Agent issues a lab_result, vaccine, or vaccine_exemption credential to the Holder Agent</a:t>
            </a:r>
            <a:endParaRPr sz="1600"/>
          </a:p>
        </p:txBody>
      </p:sp>
      <p:pic>
        <p:nvPicPr>
          <p:cNvPr id="105" name="Google Shape;105;p19"/>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06" name="Google Shape;106;p19"/>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12" name="Google Shape;112;p20"/>
          <p:cNvSpPr txBox="1"/>
          <p:nvPr>
            <p:ph idx="1" type="body"/>
          </p:nvPr>
        </p:nvSpPr>
        <p:spPr>
          <a:xfrm>
            <a:off x="311700" y="101772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500"/>
              <a:t>Trusted Traveler Issuance</a:t>
            </a:r>
            <a:endParaRPr sz="2500"/>
          </a:p>
          <a:p>
            <a:pPr indent="-308610" lvl="0" marL="457200" rtl="0" algn="l">
              <a:spcBef>
                <a:spcPts val="1200"/>
              </a:spcBef>
              <a:spcAft>
                <a:spcPts val="0"/>
              </a:spcAft>
              <a:buSzPct val="100000"/>
              <a:buChar char="●"/>
            </a:pPr>
            <a:r>
              <a:rPr lang="en"/>
              <a:t>Government Enterprise Agent displays an invitation</a:t>
            </a:r>
            <a:endParaRPr/>
          </a:p>
          <a:p>
            <a:pPr indent="-308610" lvl="0" marL="457200" rtl="0" algn="l">
              <a:spcBef>
                <a:spcPts val="0"/>
              </a:spcBef>
              <a:spcAft>
                <a:spcPts val="0"/>
              </a:spcAft>
              <a:buSzPct val="100000"/>
              <a:buChar char="●"/>
            </a:pPr>
            <a:r>
              <a:rPr lang="en"/>
              <a:t>Holder Agent connects using the invitation</a:t>
            </a:r>
            <a:endParaRPr/>
          </a:p>
          <a:p>
            <a:pPr indent="-308610" lvl="0" marL="457200" rtl="0" algn="l">
              <a:spcBef>
                <a:spcPts val="0"/>
              </a:spcBef>
              <a:spcAft>
                <a:spcPts val="0"/>
              </a:spcAft>
              <a:buSzPct val="100000"/>
              <a:buChar char="●"/>
            </a:pPr>
            <a:r>
              <a:rPr lang="en"/>
              <a:t>Government Enterprise Agent requests identity information using the present-proof v. 1 protocol</a:t>
            </a:r>
            <a:endParaRPr/>
          </a:p>
          <a:p>
            <a:pPr indent="-308610" lvl="0" marL="457200" rtl="0" algn="l">
              <a:spcBef>
                <a:spcPts val="0"/>
              </a:spcBef>
              <a:spcAft>
                <a:spcPts val="0"/>
              </a:spcAft>
              <a:buSzPct val="100000"/>
              <a:buChar char="●"/>
            </a:pPr>
            <a:r>
              <a:rPr lang="en"/>
              <a:t>Holder Agent responds with a self-attested identity proof</a:t>
            </a:r>
            <a:endParaRPr/>
          </a:p>
          <a:p>
            <a:pPr indent="-308610" lvl="0" marL="457200" rtl="0" algn="l">
              <a:spcBef>
                <a:spcPts val="0"/>
              </a:spcBef>
              <a:spcAft>
                <a:spcPts val="0"/>
              </a:spcAft>
              <a:buSzPct val="100000"/>
              <a:buChar char="●"/>
            </a:pPr>
            <a:r>
              <a:rPr lang="en"/>
              <a:t>Government Enterprise Agent requests presentation of a lab_result, vaccine, or vaccine_exemption credential</a:t>
            </a:r>
            <a:endParaRPr/>
          </a:p>
          <a:p>
            <a:pPr indent="-308610" lvl="0" marL="457200" rtl="0" algn="l">
              <a:spcBef>
                <a:spcPts val="0"/>
              </a:spcBef>
              <a:spcAft>
                <a:spcPts val="0"/>
              </a:spcAft>
              <a:buSzPct val="100000"/>
              <a:buChar char="●"/>
            </a:pPr>
            <a:r>
              <a:rPr lang="en"/>
              <a:t>Holder Agent responds with the credential of its choice</a:t>
            </a:r>
            <a:endParaRPr/>
          </a:p>
          <a:p>
            <a:pPr indent="-308610" lvl="0" marL="457200" rtl="0" algn="l">
              <a:spcBef>
                <a:spcPts val="0"/>
              </a:spcBef>
              <a:spcAft>
                <a:spcPts val="0"/>
              </a:spcAft>
              <a:buSzPct val="100000"/>
              <a:buChar char="●"/>
            </a:pPr>
            <a:r>
              <a:rPr lang="en"/>
              <a:t>Government Enterprise Agent verifies the credential cryptographically and validates the following attributes (if you are trying to demonstrate a particular use case, you can validate more): a. lab_result must be “Negative” and lab_specimen_collected_date must be a Unix timestamp less than 3 days ago OR lab_result must be “Positive” and lab_specimen_collected_date must be a Unix timestamp more than 28 days ago b. vaccine: vaccine_series_complete must be “true” and vaccine_administration_date must be a Unix timestamp more than 14 days ago c. vaccine_exemption: exemption_expiration_date must be a Unix timestamp in the future.</a:t>
            </a:r>
            <a:endParaRPr/>
          </a:p>
          <a:p>
            <a:pPr indent="-308610" lvl="0" marL="457200" rtl="0" algn="l">
              <a:spcBef>
                <a:spcPts val="0"/>
              </a:spcBef>
              <a:spcAft>
                <a:spcPts val="0"/>
              </a:spcAft>
              <a:buSzPct val="100000"/>
              <a:buChar char="●"/>
            </a:pPr>
            <a:r>
              <a:rPr lang="en"/>
              <a:t>Government Enterprise Agent issues a trusted_traveler credential to the Holder Agent</a:t>
            </a:r>
            <a:endParaRPr/>
          </a:p>
        </p:txBody>
      </p:sp>
      <p:pic>
        <p:nvPicPr>
          <p:cNvPr id="113" name="Google Shape;113;p20"/>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14" name="Google Shape;114;p20"/>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20" name="Google Shape;120;p21"/>
          <p:cNvSpPr txBox="1"/>
          <p:nvPr>
            <p:ph idx="1" type="body"/>
          </p:nvPr>
        </p:nvSpPr>
        <p:spPr>
          <a:xfrm>
            <a:off x="311700" y="1081725"/>
            <a:ext cx="79842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Trusted Traveler Verification</a:t>
            </a:r>
            <a:endParaRPr/>
          </a:p>
          <a:p>
            <a:pPr indent="-330200" lvl="0" marL="457200" rtl="0" algn="l">
              <a:spcBef>
                <a:spcPts val="1200"/>
              </a:spcBef>
              <a:spcAft>
                <a:spcPts val="0"/>
              </a:spcAft>
              <a:buSzPts val="1600"/>
              <a:buChar char="●"/>
            </a:pPr>
            <a:r>
              <a:rPr lang="en" sz="1600"/>
              <a:t>Verifier Agent displays an invitation</a:t>
            </a:r>
            <a:endParaRPr sz="1600"/>
          </a:p>
          <a:p>
            <a:pPr indent="-330200" lvl="0" marL="457200" rtl="0" algn="l">
              <a:spcBef>
                <a:spcPts val="0"/>
              </a:spcBef>
              <a:spcAft>
                <a:spcPts val="0"/>
              </a:spcAft>
              <a:buSzPts val="1600"/>
              <a:buChar char="●"/>
            </a:pPr>
            <a:r>
              <a:rPr lang="en" sz="1600"/>
              <a:t>Holder Agent connects using the invitation</a:t>
            </a:r>
            <a:endParaRPr sz="1600"/>
          </a:p>
          <a:p>
            <a:pPr indent="-330200" lvl="0" marL="457200" rtl="0" algn="l">
              <a:spcBef>
                <a:spcPts val="0"/>
              </a:spcBef>
              <a:spcAft>
                <a:spcPts val="0"/>
              </a:spcAft>
              <a:buSzPts val="1600"/>
              <a:buChar char="●"/>
            </a:pPr>
            <a:r>
              <a:rPr lang="en" sz="1600"/>
              <a:t>Verifier Agent requests presentation of a trusted_traveler credential</a:t>
            </a:r>
            <a:endParaRPr sz="1600"/>
          </a:p>
          <a:p>
            <a:pPr indent="-330200" lvl="0" marL="457200" rtl="0" algn="l">
              <a:spcBef>
                <a:spcPts val="0"/>
              </a:spcBef>
              <a:spcAft>
                <a:spcPts val="0"/>
              </a:spcAft>
              <a:buSzPts val="1600"/>
              <a:buChar char="●"/>
            </a:pPr>
            <a:r>
              <a:rPr lang="en" sz="1600"/>
              <a:t>Holder Agent responds with its trusted_traveler</a:t>
            </a:r>
            <a:endParaRPr sz="1600"/>
          </a:p>
          <a:p>
            <a:pPr indent="-330200" lvl="0" marL="457200" rtl="0" algn="l">
              <a:spcBef>
                <a:spcPts val="0"/>
              </a:spcBef>
              <a:spcAft>
                <a:spcPts val="0"/>
              </a:spcAft>
              <a:buSzPts val="1600"/>
              <a:buChar char="●"/>
            </a:pPr>
            <a:r>
              <a:rPr lang="en" sz="1600"/>
              <a:t>Verifier Agent displays “Approved” or “Not Approved” depending on the result of the cryptographic verification (we recommend verifying trusted_traveler_expiration_date_time (Unix timestamp) is not in the past using a predicate proof).</a:t>
            </a:r>
            <a:endParaRPr sz="1600"/>
          </a:p>
        </p:txBody>
      </p:sp>
      <p:pic>
        <p:nvPicPr>
          <p:cNvPr id="121" name="Google Shape;121;p21"/>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22" name="Google Shape;122;p21"/>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