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Helen Garnea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24T17:00:26.901">
    <p:pos x="196" y="725"/>
    <p:text>@Keela@shatzkinsystems.com
_Assigned to Keela Shatzkin_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bab840e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bab840e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bab840e9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bab840e9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da0c9b6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da0c9b6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Here are some things we should address as a community to be more interoperable.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Awesome thing about the event, even if everyone builds with the same protocols, there are still plenty of ways to interpret the protocols and it finds gaps in the code that need to be standardized.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060cf63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060cf63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Here are some things we should address as a community to be more interoperable. </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Awesome thing about the event, even if everyone builds with the same protocols, there are still plenty of ways to interpret the protocols and it finds gaps in the code that need to be standardized. </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Out of banned is Aries focused- allowed for greater participation and progressed others in Aries and wider toward first step in out of band. </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Privacy preservation in terms of MRG- some participation, but first level attempt. MRG is still new, having code to test is major milestone</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Ability we showed to debug some of the problems where we had failures is significant as well. Not just show what you got, but come and fix it is good too.</a:t>
            </a:r>
            <a:endParaRPr sz="1800">
              <a:solidFill>
                <a:srgbClr val="595959"/>
              </a:solidFill>
            </a:endParaRPr>
          </a:p>
          <a:p>
            <a:pPr indent="-342900" lvl="0" marL="457200" rtl="0" algn="l">
              <a:spcBef>
                <a:spcPts val="0"/>
              </a:spcBef>
              <a:spcAft>
                <a:spcPts val="0"/>
              </a:spcAft>
              <a:buClr>
                <a:srgbClr val="595959"/>
              </a:buClr>
              <a:buSzPts val="1800"/>
              <a:buAutoNum type="arabicPeriod"/>
            </a:pPr>
            <a:r>
              <a:rPr lang="en"/>
              <a:t> Next steps:</a:t>
            </a:r>
            <a:endParaRPr/>
          </a:p>
          <a:p>
            <a:pPr indent="-317500" lvl="1" marL="914400" rtl="0" algn="l">
              <a:spcBef>
                <a:spcPts val="0"/>
              </a:spcBef>
              <a:spcAft>
                <a:spcPts val="0"/>
              </a:spcAft>
              <a:buClr>
                <a:srgbClr val="595959"/>
              </a:buClr>
              <a:buSzPts val="1400"/>
              <a:buAutoNum type="alphaLcPeriod"/>
            </a:pPr>
            <a:r>
              <a:rPr lang="en"/>
              <a:t>Did we bite off more than we can chew</a:t>
            </a:r>
            <a:endParaRPr/>
          </a:p>
          <a:p>
            <a:pPr indent="-317500" lvl="1" marL="914400" rtl="0" algn="l">
              <a:spcBef>
                <a:spcPts val="0"/>
              </a:spcBef>
              <a:spcAft>
                <a:spcPts val="0"/>
              </a:spcAft>
              <a:buClr>
                <a:srgbClr val="595959"/>
              </a:buClr>
              <a:buSzPts val="1400"/>
              <a:buAutoNum type="alphaLcPeriod"/>
            </a:pPr>
            <a:r>
              <a:rPr lang="en"/>
              <a:t>What should we go for next time?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f0d373cbd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f0d373cbd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ab840e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bab840e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bab840e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bab840e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bab840e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bab840e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bab840e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bab840e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bab840e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bab840e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bab840e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bab840e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bab840e9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bab840e9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e0517cb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e0517cb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ab840e9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ab840e9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1.xml"/><Relationship Id="rId4" Type="http://schemas.openxmlformats.org/officeDocument/2006/relationships/hyperlink" Target="https://docs.google.com/document/d/1CfnJWsIWRDU7s18c9X4j6XlwiAuD4UVt9VK1fpAY3hw/edit?usp=sharing" TargetMode="External"/><Relationship Id="rId11" Type="http://schemas.openxmlformats.org/officeDocument/2006/relationships/image" Target="../media/image2.png"/><Relationship Id="rId10" Type="http://schemas.openxmlformats.org/officeDocument/2006/relationships/image" Target="../media/image1.png"/><Relationship Id="rId9" Type="http://schemas.openxmlformats.org/officeDocument/2006/relationships/hyperlink" Target="https://docs.google.com/document/d/1GUh8rhk4z907Q07e3s7eRk-sVN1RXhKyOAUcbOLKNDI/edit?usp=sharing" TargetMode="External"/><Relationship Id="rId5" Type="http://schemas.openxmlformats.org/officeDocument/2006/relationships/hyperlink" Target="https://docs.google.com/document/d/1qWl6mZ_fac-KrXt0SzmpjllZNvXGM1VL2n7etwaBuOY/edit?usp=sharing" TargetMode="External"/><Relationship Id="rId6" Type="http://schemas.openxmlformats.org/officeDocument/2006/relationships/hyperlink" Target="https://docs.google.com/document/d/1jb-LGq5PRqPvy6SZ98vmOd_G0XfDWejQtJPwpestmVI/edit?usp=sharing" TargetMode="External"/><Relationship Id="rId7" Type="http://schemas.openxmlformats.org/officeDocument/2006/relationships/hyperlink" Target="https://docs.google.com/document/d/10J1JNznq8p8slLO-c1AZhtmd1FZ63rVyT5DtrDhYvuk/edit?usp=sharing" TargetMode="External"/><Relationship Id="rId8" Type="http://schemas.openxmlformats.org/officeDocument/2006/relationships/hyperlink" Target="https://docs.google.com/document/d/1y4PE6NT8-d0N9Aw6nMG3dGUVPqKjh8ixSxAMwb2Ug3g/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thecardeaproject" TargetMode="External"/><Relationship Id="rId4" Type="http://schemas.openxmlformats.org/officeDocument/2006/relationships/hyperlink" Target="https://github.com/thecardeaproject/cardea-mobile-holder/releases/tag/1.1.0" TargetMode="External"/><Relationship Id="rId11" Type="http://schemas.openxmlformats.org/officeDocument/2006/relationships/image" Target="../media/image2.png"/><Relationship Id="rId10" Type="http://schemas.openxmlformats.org/officeDocument/2006/relationships/image" Target="../media/image1.png"/><Relationship Id="rId9" Type="http://schemas.openxmlformats.org/officeDocument/2006/relationships/hyperlink" Target="https://github.com/thecardeaproject/cardea/tree/main/schemas" TargetMode="External"/><Relationship Id="rId5" Type="http://schemas.openxmlformats.org/officeDocument/2006/relationships/hyperlink" Target="https://lab.cardea.indiciotech.io/" TargetMode="External"/><Relationship Id="rId6" Type="http://schemas.openxmlformats.org/officeDocument/2006/relationships/hyperlink" Target="https://government.cardea.indiciotech.io/" TargetMode="External"/><Relationship Id="rId7" Type="http://schemas.openxmlformats.org/officeDocument/2006/relationships/hyperlink" Target="https://restaurant.cardea.indiciotech.io/" TargetMode="External"/><Relationship Id="rId8" Type="http://schemas.openxmlformats.org/officeDocument/2006/relationships/hyperlink" Target="https://github.com/thecardeaproject/cardea-mobile-verifier/releases/tag/1.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Interop-a-thon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March 17, 2022</a:t>
            </a:r>
            <a:endParaRPr/>
          </a:p>
          <a:p>
            <a:pPr indent="0" lvl="0" marL="0" rtl="0" algn="ctr">
              <a:spcBef>
                <a:spcPts val="0"/>
              </a:spcBef>
              <a:spcAft>
                <a:spcPts val="0"/>
              </a:spcAft>
              <a:buNone/>
            </a:pPr>
            <a:r>
              <a:rPr lang="en"/>
              <a:t>8:00 am MDT - 12:00 pm MDT </a:t>
            </a:r>
            <a:endParaRPr/>
          </a:p>
        </p:txBody>
      </p:sp>
      <p:pic>
        <p:nvPicPr>
          <p:cNvPr id="56" name="Google Shape;56;p13"/>
          <p:cNvPicPr preferRelativeResize="0"/>
          <p:nvPr/>
        </p:nvPicPr>
        <p:blipFill>
          <a:blip r:embed="rId3">
            <a:alphaModFix/>
          </a:blip>
          <a:stretch>
            <a:fillRect/>
          </a:stretch>
        </p:blipFill>
        <p:spPr>
          <a:xfrm>
            <a:off x="3846237" y="564675"/>
            <a:ext cx="1451525" cy="1259449"/>
          </a:xfrm>
          <a:prstGeom prst="rect">
            <a:avLst/>
          </a:prstGeom>
          <a:noFill/>
          <a:ln>
            <a:noFill/>
          </a:ln>
        </p:spPr>
      </p:pic>
      <p:pic>
        <p:nvPicPr>
          <p:cNvPr id="57" name="Google Shape;57;p13"/>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29" name="Google Shape;129;p22"/>
          <p:cNvSpPr txBox="1"/>
          <p:nvPr>
            <p:ph idx="1" type="body"/>
          </p:nvPr>
        </p:nvSpPr>
        <p:spPr>
          <a:xfrm>
            <a:off x="311700" y="1081725"/>
            <a:ext cx="79842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Trusted Traveler Verification</a:t>
            </a:r>
            <a:endParaRPr/>
          </a:p>
          <a:p>
            <a:pPr indent="-330200" lvl="0" marL="457200" rtl="0" algn="l">
              <a:spcBef>
                <a:spcPts val="1200"/>
              </a:spcBef>
              <a:spcAft>
                <a:spcPts val="0"/>
              </a:spcAft>
              <a:buSzPts val="1600"/>
              <a:buChar char="●"/>
            </a:pPr>
            <a:r>
              <a:rPr lang="en" sz="1600"/>
              <a:t>Verifier Agent displays an invitation</a:t>
            </a:r>
            <a:endParaRPr sz="1600"/>
          </a:p>
          <a:p>
            <a:pPr indent="-330200" lvl="0" marL="457200" rtl="0" algn="l">
              <a:spcBef>
                <a:spcPts val="0"/>
              </a:spcBef>
              <a:spcAft>
                <a:spcPts val="0"/>
              </a:spcAft>
              <a:buSzPts val="1600"/>
              <a:buChar char="●"/>
            </a:pPr>
            <a:r>
              <a:rPr lang="en" sz="1600"/>
              <a:t>Holder Agent connects using the invitation</a:t>
            </a:r>
            <a:endParaRPr sz="1600"/>
          </a:p>
          <a:p>
            <a:pPr indent="-330200" lvl="0" marL="457200" rtl="0" algn="l">
              <a:spcBef>
                <a:spcPts val="0"/>
              </a:spcBef>
              <a:spcAft>
                <a:spcPts val="0"/>
              </a:spcAft>
              <a:buSzPts val="1600"/>
              <a:buChar char="●"/>
            </a:pPr>
            <a:r>
              <a:rPr lang="en" sz="1600"/>
              <a:t>Verifier Agent requests presentation of a trusted_traveler credential</a:t>
            </a:r>
            <a:endParaRPr sz="1600"/>
          </a:p>
          <a:p>
            <a:pPr indent="-330200" lvl="0" marL="457200" rtl="0" algn="l">
              <a:spcBef>
                <a:spcPts val="0"/>
              </a:spcBef>
              <a:spcAft>
                <a:spcPts val="0"/>
              </a:spcAft>
              <a:buSzPts val="1600"/>
              <a:buChar char="●"/>
            </a:pPr>
            <a:r>
              <a:rPr lang="en" sz="1600"/>
              <a:t>Holder Agent responds with its trusted_traveler</a:t>
            </a:r>
            <a:endParaRPr sz="1600"/>
          </a:p>
          <a:p>
            <a:pPr indent="-330200" lvl="0" marL="457200" rtl="0" algn="l">
              <a:spcBef>
                <a:spcPts val="0"/>
              </a:spcBef>
              <a:spcAft>
                <a:spcPts val="0"/>
              </a:spcAft>
              <a:buSzPts val="1600"/>
              <a:buChar char="●"/>
            </a:pPr>
            <a:r>
              <a:rPr lang="en" sz="1600"/>
              <a:t>Verifier Agent displays “Approved” or “Not Approved” depending on the result of the cryptographic verification (we recommend verifying trusted_traveler_expiration_date_time (Unix timestamp) is not in the past using a predicate proof).</a:t>
            </a:r>
            <a:endParaRPr sz="1600"/>
          </a:p>
          <a:p>
            <a:pPr indent="-330200" lvl="0" marL="457200" rtl="0" algn="l">
              <a:spcBef>
                <a:spcPts val="0"/>
              </a:spcBef>
              <a:spcAft>
                <a:spcPts val="0"/>
              </a:spcAft>
              <a:buSzPts val="1600"/>
              <a:buChar char="●"/>
            </a:pPr>
            <a:r>
              <a:rPr b="1" lang="en" sz="1600"/>
              <a:t>For machine readable governance,</a:t>
            </a:r>
            <a:r>
              <a:rPr lang="en" sz="1600"/>
              <a:t> if the trusted_traveler was not issued by a trusted government issuer, the Enterprise Verifier Agent sends a basic message to the Holder Agent that states that the credential was not issued by a trusted issuer.</a:t>
            </a:r>
            <a:endParaRPr sz="1600"/>
          </a:p>
        </p:txBody>
      </p:sp>
      <p:pic>
        <p:nvPicPr>
          <p:cNvPr id="130" name="Google Shape;130;p22"/>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31" name="Google Shape;131;p22"/>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a:t>
            </a:r>
            <a:r>
              <a:rPr lang="en"/>
              <a:t> </a:t>
            </a:r>
            <a:endParaRPr/>
          </a:p>
        </p:txBody>
      </p:sp>
      <p:sp>
        <p:nvSpPr>
          <p:cNvPr id="137" name="Google Shape;137;p23"/>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n"/>
              <a:t>Out of band</a:t>
            </a:r>
            <a:r>
              <a:rPr lang="en"/>
              <a:t> will be adopted by the Hyperledger Aries community (target: March 31). This interop-a-thon provided an opportunity for a first step in out of band implementation. </a:t>
            </a:r>
            <a:endParaRPr/>
          </a:p>
          <a:p>
            <a:pPr indent="-334327" lvl="0" marL="457200" rtl="0" algn="l">
              <a:spcBef>
                <a:spcPts val="0"/>
              </a:spcBef>
              <a:spcAft>
                <a:spcPts val="0"/>
              </a:spcAft>
              <a:buSzPct val="100000"/>
              <a:buChar char="●"/>
            </a:pPr>
            <a:r>
              <a:rPr b="1" lang="en"/>
              <a:t>Machine readable governance</a:t>
            </a:r>
            <a:r>
              <a:rPr lang="en"/>
              <a:t> worked well to test validation of participants (issuers and verifiers). This is the first time MRG has been used in a practical setting. Machine readable governance is still extremely new and having the code to test against was a major milestone.</a:t>
            </a:r>
            <a:endParaRPr/>
          </a:p>
          <a:p>
            <a:pPr indent="-334327" lvl="0" marL="457200" rtl="0" algn="l">
              <a:spcBef>
                <a:spcPts val="0"/>
              </a:spcBef>
              <a:spcAft>
                <a:spcPts val="0"/>
              </a:spcAft>
              <a:buSzPct val="100000"/>
              <a:buChar char="●"/>
            </a:pPr>
            <a:r>
              <a:rPr lang="en"/>
              <a:t>Teams that prepared tools against </a:t>
            </a:r>
            <a:r>
              <a:rPr lang="en"/>
              <a:t>existing</a:t>
            </a:r>
            <a:r>
              <a:rPr lang="en"/>
              <a:t> standards using Cardea based agents were </a:t>
            </a:r>
            <a:r>
              <a:rPr lang="en"/>
              <a:t>highly successful interoperating with other Cardea based agents</a:t>
            </a:r>
            <a:endParaRPr/>
          </a:p>
          <a:p>
            <a:pPr indent="-334327" lvl="0" marL="457200" rtl="0" algn="l">
              <a:spcBef>
                <a:spcPts val="0"/>
              </a:spcBef>
              <a:spcAft>
                <a:spcPts val="0"/>
              </a:spcAft>
              <a:buSzPct val="100000"/>
              <a:buChar char="●"/>
            </a:pPr>
            <a:r>
              <a:rPr lang="en"/>
              <a:t>Teams that used the Aries </a:t>
            </a:r>
            <a:r>
              <a:rPr b="1" lang="en"/>
              <a:t>protocols</a:t>
            </a:r>
            <a:r>
              <a:rPr lang="en"/>
              <a:t> and the agreed-upon schemas were able to participate in the ecosystem </a:t>
            </a:r>
            <a:endParaRPr/>
          </a:p>
          <a:p>
            <a:pPr indent="-334327" lvl="0" marL="457200" rtl="0" algn="l">
              <a:spcBef>
                <a:spcPts val="0"/>
              </a:spcBef>
              <a:spcAft>
                <a:spcPts val="0"/>
              </a:spcAft>
              <a:buSzPct val="100000"/>
              <a:buChar char="●"/>
            </a:pPr>
            <a:r>
              <a:rPr lang="en"/>
              <a:t>Teams that participated were able to benefit from cross- community troubleshooting and problem solving, expedited resolutions</a:t>
            </a:r>
            <a:endParaRPr/>
          </a:p>
        </p:txBody>
      </p:sp>
      <p:pic>
        <p:nvPicPr>
          <p:cNvPr id="138" name="Google Shape;138;p23"/>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39" name="Google Shape;139;p23"/>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45" name="Google Shape;145;p24"/>
          <p:cNvSpPr txBox="1"/>
          <p:nvPr>
            <p:ph idx="1" type="body"/>
          </p:nvPr>
        </p:nvSpPr>
        <p:spPr>
          <a:xfrm>
            <a:off x="311700" y="1152475"/>
            <a:ext cx="8520600" cy="372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Out of band</a:t>
            </a:r>
            <a:r>
              <a:rPr lang="en"/>
              <a:t>: We wrote but didn’t adequately distribute or follow an interop profile. Connection ACK is required to complete connections in Cardea.The Hyperledger Aries RFC lists it as ‘optional’ and teams that interpreted it as such had </a:t>
            </a:r>
            <a:r>
              <a:rPr lang="en"/>
              <a:t>difficulties</a:t>
            </a:r>
            <a:r>
              <a:rPr lang="en"/>
              <a:t> completing this test. </a:t>
            </a:r>
            <a:endParaRPr/>
          </a:p>
          <a:p>
            <a:pPr indent="-317500" lvl="1" marL="914400" rtl="0" algn="l">
              <a:spcBef>
                <a:spcPts val="0"/>
              </a:spcBef>
              <a:spcAft>
                <a:spcPts val="0"/>
              </a:spcAft>
              <a:buSzPts val="1400"/>
              <a:buChar char="○"/>
            </a:pPr>
            <a:r>
              <a:rPr lang="en" sz="1400"/>
              <a:t>Connection states in ACA-Py / Assumes another message is optional when in Cardea it is mandatory</a:t>
            </a:r>
            <a:endParaRPr sz="1400"/>
          </a:p>
          <a:p>
            <a:pPr indent="-342900" lvl="0" marL="457200" rtl="0" algn="l">
              <a:spcBef>
                <a:spcPts val="0"/>
              </a:spcBef>
              <a:spcAft>
                <a:spcPts val="0"/>
              </a:spcAft>
              <a:buSzPts val="1800"/>
              <a:buChar char="●"/>
            </a:pPr>
            <a:r>
              <a:rPr lang="en"/>
              <a:t>Some participants had mistakes in their implementation of the Hyperledger Aries protocols (e.g., invitation messages not base64URL encoded)</a:t>
            </a:r>
            <a:endParaRPr/>
          </a:p>
          <a:p>
            <a:pPr indent="-342900" lvl="0" marL="457200" rtl="0" algn="l">
              <a:spcBef>
                <a:spcPts val="0"/>
              </a:spcBef>
              <a:spcAft>
                <a:spcPts val="0"/>
              </a:spcAft>
              <a:buSzPts val="1800"/>
              <a:buChar char="●"/>
            </a:pPr>
            <a:r>
              <a:rPr lang="en">
                <a:highlight>
                  <a:schemeClr val="lt1"/>
                </a:highlight>
              </a:rPr>
              <a:t>The Q&amp;A protocol was supposed to have workarounds available, but proved to be a blocker for some participants. Be careful including things that aren’t being tested in the reference implementation</a:t>
            </a:r>
            <a:endParaRPr>
              <a:highlight>
                <a:schemeClr val="lt1"/>
              </a:highlight>
            </a:endParaRPr>
          </a:p>
          <a:p>
            <a:pPr indent="-342900" lvl="0" marL="457200" rtl="0" algn="l">
              <a:spcBef>
                <a:spcPts val="0"/>
              </a:spcBef>
              <a:spcAft>
                <a:spcPts val="0"/>
              </a:spcAft>
              <a:buSzPts val="1800"/>
              <a:buChar char="●"/>
            </a:pPr>
            <a:r>
              <a:rPr lang="en">
                <a:highlight>
                  <a:schemeClr val="lt1"/>
                </a:highlight>
              </a:rPr>
              <a:t>We may want to have tests available for discrete operations instead of full workflows</a:t>
            </a:r>
            <a:endParaRPr>
              <a:highlight>
                <a:schemeClr val="lt1"/>
              </a:highlight>
            </a:endParaRPr>
          </a:p>
        </p:txBody>
      </p:sp>
      <p:pic>
        <p:nvPicPr>
          <p:cNvPr id="146" name="Google Shape;146;p24"/>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47" name="Google Shape;147;p24"/>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 (cont’d)</a:t>
            </a:r>
            <a:endParaRPr/>
          </a:p>
        </p:txBody>
      </p:sp>
      <p:sp>
        <p:nvSpPr>
          <p:cNvPr id="153" name="Google Shape;153;p25"/>
          <p:cNvSpPr txBox="1"/>
          <p:nvPr>
            <p:ph idx="1" type="body"/>
          </p:nvPr>
        </p:nvSpPr>
        <p:spPr>
          <a:xfrm>
            <a:off x="311700" y="1152475"/>
            <a:ext cx="8520600" cy="372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Although</a:t>
            </a:r>
            <a:r>
              <a:rPr lang="en"/>
              <a:t> the reference implementation was provided earlier than previous events, it should be released as soon as possible. </a:t>
            </a:r>
            <a:endParaRPr/>
          </a:p>
          <a:p>
            <a:pPr indent="-304165" lvl="1" marL="914400" rtl="0" algn="l">
              <a:spcBef>
                <a:spcPts val="0"/>
              </a:spcBef>
              <a:spcAft>
                <a:spcPts val="0"/>
              </a:spcAft>
              <a:buSzPct val="100000"/>
              <a:buChar char="○"/>
            </a:pPr>
            <a:r>
              <a:rPr lang="en"/>
              <a:t>Communicate what new features will be tested but also be specific about individual tasks that will be tested.</a:t>
            </a:r>
            <a:endParaRPr/>
          </a:p>
          <a:p>
            <a:pPr indent="-325755" lvl="0" marL="457200" rtl="0" algn="l">
              <a:spcBef>
                <a:spcPts val="0"/>
              </a:spcBef>
              <a:spcAft>
                <a:spcPts val="0"/>
              </a:spcAft>
              <a:buSzPct val="100000"/>
              <a:buChar char="●"/>
            </a:pPr>
            <a:r>
              <a:rPr lang="en"/>
              <a:t>The participation survey needs to be updated so the questions are harder to answer in ways that have multiple meanings (e.g., “what are you interested in testing?” could mean what do you have or what you want to test against)</a:t>
            </a:r>
            <a:endParaRPr/>
          </a:p>
          <a:p>
            <a:pPr indent="-304165" lvl="1" marL="914400" rtl="0" algn="l">
              <a:spcBef>
                <a:spcPts val="0"/>
              </a:spcBef>
              <a:spcAft>
                <a:spcPts val="0"/>
              </a:spcAft>
              <a:buSzPct val="77777"/>
              <a:buChar char="○"/>
            </a:pPr>
            <a:r>
              <a:rPr lang="en" sz="1800"/>
              <a:t>Participants should be required to make organizers aware of the specific tools, networks, and features they will be prepared to test.</a:t>
            </a:r>
            <a:endParaRPr/>
          </a:p>
          <a:p>
            <a:pPr indent="-325755" lvl="0" marL="457200" rtl="0" algn="l">
              <a:spcBef>
                <a:spcPts val="0"/>
              </a:spcBef>
              <a:spcAft>
                <a:spcPts val="0"/>
              </a:spcAft>
              <a:buSzPct val="100000"/>
              <a:buChar char="●"/>
            </a:pPr>
            <a:r>
              <a:rPr lang="en"/>
              <a:t>Those who signed up and didn’t come should be contacted to see what their obstacle or reason was for registering but not attending. </a:t>
            </a:r>
            <a:endParaRPr/>
          </a:p>
          <a:p>
            <a:pPr indent="-304165" lvl="1" marL="914400" rtl="0" algn="l">
              <a:spcBef>
                <a:spcPts val="0"/>
              </a:spcBef>
              <a:spcAft>
                <a:spcPts val="0"/>
              </a:spcAft>
              <a:buSzPct val="100000"/>
              <a:buChar char="○"/>
            </a:pPr>
            <a:r>
              <a:rPr lang="en"/>
              <a:t>All participants should </a:t>
            </a:r>
            <a:r>
              <a:rPr lang="en"/>
              <a:t>receive</a:t>
            </a:r>
            <a:r>
              <a:rPr lang="en"/>
              <a:t> a post-event survey</a:t>
            </a:r>
            <a:endParaRPr/>
          </a:p>
          <a:p>
            <a:pPr indent="-325755" lvl="0" marL="457200" rtl="0" algn="l">
              <a:spcBef>
                <a:spcPts val="0"/>
              </a:spcBef>
              <a:spcAft>
                <a:spcPts val="0"/>
              </a:spcAft>
              <a:buSzPct val="100000"/>
              <a:buChar char="●"/>
            </a:pPr>
            <a:r>
              <a:rPr lang="en"/>
              <a:t>Office hours were not utilized by any participant. </a:t>
            </a:r>
            <a:endParaRPr/>
          </a:p>
          <a:p>
            <a:pPr indent="-304165" lvl="1" marL="914400" rtl="0" algn="l">
              <a:spcBef>
                <a:spcPts val="0"/>
              </a:spcBef>
              <a:spcAft>
                <a:spcPts val="0"/>
              </a:spcAft>
              <a:buSzPct val="100000"/>
              <a:buChar char="○"/>
            </a:pPr>
            <a:r>
              <a:rPr lang="en"/>
              <a:t>Provide further opportunities for demo/education/workshops/direction ahead of time</a:t>
            </a:r>
            <a:endParaRPr/>
          </a:p>
          <a:p>
            <a:pPr indent="-304165" lvl="1" marL="914400" rtl="0" algn="l">
              <a:spcBef>
                <a:spcPts val="0"/>
              </a:spcBef>
              <a:spcAft>
                <a:spcPts val="0"/>
              </a:spcAft>
              <a:buSzPct val="100000"/>
              <a:buChar char="○"/>
            </a:pPr>
            <a:r>
              <a:rPr lang="en"/>
              <a:t>Post-event outreach to be conducted by technical member of the community</a:t>
            </a:r>
            <a:endParaRPr/>
          </a:p>
          <a:p>
            <a:pPr indent="-304165" lvl="1" marL="914400" rtl="0" algn="l">
              <a:spcBef>
                <a:spcPts val="0"/>
              </a:spcBef>
              <a:spcAft>
                <a:spcPts val="0"/>
              </a:spcAft>
              <a:buSzPct val="100000"/>
              <a:buChar char="○"/>
            </a:pPr>
            <a:r>
              <a:rPr lang="en"/>
              <a:t>Clearer communication about how the event is run and its benefits</a:t>
            </a:r>
            <a:endParaRPr/>
          </a:p>
          <a:p>
            <a:pPr indent="-325755" lvl="0" marL="457200" rtl="0" algn="l">
              <a:spcBef>
                <a:spcPts val="0"/>
              </a:spcBef>
              <a:spcAft>
                <a:spcPts val="0"/>
              </a:spcAft>
              <a:buSzPct val="100000"/>
              <a:buChar char="●"/>
            </a:pPr>
            <a:r>
              <a:rPr lang="en"/>
              <a:t>We should have note takers so the tech support staff can focus on running the room</a:t>
            </a:r>
            <a:endParaRPr/>
          </a:p>
        </p:txBody>
      </p:sp>
      <p:pic>
        <p:nvPicPr>
          <p:cNvPr id="154" name="Google Shape;154;p25"/>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55" name="Google Shape;155;p25"/>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Recordings and Notes Repo</a:t>
            </a:r>
            <a:endParaRPr/>
          </a:p>
        </p:txBody>
      </p:sp>
      <p:sp>
        <p:nvSpPr>
          <p:cNvPr id="161" name="Google Shape;161;p26"/>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Full event details and recordings are available</a:t>
            </a:r>
            <a:endParaRPr/>
          </a:p>
          <a:p>
            <a:pPr indent="0" lvl="0" marL="0" rtl="0" algn="l">
              <a:spcBef>
                <a:spcPts val="1200"/>
              </a:spcBef>
              <a:spcAft>
                <a:spcPts val="0"/>
              </a:spcAft>
              <a:buClr>
                <a:schemeClr val="dk1"/>
              </a:buClr>
              <a:buSzPts val="1100"/>
              <a:buFont typeface="Arial"/>
              <a:buNone/>
            </a:pPr>
            <a:r>
              <a:rPr lang="en"/>
              <a:t>Recordings can be found </a:t>
            </a:r>
            <a:r>
              <a:rPr lang="en"/>
              <a:t>here</a:t>
            </a:r>
            <a:br>
              <a:rPr lang="en"/>
            </a:br>
            <a:r>
              <a:rPr lang="en"/>
              <a:t>Complete repository of testing notes can be found at the following links:</a:t>
            </a:r>
            <a:endParaRPr/>
          </a:p>
          <a:p>
            <a:pPr indent="-342900" lvl="0" marL="457200" rtl="0" algn="l">
              <a:spcBef>
                <a:spcPts val="1200"/>
              </a:spcBef>
              <a:spcAft>
                <a:spcPts val="0"/>
              </a:spcAft>
              <a:buSzPts val="1800"/>
              <a:buChar char="-"/>
            </a:pPr>
            <a:r>
              <a:rPr lang="en" u="sng">
                <a:solidFill>
                  <a:schemeClr val="hlink"/>
                </a:solidFill>
                <a:hlinkClick r:id="rId4"/>
              </a:rPr>
              <a:t>Room 1</a:t>
            </a:r>
            <a:endParaRPr/>
          </a:p>
          <a:p>
            <a:pPr indent="-342900" lvl="0" marL="457200" rtl="0" algn="l">
              <a:spcBef>
                <a:spcPts val="0"/>
              </a:spcBef>
              <a:spcAft>
                <a:spcPts val="0"/>
              </a:spcAft>
              <a:buSzPts val="1800"/>
              <a:buChar char="-"/>
            </a:pPr>
            <a:r>
              <a:rPr lang="en" u="sng">
                <a:solidFill>
                  <a:schemeClr val="hlink"/>
                </a:solidFill>
                <a:hlinkClick r:id="rId5"/>
              </a:rPr>
              <a:t>Room 2</a:t>
            </a:r>
            <a:endParaRPr/>
          </a:p>
          <a:p>
            <a:pPr indent="-342900" lvl="0" marL="457200" rtl="0" algn="l">
              <a:spcBef>
                <a:spcPts val="0"/>
              </a:spcBef>
              <a:spcAft>
                <a:spcPts val="0"/>
              </a:spcAft>
              <a:buSzPts val="1800"/>
              <a:buChar char="-"/>
            </a:pPr>
            <a:r>
              <a:rPr lang="en" u="sng">
                <a:solidFill>
                  <a:schemeClr val="hlink"/>
                </a:solidFill>
                <a:hlinkClick r:id="rId6"/>
              </a:rPr>
              <a:t>Room 3</a:t>
            </a:r>
            <a:endParaRPr/>
          </a:p>
          <a:p>
            <a:pPr indent="-342900" lvl="0" marL="457200" rtl="0" algn="l">
              <a:spcBef>
                <a:spcPts val="0"/>
              </a:spcBef>
              <a:spcAft>
                <a:spcPts val="0"/>
              </a:spcAft>
              <a:buSzPts val="1800"/>
              <a:buChar char="-"/>
            </a:pPr>
            <a:r>
              <a:rPr lang="en" u="sng">
                <a:solidFill>
                  <a:schemeClr val="hlink"/>
                </a:solidFill>
                <a:hlinkClick r:id="rId7"/>
              </a:rPr>
              <a:t>Room 4</a:t>
            </a:r>
            <a:endParaRPr/>
          </a:p>
          <a:p>
            <a:pPr indent="-342900" lvl="0" marL="457200" rtl="0" algn="l">
              <a:spcBef>
                <a:spcPts val="0"/>
              </a:spcBef>
              <a:spcAft>
                <a:spcPts val="0"/>
              </a:spcAft>
              <a:buSzPts val="1800"/>
              <a:buChar char="-"/>
            </a:pPr>
            <a:r>
              <a:rPr lang="en" u="sng">
                <a:solidFill>
                  <a:schemeClr val="hlink"/>
                </a:solidFill>
                <a:hlinkClick r:id="rId8"/>
              </a:rPr>
              <a:t>Room 5</a:t>
            </a:r>
            <a:endParaRPr/>
          </a:p>
          <a:p>
            <a:pPr indent="-342900" lvl="0" marL="457200" rtl="0" algn="l">
              <a:spcBef>
                <a:spcPts val="0"/>
              </a:spcBef>
              <a:spcAft>
                <a:spcPts val="0"/>
              </a:spcAft>
              <a:buSzPts val="1800"/>
              <a:buChar char="-"/>
            </a:pPr>
            <a:r>
              <a:rPr lang="en" u="sng">
                <a:solidFill>
                  <a:schemeClr val="hlink"/>
                </a:solidFill>
                <a:hlinkClick r:id="rId9"/>
              </a:rPr>
              <a:t>Room 6</a:t>
            </a:r>
            <a:endParaRPr/>
          </a:p>
        </p:txBody>
      </p:sp>
      <p:pic>
        <p:nvPicPr>
          <p:cNvPr id="162" name="Google Shape;162;p26"/>
          <p:cNvPicPr preferRelativeResize="0"/>
          <p:nvPr/>
        </p:nvPicPr>
        <p:blipFill>
          <a:blip r:embed="rId10">
            <a:alphaModFix/>
          </a:blip>
          <a:stretch>
            <a:fillRect/>
          </a:stretch>
        </p:blipFill>
        <p:spPr>
          <a:xfrm>
            <a:off x="7736954" y="296038"/>
            <a:ext cx="1003448" cy="870677"/>
          </a:xfrm>
          <a:prstGeom prst="rect">
            <a:avLst/>
          </a:prstGeom>
          <a:noFill/>
          <a:ln>
            <a:noFill/>
          </a:ln>
        </p:spPr>
      </p:pic>
      <p:pic>
        <p:nvPicPr>
          <p:cNvPr id="163" name="Google Shape;163;p26"/>
          <p:cNvPicPr preferRelativeResize="0"/>
          <p:nvPr/>
        </p:nvPicPr>
        <p:blipFill>
          <a:blip r:embed="rId11">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69" name="Google Shape;169;p27"/>
          <p:cNvSpPr txBox="1"/>
          <p:nvPr>
            <p:ph idx="1" type="body"/>
          </p:nvPr>
        </p:nvSpPr>
        <p:spPr>
          <a:xfrm>
            <a:off x="311700" y="1152475"/>
            <a:ext cx="87045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Cardea github </a:t>
            </a:r>
            <a:r>
              <a:rPr lang="en" u="sng">
                <a:solidFill>
                  <a:schemeClr val="hlink"/>
                </a:solidFill>
                <a:hlinkClick r:id="rId3"/>
              </a:rPr>
              <a:t>https://github.com/thecardeaproject</a:t>
            </a:r>
            <a:endParaRPr/>
          </a:p>
          <a:p>
            <a:pPr indent="-342900" lvl="0" marL="457200" rtl="0" algn="l">
              <a:spcBef>
                <a:spcPts val="0"/>
              </a:spcBef>
              <a:spcAft>
                <a:spcPts val="0"/>
              </a:spcAft>
              <a:buSzPts val="1800"/>
              <a:buChar char="●"/>
            </a:pPr>
            <a:r>
              <a:rPr lang="en"/>
              <a:t>Agent URLs: </a:t>
            </a:r>
            <a:endParaRPr/>
          </a:p>
          <a:p>
            <a:pPr indent="-317500" lvl="1" marL="914400" rtl="0" algn="l">
              <a:spcBef>
                <a:spcPts val="0"/>
              </a:spcBef>
              <a:spcAft>
                <a:spcPts val="0"/>
              </a:spcAft>
              <a:buSzPts val="1400"/>
              <a:buChar char="○"/>
            </a:pPr>
            <a:r>
              <a:rPr b="1" lang="en"/>
              <a:t>Mobile Holder: </a:t>
            </a:r>
            <a:r>
              <a:rPr lang="en" u="sng">
                <a:solidFill>
                  <a:schemeClr val="hlink"/>
                </a:solidFill>
                <a:hlinkClick r:id="rId4"/>
              </a:rPr>
              <a:t>https://github.com/thecardeaproject/cardea-mobile-holder/releases/tag/1.1.0</a:t>
            </a:r>
            <a:endParaRPr/>
          </a:p>
          <a:p>
            <a:pPr indent="-317500" lvl="1" marL="914400" rtl="0" algn="l">
              <a:spcBef>
                <a:spcPts val="0"/>
              </a:spcBef>
              <a:spcAft>
                <a:spcPts val="0"/>
              </a:spcAft>
              <a:buSzPts val="1400"/>
              <a:buChar char="○"/>
            </a:pPr>
            <a:r>
              <a:rPr b="1" lang="en"/>
              <a:t>Health Issuer</a:t>
            </a:r>
            <a:r>
              <a:rPr lang="en"/>
              <a:t>: </a:t>
            </a:r>
            <a:r>
              <a:rPr lang="en" u="sng">
                <a:solidFill>
                  <a:schemeClr val="hlink"/>
                </a:solidFill>
                <a:hlinkClick r:id="rId5"/>
              </a:rPr>
              <a:t>https://lab.cardea.indiciotech.io/</a:t>
            </a:r>
            <a:endParaRPr/>
          </a:p>
          <a:p>
            <a:pPr indent="-317500" lvl="1" marL="914400" rtl="0" algn="l">
              <a:spcBef>
                <a:spcPts val="0"/>
              </a:spcBef>
              <a:spcAft>
                <a:spcPts val="0"/>
              </a:spcAft>
              <a:buSzPts val="1400"/>
              <a:buChar char="○"/>
            </a:pPr>
            <a:r>
              <a:rPr b="1" lang="en"/>
              <a:t>Travel Issuer</a:t>
            </a:r>
            <a:r>
              <a:rPr lang="en"/>
              <a:t>: </a:t>
            </a:r>
            <a:r>
              <a:rPr lang="en" u="sng">
                <a:solidFill>
                  <a:schemeClr val="hlink"/>
                </a:solidFill>
                <a:hlinkClick r:id="rId6"/>
              </a:rPr>
              <a:t>https://government.cardea.indiciotech.io/</a:t>
            </a:r>
            <a:r>
              <a:rPr lang="en"/>
              <a:t> </a:t>
            </a:r>
            <a:endParaRPr/>
          </a:p>
          <a:p>
            <a:pPr indent="-317500" lvl="2" marL="1371600" rtl="0" algn="l">
              <a:spcBef>
                <a:spcPts val="0"/>
              </a:spcBef>
              <a:spcAft>
                <a:spcPts val="0"/>
              </a:spcAft>
              <a:buSzPts val="1400"/>
              <a:buChar char="■"/>
            </a:pPr>
            <a:r>
              <a:rPr lang="en"/>
              <a:t>Note: For the purposes of this test, a holder must send a message so the connection status is considered active. If the holder doesn’t send demographics, the user must also edit the demographics before sending.</a:t>
            </a:r>
            <a:endParaRPr/>
          </a:p>
          <a:p>
            <a:pPr indent="-317500" lvl="1" marL="914400" rtl="0" algn="l">
              <a:spcBef>
                <a:spcPts val="0"/>
              </a:spcBef>
              <a:spcAft>
                <a:spcPts val="0"/>
              </a:spcAft>
              <a:buSzPts val="1400"/>
              <a:buChar char="○"/>
            </a:pPr>
            <a:r>
              <a:rPr b="1" lang="en"/>
              <a:t>Enterprise Verifier:</a:t>
            </a:r>
            <a:r>
              <a:rPr lang="en"/>
              <a:t> </a:t>
            </a:r>
            <a:r>
              <a:rPr lang="en" u="sng">
                <a:solidFill>
                  <a:schemeClr val="hlink"/>
                </a:solidFill>
                <a:hlinkClick r:id="rId7"/>
              </a:rPr>
              <a:t>https://restaurant.cardea.indiciotech.io/</a:t>
            </a:r>
            <a:endParaRPr/>
          </a:p>
          <a:p>
            <a:pPr indent="-317500" lvl="1" marL="914400" rtl="0" algn="l">
              <a:spcBef>
                <a:spcPts val="0"/>
              </a:spcBef>
              <a:spcAft>
                <a:spcPts val="0"/>
              </a:spcAft>
              <a:buSzPts val="1400"/>
              <a:buChar char="○"/>
            </a:pPr>
            <a:r>
              <a:rPr b="1" lang="en"/>
              <a:t>Mobile Verifier:</a:t>
            </a:r>
            <a:r>
              <a:rPr b="1" lang="en"/>
              <a:t> </a:t>
            </a:r>
            <a:r>
              <a:rPr lang="en" u="sng">
                <a:solidFill>
                  <a:schemeClr val="accent5"/>
                </a:solidFill>
                <a:hlinkClick r:id="rId8">
                  <a:extLst>
                    <a:ext uri="{A12FA001-AC4F-418D-AE19-62706E023703}">
                      <ahyp:hlinkClr val="tx"/>
                    </a:ext>
                  </a:extLst>
                </a:hlinkClick>
              </a:rPr>
              <a:t>https://github.com/thecardeaproject/cardea-mobile-verifier/releases/tag/1.0.2</a:t>
            </a:r>
            <a:endParaRPr/>
          </a:p>
          <a:p>
            <a:pPr indent="-342900" lvl="0" marL="457200" rtl="0" algn="l">
              <a:spcBef>
                <a:spcPts val="0"/>
              </a:spcBef>
              <a:spcAft>
                <a:spcPts val="0"/>
              </a:spcAft>
              <a:buSzPts val="1800"/>
              <a:buChar char="●"/>
            </a:pPr>
            <a:r>
              <a:rPr lang="en"/>
              <a:t>Cardea Schemas: </a:t>
            </a:r>
            <a:r>
              <a:rPr lang="en" u="sng">
                <a:solidFill>
                  <a:schemeClr val="hlink"/>
                </a:solidFill>
                <a:hlinkClick r:id="rId9"/>
              </a:rPr>
              <a:t>https://github.com/thecardeaproject/cardea/tree/main/schemas</a:t>
            </a:r>
            <a:r>
              <a:rPr lang="en"/>
              <a:t> </a:t>
            </a:r>
            <a:endParaRPr/>
          </a:p>
          <a:p>
            <a:pPr indent="0" lvl="0" marL="0" rtl="0" algn="l">
              <a:spcBef>
                <a:spcPts val="1200"/>
              </a:spcBef>
              <a:spcAft>
                <a:spcPts val="1200"/>
              </a:spcAft>
              <a:buNone/>
            </a:pPr>
            <a:r>
              <a:rPr lang="en"/>
              <a:t>(*Interop profile: which protocols we’ll be using + rfc references)</a:t>
            </a:r>
            <a:endParaRPr/>
          </a:p>
        </p:txBody>
      </p:sp>
      <p:pic>
        <p:nvPicPr>
          <p:cNvPr id="170" name="Google Shape;170;p27"/>
          <p:cNvPicPr preferRelativeResize="0"/>
          <p:nvPr/>
        </p:nvPicPr>
        <p:blipFill>
          <a:blip r:embed="rId10">
            <a:alphaModFix/>
          </a:blip>
          <a:stretch>
            <a:fillRect/>
          </a:stretch>
        </p:blipFill>
        <p:spPr>
          <a:xfrm>
            <a:off x="7736954" y="296038"/>
            <a:ext cx="1003448" cy="870677"/>
          </a:xfrm>
          <a:prstGeom prst="rect">
            <a:avLst/>
          </a:prstGeom>
          <a:noFill/>
          <a:ln>
            <a:noFill/>
          </a:ln>
        </p:spPr>
      </p:pic>
      <p:pic>
        <p:nvPicPr>
          <p:cNvPr id="171" name="Google Shape;171;p27"/>
          <p:cNvPicPr preferRelativeResize="0"/>
          <p:nvPr/>
        </p:nvPicPr>
        <p:blipFill>
          <a:blip r:embed="rId11">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3" name="Google Shape;63;p14"/>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t>Cardea is now being piloted to share COVID-19 test results, and vaccine and trusted traveler credentials. </a:t>
            </a:r>
            <a:endParaRPr sz="1600"/>
          </a:p>
          <a:p>
            <a:pPr indent="0" lvl="0" marL="0" rtl="0" algn="l">
              <a:spcBef>
                <a:spcPts val="1200"/>
              </a:spcBef>
              <a:spcAft>
                <a:spcPts val="0"/>
              </a:spcAft>
              <a:buNone/>
            </a:pPr>
            <a:r>
              <a:rPr lang="en" sz="1600"/>
              <a:t>To drive interoperability among these projects, Cardea hosted the </a:t>
            </a:r>
            <a:r>
              <a:rPr lang="en" sz="1600"/>
              <a:t>second</a:t>
            </a:r>
            <a:r>
              <a:rPr lang="en" sz="1600"/>
              <a:t> four-hour </a:t>
            </a:r>
            <a:r>
              <a:rPr lang="en" sz="1600"/>
              <a:t>virtual </a:t>
            </a:r>
            <a:r>
              <a:rPr lang="en" sz="1600"/>
              <a:t>Interoperability “hack-a-thon style event” on March 17, 2022. (the first was held September 9, 2021)</a:t>
            </a:r>
            <a:endParaRPr sz="1600"/>
          </a:p>
          <a:p>
            <a:pPr indent="0" lvl="0" marL="0" rtl="0" algn="l">
              <a:spcBef>
                <a:spcPts val="1200"/>
              </a:spcBef>
              <a:spcAft>
                <a:spcPts val="1200"/>
              </a:spcAft>
              <a:buNone/>
            </a:pPr>
            <a:r>
              <a:rPr lang="en" sz="1600"/>
              <a:t>The maintainers of Cardea stood up a test environment including an Issuer, Mobile, Mediator, Government, and Verifier Agents for participants to test against, as well as new features such as out of band </a:t>
            </a:r>
            <a:r>
              <a:rPr lang="en" sz="1600"/>
              <a:t>invitations</a:t>
            </a:r>
            <a:r>
              <a:rPr lang="en" sz="1600"/>
              <a:t> and machine readable governance.  </a:t>
            </a:r>
            <a:endParaRPr sz="1600"/>
          </a:p>
        </p:txBody>
      </p:sp>
      <p:pic>
        <p:nvPicPr>
          <p:cNvPr id="64" name="Google Shape;64;p14"/>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65" name="Google Shape;65;p14"/>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1" name="Google Shape;71;p15"/>
          <p:cNvSpPr txBox="1"/>
          <p:nvPr>
            <p:ph idx="1" type="body"/>
          </p:nvPr>
        </p:nvSpPr>
        <p:spPr>
          <a:xfrm>
            <a:off x="392400" y="1017725"/>
            <a:ext cx="8751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t>Drive interoperability! Interoperability is the key to decentralized identity’s growth into a network of networks. This event tested Hyperledger Indy based projects; future interop-athons will cover other signature styles.</a:t>
            </a:r>
            <a:br>
              <a:rPr lang="en"/>
            </a:br>
            <a:br>
              <a:rPr lang="en"/>
            </a:br>
            <a:r>
              <a:rPr lang="en"/>
              <a:t>Participants had the opportunity to:</a:t>
            </a:r>
            <a:endParaRPr/>
          </a:p>
          <a:p>
            <a:pPr indent="-334327" lvl="0" marL="457200" rtl="0" algn="l">
              <a:lnSpc>
                <a:spcPct val="115000"/>
              </a:lnSpc>
              <a:spcBef>
                <a:spcPts val="1200"/>
              </a:spcBef>
              <a:spcAft>
                <a:spcPts val="0"/>
              </a:spcAft>
              <a:buSzPct val="100000"/>
              <a:buChar char="●"/>
            </a:pPr>
            <a:r>
              <a:rPr lang="en"/>
              <a:t>Test different vendor solutions interoperating with the Cardea reference implementation</a:t>
            </a:r>
            <a:endParaRPr/>
          </a:p>
          <a:p>
            <a:pPr indent="-334327" lvl="0" marL="457200" rtl="0" algn="l">
              <a:lnSpc>
                <a:spcPct val="115000"/>
              </a:lnSpc>
              <a:spcBef>
                <a:spcPts val="0"/>
              </a:spcBef>
              <a:spcAft>
                <a:spcPts val="0"/>
              </a:spcAft>
              <a:buSzPct val="100000"/>
              <a:buChar char="●"/>
            </a:pPr>
            <a:r>
              <a:rPr lang="en"/>
              <a:t>Test vendor solutions interoperating directly with each other</a:t>
            </a:r>
            <a:endParaRPr/>
          </a:p>
          <a:p>
            <a:pPr indent="-334327" lvl="0" marL="457200" rtl="0" algn="l">
              <a:lnSpc>
                <a:spcPct val="115000"/>
              </a:lnSpc>
              <a:spcBef>
                <a:spcPts val="0"/>
              </a:spcBef>
              <a:spcAft>
                <a:spcPts val="0"/>
              </a:spcAft>
              <a:buSzPct val="100000"/>
              <a:buChar char="●"/>
            </a:pPr>
            <a:r>
              <a:rPr lang="en"/>
              <a:t>Test out of band invitations</a:t>
            </a:r>
            <a:endParaRPr/>
          </a:p>
          <a:p>
            <a:pPr indent="-334327" lvl="0" marL="457200" rtl="0" algn="l">
              <a:lnSpc>
                <a:spcPct val="115000"/>
              </a:lnSpc>
              <a:spcBef>
                <a:spcPts val="0"/>
              </a:spcBef>
              <a:spcAft>
                <a:spcPts val="0"/>
              </a:spcAft>
              <a:buSzPct val="100000"/>
              <a:buChar char="●"/>
            </a:pPr>
            <a:r>
              <a:rPr lang="en"/>
              <a:t>Test machine readable governance</a:t>
            </a:r>
            <a:endParaRPr/>
          </a:p>
          <a:p>
            <a:pPr indent="-334327" lvl="0" marL="457200" rtl="0" algn="l">
              <a:lnSpc>
                <a:spcPct val="115000"/>
              </a:lnSpc>
              <a:spcBef>
                <a:spcPts val="0"/>
              </a:spcBef>
              <a:spcAft>
                <a:spcPts val="0"/>
              </a:spcAft>
              <a:buSzPct val="100000"/>
              <a:buChar char="●"/>
            </a:pPr>
            <a:r>
              <a:rPr lang="en"/>
              <a:t>Discover areas of friction</a:t>
            </a:r>
            <a:endParaRPr/>
          </a:p>
          <a:p>
            <a:pPr indent="-334327" lvl="0" marL="457200" rtl="0" algn="l">
              <a:lnSpc>
                <a:spcPct val="115000"/>
              </a:lnSpc>
              <a:spcBef>
                <a:spcPts val="0"/>
              </a:spcBef>
              <a:spcAft>
                <a:spcPts val="0"/>
              </a:spcAft>
              <a:buSzPct val="100000"/>
              <a:buChar char="●"/>
            </a:pPr>
            <a:r>
              <a:rPr lang="en"/>
              <a:t>Create a roadmap of changes to improve interoperability</a:t>
            </a:r>
            <a:endParaRPr/>
          </a:p>
          <a:p>
            <a:pPr indent="-334327" lvl="0" marL="457200" rtl="0" algn="l">
              <a:lnSpc>
                <a:spcPct val="115000"/>
              </a:lnSpc>
              <a:spcBef>
                <a:spcPts val="0"/>
              </a:spcBef>
              <a:spcAft>
                <a:spcPts val="0"/>
              </a:spcAft>
              <a:buSzPct val="100000"/>
              <a:buChar char="●"/>
            </a:pPr>
            <a:r>
              <a:rPr lang="en"/>
              <a:t>Publish test results</a:t>
            </a:r>
            <a:endParaRPr/>
          </a:p>
        </p:txBody>
      </p:sp>
      <p:pic>
        <p:nvPicPr>
          <p:cNvPr id="72" name="Google Shape;72;p15"/>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73" name="Google Shape;73;p15"/>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 the numbers</a:t>
            </a:r>
            <a:endParaRPr/>
          </a:p>
        </p:txBody>
      </p:sp>
      <p:sp>
        <p:nvSpPr>
          <p:cNvPr id="79" name="Google Shape;79;p16"/>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Received 14 project submissions </a:t>
            </a:r>
            <a:r>
              <a:rPr i="1" lang="en" sz="1600"/>
              <a:t>(+2 from previous event)</a:t>
            </a:r>
            <a:endParaRPr i="1" sz="1600"/>
          </a:p>
          <a:p>
            <a:pPr indent="-342900" lvl="0" marL="457200" rtl="0" algn="l">
              <a:spcBef>
                <a:spcPts val="0"/>
              </a:spcBef>
              <a:spcAft>
                <a:spcPts val="0"/>
              </a:spcAft>
              <a:buSzPts val="1800"/>
              <a:buChar char="●"/>
            </a:pPr>
            <a:r>
              <a:rPr lang="en"/>
              <a:t>~13 interop-athon participants </a:t>
            </a:r>
            <a:r>
              <a:rPr i="1" lang="en" sz="1600"/>
              <a:t>(- 14 from previous event)</a:t>
            </a:r>
            <a:endParaRPr i="1" sz="1600"/>
          </a:p>
          <a:p>
            <a:pPr indent="-342900" lvl="0" marL="457200" rtl="0" algn="l">
              <a:spcBef>
                <a:spcPts val="0"/>
              </a:spcBef>
              <a:spcAft>
                <a:spcPts val="0"/>
              </a:spcAft>
              <a:buSzPts val="1800"/>
              <a:buChar char="●"/>
            </a:pPr>
            <a:r>
              <a:rPr lang="en"/>
              <a:t>Projects brought a variety of solutions to issue, verify, and hold verifiable credentials, using a reference implementation</a:t>
            </a:r>
            <a:r>
              <a:rPr lang="en"/>
              <a:t> provided by Cardea </a:t>
            </a:r>
            <a:endParaRPr/>
          </a:p>
          <a:p>
            <a:pPr indent="-342900" lvl="0" marL="457200" rtl="0" algn="l">
              <a:spcBef>
                <a:spcPts val="0"/>
              </a:spcBef>
              <a:spcAft>
                <a:spcPts val="0"/>
              </a:spcAft>
              <a:buSzPts val="1800"/>
              <a:buChar char="●"/>
            </a:pPr>
            <a:r>
              <a:rPr lang="en"/>
              <a:t>The default network was Indicio TestNet.</a:t>
            </a:r>
            <a:endParaRPr/>
          </a:p>
          <a:p>
            <a:pPr indent="-342900" lvl="0" marL="457200" rtl="0" algn="l">
              <a:spcBef>
                <a:spcPts val="0"/>
              </a:spcBef>
              <a:spcAft>
                <a:spcPts val="0"/>
              </a:spcAft>
              <a:buSzPts val="1800"/>
              <a:buChar char="●"/>
            </a:pPr>
            <a:r>
              <a:rPr lang="en"/>
              <a:t>Each project had the opportunity to test against the Cardea reference implementation and against as many other participants as possible.</a:t>
            </a:r>
            <a:endParaRPr/>
          </a:p>
          <a:p>
            <a:pPr indent="-342900" lvl="0" marL="457200" rtl="0" algn="l">
              <a:spcBef>
                <a:spcPts val="0"/>
              </a:spcBef>
              <a:spcAft>
                <a:spcPts val="0"/>
              </a:spcAft>
              <a:buSzPts val="1800"/>
              <a:buChar char="●"/>
            </a:pPr>
            <a:r>
              <a:rPr lang="en"/>
              <a:t>In total, 18 tests were conducted. </a:t>
            </a:r>
            <a:r>
              <a:rPr i="1" lang="en" sz="1600"/>
              <a:t>(-12 from previous event)</a:t>
            </a:r>
            <a:endParaRPr i="1" sz="1600"/>
          </a:p>
        </p:txBody>
      </p:sp>
      <p:pic>
        <p:nvPicPr>
          <p:cNvPr id="80" name="Google Shape;80;p16"/>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81" name="Google Shape;81;p16"/>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Registered Participants</a:t>
            </a:r>
            <a:endParaRPr/>
          </a:p>
        </p:txBody>
      </p:sp>
      <p:sp>
        <p:nvSpPr>
          <p:cNvPr id="87" name="Google Shape;87;p17"/>
          <p:cNvSpPr txBox="1"/>
          <p:nvPr>
            <p:ph idx="1" type="body"/>
          </p:nvPr>
        </p:nvSpPr>
        <p:spPr>
          <a:xfrm>
            <a:off x="311700" y="1266200"/>
            <a:ext cx="3315600" cy="3346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000000"/>
                </a:solidFill>
              </a:rPr>
              <a:t>HealthBlocks*</a:t>
            </a:r>
            <a:endParaRPr>
              <a:solidFill>
                <a:srgbClr val="000000"/>
              </a:solidFill>
            </a:endParaRPr>
          </a:p>
          <a:p>
            <a:pPr indent="-342900" lvl="0" marL="457200" rtl="0" algn="l">
              <a:spcBef>
                <a:spcPts val="0"/>
              </a:spcBef>
              <a:spcAft>
                <a:spcPts val="0"/>
              </a:spcAft>
              <a:buSzPts val="1800"/>
              <a:buChar char="●"/>
            </a:pPr>
            <a:r>
              <a:rPr lang="en">
                <a:solidFill>
                  <a:srgbClr val="000000"/>
                </a:solidFill>
              </a:rPr>
              <a:t>IdRamp</a:t>
            </a:r>
            <a:endParaRPr>
              <a:solidFill>
                <a:srgbClr val="000000"/>
              </a:solidFill>
            </a:endParaRPr>
          </a:p>
          <a:p>
            <a:pPr indent="-342900" lvl="0" marL="457200" rtl="0" algn="l">
              <a:spcBef>
                <a:spcPts val="0"/>
              </a:spcBef>
              <a:spcAft>
                <a:spcPts val="0"/>
              </a:spcAft>
              <a:buSzPts val="1800"/>
              <a:buChar char="●"/>
            </a:pPr>
            <a:r>
              <a:rPr lang="en">
                <a:solidFill>
                  <a:srgbClr val="000000"/>
                </a:solidFill>
              </a:rPr>
              <a:t>Procivis AG</a:t>
            </a:r>
            <a:endParaRPr>
              <a:solidFill>
                <a:srgbClr val="000000"/>
              </a:solidFill>
            </a:endParaRPr>
          </a:p>
          <a:p>
            <a:pPr indent="-342900" lvl="0" marL="457200" rtl="0" algn="l">
              <a:spcBef>
                <a:spcPts val="0"/>
              </a:spcBef>
              <a:spcAft>
                <a:spcPts val="0"/>
              </a:spcAft>
              <a:buSzPts val="1800"/>
              <a:buChar char="●"/>
            </a:pPr>
            <a:r>
              <a:rPr lang="en">
                <a:solidFill>
                  <a:srgbClr val="000000"/>
                </a:solidFill>
              </a:rPr>
              <a:t>Silibrain*</a:t>
            </a:r>
            <a:endParaRPr>
              <a:solidFill>
                <a:srgbClr val="000000"/>
              </a:solidFill>
            </a:endParaRPr>
          </a:p>
          <a:p>
            <a:pPr indent="-342900" lvl="0" marL="457200" rtl="0" algn="l">
              <a:spcBef>
                <a:spcPts val="0"/>
              </a:spcBef>
              <a:spcAft>
                <a:spcPts val="0"/>
              </a:spcAft>
              <a:buSzPts val="1800"/>
              <a:buChar char="●"/>
            </a:pPr>
            <a:r>
              <a:rPr lang="en">
                <a:solidFill>
                  <a:srgbClr val="000000"/>
                </a:solidFill>
              </a:rPr>
              <a:t>lissi @ Main Incubator GmbH</a:t>
            </a:r>
            <a:endParaRPr>
              <a:solidFill>
                <a:srgbClr val="000000"/>
              </a:solidFill>
            </a:endParaRPr>
          </a:p>
          <a:p>
            <a:pPr indent="-342900" lvl="0" marL="457200" rtl="0" algn="l">
              <a:spcBef>
                <a:spcPts val="0"/>
              </a:spcBef>
              <a:spcAft>
                <a:spcPts val="0"/>
              </a:spcAft>
              <a:buSzPts val="1800"/>
              <a:buChar char="●"/>
            </a:pPr>
            <a:r>
              <a:rPr lang="en">
                <a:solidFill>
                  <a:srgbClr val="000000"/>
                </a:solidFill>
              </a:rPr>
              <a:t>ATB Ventures*</a:t>
            </a:r>
            <a:endParaRPr>
              <a:solidFill>
                <a:srgbClr val="000000"/>
              </a:solidFill>
            </a:endParaRPr>
          </a:p>
          <a:p>
            <a:pPr indent="-342900" lvl="0" marL="457200" rtl="0" algn="l">
              <a:spcBef>
                <a:spcPts val="0"/>
              </a:spcBef>
              <a:spcAft>
                <a:spcPts val="0"/>
              </a:spcAft>
              <a:buSzPts val="1800"/>
              <a:buChar char="●"/>
            </a:pPr>
            <a:r>
              <a:rPr lang="en">
                <a:solidFill>
                  <a:srgbClr val="000000"/>
                </a:solidFill>
              </a:rPr>
              <a:t>OpenHealth*</a:t>
            </a:r>
            <a:endParaRPr>
              <a:solidFill>
                <a:srgbClr val="000000"/>
              </a:solidFill>
            </a:endParaRPr>
          </a:p>
          <a:p>
            <a:pPr indent="0" lvl="0" marL="457200" rtl="0" algn="l">
              <a:spcBef>
                <a:spcPts val="0"/>
              </a:spcBef>
              <a:spcAft>
                <a:spcPts val="0"/>
              </a:spcAft>
              <a:buNone/>
            </a:pPr>
            <a:r>
              <a:t/>
            </a:r>
            <a:endParaRPr/>
          </a:p>
        </p:txBody>
      </p:sp>
      <p:pic>
        <p:nvPicPr>
          <p:cNvPr id="88" name="Google Shape;88;p17"/>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89" name="Google Shape;89;p17"/>
          <p:cNvPicPr preferRelativeResize="0"/>
          <p:nvPr/>
        </p:nvPicPr>
        <p:blipFill>
          <a:blip r:embed="rId4">
            <a:alphaModFix/>
          </a:blip>
          <a:stretch>
            <a:fillRect/>
          </a:stretch>
        </p:blipFill>
        <p:spPr>
          <a:xfrm>
            <a:off x="128002" y="4498126"/>
            <a:ext cx="1972250" cy="459350"/>
          </a:xfrm>
          <a:prstGeom prst="rect">
            <a:avLst/>
          </a:prstGeom>
          <a:noFill/>
          <a:ln>
            <a:noFill/>
          </a:ln>
        </p:spPr>
      </p:pic>
      <p:sp>
        <p:nvSpPr>
          <p:cNvPr id="90" name="Google Shape;90;p17"/>
          <p:cNvSpPr txBox="1"/>
          <p:nvPr/>
        </p:nvSpPr>
        <p:spPr>
          <a:xfrm>
            <a:off x="5787250" y="4665900"/>
            <a:ext cx="3201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 = did not participate</a:t>
            </a:r>
            <a:endParaRPr>
              <a:solidFill>
                <a:schemeClr val="dk2"/>
              </a:solidFill>
            </a:endParaRPr>
          </a:p>
        </p:txBody>
      </p:sp>
      <p:sp>
        <p:nvSpPr>
          <p:cNvPr id="91" name="Google Shape;91;p17"/>
          <p:cNvSpPr txBox="1"/>
          <p:nvPr/>
        </p:nvSpPr>
        <p:spPr>
          <a:xfrm>
            <a:off x="3757800" y="1266200"/>
            <a:ext cx="47670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1"/>
                </a:solidFill>
              </a:rPr>
              <a:t>Ayanworks Technology Solution Pvt. Ltd*</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SITA</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Liquid Avatar</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Government of BC*</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Petri Dish Development Inc.*</a:t>
            </a:r>
            <a:endParaRPr sz="1800">
              <a:solidFill>
                <a:schemeClr val="dk1"/>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1"/>
                </a:solidFill>
              </a:rPr>
              <a:t>IDLab</a:t>
            </a:r>
            <a:br>
              <a:rPr lang="en" sz="1800">
                <a:solidFill>
                  <a:schemeClr val="dk1"/>
                </a:solidFill>
              </a:rPr>
            </a:br>
            <a:br>
              <a:rPr lang="en" sz="1800">
                <a:solidFill>
                  <a:schemeClr val="dk1"/>
                </a:solidFill>
              </a:rPr>
            </a:b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97" name="Google Shape;97;p18"/>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Indicio set up a reference </a:t>
            </a:r>
            <a:r>
              <a:rPr lang="en"/>
              <a:t>implementation</a:t>
            </a:r>
            <a:r>
              <a:rPr lang="en"/>
              <a:t> including:</a:t>
            </a:r>
            <a:endParaRPr/>
          </a:p>
          <a:p>
            <a:pPr indent="-323850" lvl="1" marL="914400" rtl="0" algn="l">
              <a:lnSpc>
                <a:spcPct val="125000"/>
              </a:lnSpc>
              <a:spcBef>
                <a:spcPts val="0"/>
              </a:spcBef>
              <a:spcAft>
                <a:spcPts val="0"/>
              </a:spcAft>
              <a:buSzPts val="1500"/>
              <a:buChar char="○"/>
            </a:pPr>
            <a:r>
              <a:rPr lang="en" sz="1500"/>
              <a:t>Cardea Issuers</a:t>
            </a:r>
            <a:endParaRPr sz="1500"/>
          </a:p>
          <a:p>
            <a:pPr indent="-323850" lvl="1" marL="914400" rtl="0" algn="l">
              <a:lnSpc>
                <a:spcPct val="125000"/>
              </a:lnSpc>
              <a:spcBef>
                <a:spcPts val="0"/>
              </a:spcBef>
              <a:spcAft>
                <a:spcPts val="0"/>
              </a:spcAft>
              <a:buSzPts val="1500"/>
              <a:buChar char="○"/>
            </a:pPr>
            <a:r>
              <a:rPr lang="en" sz="1500"/>
              <a:t>Cardea Mediator </a:t>
            </a:r>
            <a:endParaRPr sz="1500"/>
          </a:p>
          <a:p>
            <a:pPr indent="-323850" lvl="1" marL="914400" rtl="0" algn="l">
              <a:lnSpc>
                <a:spcPct val="125000"/>
              </a:lnSpc>
              <a:spcBef>
                <a:spcPts val="0"/>
              </a:spcBef>
              <a:spcAft>
                <a:spcPts val="0"/>
              </a:spcAft>
              <a:buSzPts val="1500"/>
              <a:buChar char="○"/>
            </a:pPr>
            <a:r>
              <a:rPr lang="en" sz="1500"/>
              <a:t>Cardea Mobile wallet</a:t>
            </a:r>
            <a:endParaRPr sz="1500"/>
          </a:p>
          <a:p>
            <a:pPr indent="-323850" lvl="1" marL="914400" rtl="0" algn="l">
              <a:lnSpc>
                <a:spcPct val="125000"/>
              </a:lnSpc>
              <a:spcBef>
                <a:spcPts val="0"/>
              </a:spcBef>
              <a:spcAft>
                <a:spcPts val="0"/>
              </a:spcAft>
              <a:buSzPts val="1500"/>
              <a:buChar char="○"/>
            </a:pPr>
            <a:r>
              <a:rPr lang="en" sz="1500"/>
              <a:t>Cardea Verifier</a:t>
            </a:r>
            <a:endParaRPr sz="1500"/>
          </a:p>
          <a:p>
            <a:pPr indent="-323850" lvl="1" marL="914400" rtl="0" algn="l">
              <a:lnSpc>
                <a:spcPct val="125000"/>
              </a:lnSpc>
              <a:spcBef>
                <a:spcPts val="0"/>
              </a:spcBef>
              <a:spcAft>
                <a:spcPts val="0"/>
              </a:spcAft>
              <a:buSzPts val="1500"/>
              <a:buChar char="○"/>
            </a:pPr>
            <a:r>
              <a:rPr lang="en" sz="1500"/>
              <a:t>Out Of Band Invitations</a:t>
            </a:r>
            <a:endParaRPr sz="1500"/>
          </a:p>
          <a:p>
            <a:pPr indent="-323850" lvl="1" marL="914400" rtl="0" algn="l">
              <a:lnSpc>
                <a:spcPct val="125000"/>
              </a:lnSpc>
              <a:spcBef>
                <a:spcPts val="0"/>
              </a:spcBef>
              <a:spcAft>
                <a:spcPts val="0"/>
              </a:spcAft>
              <a:buSzPts val="1500"/>
              <a:buChar char="○"/>
            </a:pPr>
            <a:r>
              <a:rPr lang="en" sz="1500"/>
              <a:t>Machine Readable Governance</a:t>
            </a:r>
            <a:endParaRPr sz="1500"/>
          </a:p>
          <a:p>
            <a:pPr indent="-342900" lvl="0" marL="457200" rtl="0" algn="l">
              <a:spcBef>
                <a:spcPts val="0"/>
              </a:spcBef>
              <a:spcAft>
                <a:spcPts val="0"/>
              </a:spcAft>
              <a:buSzPts val="1800"/>
              <a:buChar char="●"/>
            </a:pPr>
            <a:r>
              <a:rPr lang="en"/>
              <a:t>Using Zoom breakout rooms, each </a:t>
            </a:r>
            <a:r>
              <a:rPr lang="en"/>
              <a:t>participant had the opportunity to begin the day testing against the Cardea reference implementation.</a:t>
            </a:r>
            <a:endParaRPr/>
          </a:p>
          <a:p>
            <a:pPr indent="-342900" lvl="0" marL="457200" rtl="0" algn="l">
              <a:spcBef>
                <a:spcPts val="0"/>
              </a:spcBef>
              <a:spcAft>
                <a:spcPts val="0"/>
              </a:spcAft>
              <a:buSzPts val="1800"/>
              <a:buChar char="●"/>
            </a:pPr>
            <a:r>
              <a:rPr lang="en"/>
              <a:t>Participants also had the chance to meet in pairs to test against one another, with an Indicio trained staff member to facilitate. </a:t>
            </a:r>
            <a:endParaRPr/>
          </a:p>
        </p:txBody>
      </p:sp>
      <p:pic>
        <p:nvPicPr>
          <p:cNvPr id="98" name="Google Shape;98;p18"/>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99" name="Google Shape;99;p18"/>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05" name="Google Shape;105;p19"/>
          <p:cNvSpPr txBox="1"/>
          <p:nvPr>
            <p:ph idx="1" type="body"/>
          </p:nvPr>
        </p:nvSpPr>
        <p:spPr>
          <a:xfrm>
            <a:off x="311700" y="945075"/>
            <a:ext cx="7507200" cy="388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
              <a:t>Out-of-Band Invitations</a:t>
            </a:r>
            <a:endParaRPr b="1"/>
          </a:p>
          <a:p>
            <a:pPr indent="-322580" lvl="0" marL="457200" rtl="0" algn="l">
              <a:lnSpc>
                <a:spcPct val="115000"/>
              </a:lnSpc>
              <a:spcBef>
                <a:spcPts val="1200"/>
              </a:spcBef>
              <a:spcAft>
                <a:spcPts val="0"/>
              </a:spcAft>
              <a:buSzPct val="88888"/>
              <a:buChar char="●"/>
            </a:pPr>
            <a:r>
              <a:rPr lang="en"/>
              <a:t>One of the enterprise agents can be used to display a QR code based on an </a:t>
            </a:r>
            <a:r>
              <a:rPr lang="en"/>
              <a:t>out</a:t>
            </a:r>
            <a:r>
              <a:rPr lang="en"/>
              <a:t>-of-band invitation URL. This is done by clicking on the “Display OOB” button on the home page. You can copy the invitation URL from the Console Log tab of your browser’s dev tools if you need it instead of the QR code.</a:t>
            </a:r>
            <a:endParaRPr/>
          </a:p>
          <a:p>
            <a:pPr indent="-322580" lvl="0" marL="457200" rtl="0" algn="l">
              <a:lnSpc>
                <a:spcPct val="115000"/>
              </a:lnSpc>
              <a:spcBef>
                <a:spcPts val="0"/>
              </a:spcBef>
              <a:spcAft>
                <a:spcPts val="0"/>
              </a:spcAft>
              <a:buSzPct val="88888"/>
              <a:buChar char="●"/>
            </a:pPr>
            <a:r>
              <a:rPr lang="en"/>
              <a:t>The invited agent scans the QR code or copies and pastes the invitation URL into a form field and accepts the invitation. (NOTE: For Cardea, only the enterprise agents support OOB at the moment)</a:t>
            </a:r>
            <a:endParaRPr/>
          </a:p>
          <a:p>
            <a:pPr indent="-322580" lvl="0" marL="457200" rtl="0" algn="l">
              <a:lnSpc>
                <a:spcPct val="115000"/>
              </a:lnSpc>
              <a:spcBef>
                <a:spcPts val="0"/>
              </a:spcBef>
              <a:spcAft>
                <a:spcPts val="0"/>
              </a:spcAft>
              <a:buSzPct val="88888"/>
              <a:buChar char="●"/>
            </a:pPr>
            <a:r>
              <a:rPr lang="en"/>
              <a:t>Either the connection process proceeds and a connection is formed (using the connections v. 1.0 protocol as the handshake protocol; you should see an active connection in the list of contacts) or error messages should appear in the enterprise agent logs.</a:t>
            </a:r>
            <a:endParaRPr/>
          </a:p>
          <a:p>
            <a:pPr indent="-334327" lvl="0" marL="457200" rtl="0" algn="l">
              <a:lnSpc>
                <a:spcPct val="115000"/>
              </a:lnSpc>
              <a:spcBef>
                <a:spcPts val="0"/>
              </a:spcBef>
              <a:spcAft>
                <a:spcPts val="0"/>
              </a:spcAft>
              <a:buSzPct val="100000"/>
              <a:buChar char="●"/>
            </a:pPr>
            <a:r>
              <a:t/>
            </a:r>
            <a:endParaRPr/>
          </a:p>
        </p:txBody>
      </p:sp>
      <p:pic>
        <p:nvPicPr>
          <p:cNvPr id="106" name="Google Shape;106;p19"/>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07" name="Google Shape;107;p19"/>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13" name="Google Shape;113;p20"/>
          <p:cNvSpPr txBox="1"/>
          <p:nvPr>
            <p:ph idx="1" type="body"/>
          </p:nvPr>
        </p:nvSpPr>
        <p:spPr>
          <a:xfrm>
            <a:off x="311700" y="945075"/>
            <a:ext cx="7507200" cy="3887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Health Credential Issuance</a:t>
            </a:r>
            <a:endParaRPr/>
          </a:p>
          <a:p>
            <a:pPr indent="-330200" lvl="0" marL="457200" rtl="0" algn="l">
              <a:lnSpc>
                <a:spcPct val="115000"/>
              </a:lnSpc>
              <a:spcBef>
                <a:spcPts val="1200"/>
              </a:spcBef>
              <a:spcAft>
                <a:spcPts val="0"/>
              </a:spcAft>
              <a:buSzPts val="1600"/>
              <a:buChar char="●"/>
            </a:pPr>
            <a:r>
              <a:rPr lang="en" sz="1600"/>
              <a:t>Lab Enterprise Agent displays an invitation</a:t>
            </a:r>
            <a:endParaRPr sz="1600"/>
          </a:p>
          <a:p>
            <a:pPr indent="-330200" lvl="0" marL="457200" rtl="0" algn="l">
              <a:lnSpc>
                <a:spcPct val="115000"/>
              </a:lnSpc>
              <a:spcBef>
                <a:spcPts val="0"/>
              </a:spcBef>
              <a:spcAft>
                <a:spcPts val="0"/>
              </a:spcAft>
              <a:buSzPts val="1600"/>
              <a:buChar char="●"/>
            </a:pPr>
            <a:r>
              <a:rPr lang="en" sz="1600"/>
              <a:t>Holder Agent connects using the invitation</a:t>
            </a:r>
            <a:endParaRPr sz="1600"/>
          </a:p>
          <a:p>
            <a:pPr indent="-330200" lvl="0" marL="457200" rtl="0" algn="l">
              <a:lnSpc>
                <a:spcPct val="115000"/>
              </a:lnSpc>
              <a:spcBef>
                <a:spcPts val="0"/>
              </a:spcBef>
              <a:spcAft>
                <a:spcPts val="0"/>
              </a:spcAft>
              <a:buSzPts val="1600"/>
              <a:buChar char="●"/>
            </a:pPr>
            <a:r>
              <a:rPr lang="en" sz="1600"/>
              <a:t>Lab Enterprise Agent requests identity information using the present-proof v. 1 protocol</a:t>
            </a:r>
            <a:endParaRPr sz="1600"/>
          </a:p>
          <a:p>
            <a:pPr indent="-330200" lvl="0" marL="457200" rtl="0" algn="l">
              <a:lnSpc>
                <a:spcPct val="115000"/>
              </a:lnSpc>
              <a:spcBef>
                <a:spcPts val="0"/>
              </a:spcBef>
              <a:spcAft>
                <a:spcPts val="0"/>
              </a:spcAft>
              <a:buSzPts val="1600"/>
              <a:buChar char="●"/>
            </a:pPr>
            <a:r>
              <a:rPr lang="en" sz="1600"/>
              <a:t>Holder Agent responds with a self-attested identity proof</a:t>
            </a:r>
            <a:endParaRPr sz="1600"/>
          </a:p>
          <a:p>
            <a:pPr indent="-330200" lvl="0" marL="457200" rtl="0" algn="l">
              <a:lnSpc>
                <a:spcPct val="115000"/>
              </a:lnSpc>
              <a:spcBef>
                <a:spcPts val="0"/>
              </a:spcBef>
              <a:spcAft>
                <a:spcPts val="0"/>
              </a:spcAft>
              <a:buSzPts val="1600"/>
              <a:buChar char="●"/>
            </a:pPr>
            <a:r>
              <a:rPr lang="en" sz="1600"/>
              <a:t>(Optional) Lab Enterprise Agent issues a lab_order credential</a:t>
            </a:r>
            <a:endParaRPr sz="1600"/>
          </a:p>
          <a:p>
            <a:pPr indent="-330200" lvl="0" marL="457200" rtl="0" algn="l">
              <a:lnSpc>
                <a:spcPct val="115000"/>
              </a:lnSpc>
              <a:spcBef>
                <a:spcPts val="0"/>
              </a:spcBef>
              <a:spcAft>
                <a:spcPts val="0"/>
              </a:spcAft>
              <a:buSzPts val="1600"/>
              <a:buChar char="●"/>
            </a:pPr>
            <a:r>
              <a:rPr lang="en" sz="1600"/>
              <a:t>(Optional) Lab Enterprise Agent checks to make sure a connection (contact) has been issued a lab_order</a:t>
            </a:r>
            <a:endParaRPr sz="1600"/>
          </a:p>
          <a:p>
            <a:pPr indent="-330200" lvl="0" marL="457200" rtl="0" algn="l">
              <a:lnSpc>
                <a:spcPct val="115000"/>
              </a:lnSpc>
              <a:spcBef>
                <a:spcPts val="0"/>
              </a:spcBef>
              <a:spcAft>
                <a:spcPts val="0"/>
              </a:spcAft>
              <a:buSzPts val="1600"/>
              <a:buChar char="●"/>
            </a:pPr>
            <a:r>
              <a:rPr lang="en" sz="1600"/>
              <a:t>Lab Enterprise Agent issues a lab_result, vaccine, or vaccine_exemption credential to the Holder Agent</a:t>
            </a:r>
            <a:endParaRPr sz="1600"/>
          </a:p>
        </p:txBody>
      </p:sp>
      <p:pic>
        <p:nvPicPr>
          <p:cNvPr id="114" name="Google Shape;114;p20"/>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15" name="Google Shape;115;p20"/>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7131000" cy="572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21" name="Google Shape;121;p21"/>
          <p:cNvSpPr txBox="1"/>
          <p:nvPr>
            <p:ph idx="1" type="body"/>
          </p:nvPr>
        </p:nvSpPr>
        <p:spPr>
          <a:xfrm>
            <a:off x="311700" y="101772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2500"/>
              <a:t>Trusted Traveler Issuance</a:t>
            </a:r>
            <a:endParaRPr sz="2500"/>
          </a:p>
          <a:p>
            <a:pPr indent="-308610" lvl="0" marL="457200" rtl="0" algn="l">
              <a:spcBef>
                <a:spcPts val="1200"/>
              </a:spcBef>
              <a:spcAft>
                <a:spcPts val="0"/>
              </a:spcAft>
              <a:buSzPct val="100000"/>
              <a:buChar char="●"/>
            </a:pPr>
            <a:r>
              <a:rPr lang="en"/>
              <a:t>Government Enterprise Agent displays an invitation</a:t>
            </a:r>
            <a:endParaRPr/>
          </a:p>
          <a:p>
            <a:pPr indent="-308610" lvl="0" marL="457200" rtl="0" algn="l">
              <a:spcBef>
                <a:spcPts val="0"/>
              </a:spcBef>
              <a:spcAft>
                <a:spcPts val="0"/>
              </a:spcAft>
              <a:buSzPct val="100000"/>
              <a:buChar char="●"/>
            </a:pPr>
            <a:r>
              <a:rPr lang="en"/>
              <a:t>Holder Agent connects using the invitation</a:t>
            </a:r>
            <a:endParaRPr/>
          </a:p>
          <a:p>
            <a:pPr indent="-308610" lvl="0" marL="457200" rtl="0" algn="l">
              <a:spcBef>
                <a:spcPts val="0"/>
              </a:spcBef>
              <a:spcAft>
                <a:spcPts val="0"/>
              </a:spcAft>
              <a:buSzPct val="100000"/>
              <a:buChar char="●"/>
            </a:pPr>
            <a:r>
              <a:rPr lang="en"/>
              <a:t>Government Enterprise Agent requests identity information using the present-proof v. 1 protocol</a:t>
            </a:r>
            <a:endParaRPr/>
          </a:p>
          <a:p>
            <a:pPr indent="-308610" lvl="0" marL="457200" rtl="0" algn="l">
              <a:spcBef>
                <a:spcPts val="0"/>
              </a:spcBef>
              <a:spcAft>
                <a:spcPts val="0"/>
              </a:spcAft>
              <a:buSzPct val="100000"/>
              <a:buChar char="●"/>
            </a:pPr>
            <a:r>
              <a:rPr lang="en"/>
              <a:t>Holder Agent responds with a self-attested identity proof</a:t>
            </a:r>
            <a:endParaRPr/>
          </a:p>
          <a:p>
            <a:pPr indent="-308610" lvl="0" marL="457200" rtl="0" algn="l">
              <a:spcBef>
                <a:spcPts val="0"/>
              </a:spcBef>
              <a:spcAft>
                <a:spcPts val="0"/>
              </a:spcAft>
              <a:buSzPct val="100000"/>
              <a:buChar char="●"/>
            </a:pPr>
            <a:r>
              <a:rPr lang="en"/>
              <a:t>Government Enterprise Agent requests presentation of a lab_result, vaccine, or vaccine_exemption credential</a:t>
            </a:r>
            <a:endParaRPr/>
          </a:p>
          <a:p>
            <a:pPr indent="-308610" lvl="0" marL="457200" rtl="0" algn="l">
              <a:spcBef>
                <a:spcPts val="0"/>
              </a:spcBef>
              <a:spcAft>
                <a:spcPts val="0"/>
              </a:spcAft>
              <a:buSzPct val="100000"/>
              <a:buChar char="●"/>
            </a:pPr>
            <a:r>
              <a:rPr lang="en"/>
              <a:t>Holder Agent responds with the credential of its choice</a:t>
            </a:r>
            <a:endParaRPr/>
          </a:p>
          <a:p>
            <a:pPr indent="-308610" lvl="0" marL="457200" rtl="0" algn="l">
              <a:spcBef>
                <a:spcPts val="0"/>
              </a:spcBef>
              <a:spcAft>
                <a:spcPts val="0"/>
              </a:spcAft>
              <a:buSzPct val="100000"/>
              <a:buChar char="●"/>
            </a:pPr>
            <a:r>
              <a:rPr lang="en"/>
              <a:t>Government Enterprise Agent verifies the credential cryptographically and validates the following attributes (if you are trying to demonstrate a particular use case, you can validate more): a. lab_result must be “Negative” and lab_specimen_collected_date must be a Unix timestamp less than 3 days ago OR lab_result must be “Positive” and lab_specimen_collected_date must be a Unix timestamp more than 28 days ago b. vaccine: vaccine_series_complete must be “true” and vaccine_administration_date must be a Unix timestamp more than 14 days ago c. vaccine_exemption: exemption_expiration_date must be a Unix timestamp in the future.</a:t>
            </a:r>
            <a:endParaRPr/>
          </a:p>
          <a:p>
            <a:pPr indent="-308610" lvl="0" marL="457200" rtl="0" algn="l">
              <a:spcBef>
                <a:spcPts val="0"/>
              </a:spcBef>
              <a:spcAft>
                <a:spcPts val="0"/>
              </a:spcAft>
              <a:buSzPct val="100000"/>
              <a:buChar char="●"/>
            </a:pPr>
            <a:r>
              <a:rPr lang="en"/>
              <a:t>Government Enterprise Agent issues a trusted_traveler credential to the Holder Agent</a:t>
            </a:r>
            <a:endParaRPr/>
          </a:p>
        </p:txBody>
      </p:sp>
      <p:pic>
        <p:nvPicPr>
          <p:cNvPr id="122" name="Google Shape;122;p21"/>
          <p:cNvPicPr preferRelativeResize="0"/>
          <p:nvPr/>
        </p:nvPicPr>
        <p:blipFill>
          <a:blip r:embed="rId3">
            <a:alphaModFix/>
          </a:blip>
          <a:stretch>
            <a:fillRect/>
          </a:stretch>
        </p:blipFill>
        <p:spPr>
          <a:xfrm>
            <a:off x="7736954" y="296038"/>
            <a:ext cx="1003448" cy="870677"/>
          </a:xfrm>
          <a:prstGeom prst="rect">
            <a:avLst/>
          </a:prstGeom>
          <a:noFill/>
          <a:ln>
            <a:noFill/>
          </a:ln>
        </p:spPr>
      </p:pic>
      <p:pic>
        <p:nvPicPr>
          <p:cNvPr id="123" name="Google Shape;123;p21"/>
          <p:cNvPicPr preferRelativeResize="0"/>
          <p:nvPr/>
        </p:nvPicPr>
        <p:blipFill>
          <a:blip r:embed="rId4">
            <a:alphaModFix/>
          </a:blip>
          <a:stretch>
            <a:fillRect/>
          </a:stretch>
        </p:blipFill>
        <p:spPr>
          <a:xfrm>
            <a:off x="128002" y="4498126"/>
            <a:ext cx="1972250" cy="45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