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bab840e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bab840e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33e3fcc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33e3fcc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33e3fcc7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33e3fcc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33e3fcc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33e3fcc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bab840e9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bab840e9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da0c9b6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da0c9b6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060cf63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060cf63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f0d373cbd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f0d373cbd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bab840e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bab840e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bab840e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bab840e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bab840e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bab840e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bab840e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bab840e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bab840e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bab840e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bab840e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bab840e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bab840e9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bab840e9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e0517cb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e0517cb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ab840e9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ab840e9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drive/folders/1A8Bciy55qmCOfR_lXmH0Ij16w3RtgfkW?usp=sharing"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thecardeaproject" TargetMode="External"/><Relationship Id="rId4" Type="http://schemas.openxmlformats.org/officeDocument/2006/relationships/hyperlink" Target="https://github.com/thecardeaproject/cardea-mobile-holder/releases/tag/1.1.0" TargetMode="External"/><Relationship Id="rId11" Type="http://schemas.openxmlformats.org/officeDocument/2006/relationships/image" Target="../media/image2.png"/><Relationship Id="rId10" Type="http://schemas.openxmlformats.org/officeDocument/2006/relationships/image" Target="../media/image1.png"/><Relationship Id="rId9" Type="http://schemas.openxmlformats.org/officeDocument/2006/relationships/hyperlink" Target="https://github.com/thecardeaproject/cardea/tree/main/schemas" TargetMode="External"/><Relationship Id="rId5" Type="http://schemas.openxmlformats.org/officeDocument/2006/relationships/hyperlink" Target="https://lab.cardea.indiciotech.io/" TargetMode="External"/><Relationship Id="rId6" Type="http://schemas.openxmlformats.org/officeDocument/2006/relationships/hyperlink" Target="https://government.cardea.indiciotech.io/" TargetMode="External"/><Relationship Id="rId7" Type="http://schemas.openxmlformats.org/officeDocument/2006/relationships/hyperlink" Target="https://restaurant.cardea.indiciotech.io/" TargetMode="External"/><Relationship Id="rId8" Type="http://schemas.openxmlformats.org/officeDocument/2006/relationships/hyperlink" Target="https://github.com/thecardeaproject/cardea-mobile-verifier/releases/tag/1.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Interop-a-thon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June 16, 2022</a:t>
            </a:r>
            <a:endParaRPr/>
          </a:p>
          <a:p>
            <a:pPr indent="0" lvl="0" marL="0" rtl="0" algn="ctr">
              <a:spcBef>
                <a:spcPts val="0"/>
              </a:spcBef>
              <a:spcAft>
                <a:spcPts val="0"/>
              </a:spcAft>
              <a:buNone/>
            </a:pPr>
            <a:r>
              <a:rPr lang="en"/>
              <a:t>8:00 am MDT - 12:00 pm MDT </a:t>
            </a:r>
            <a:endParaRPr/>
          </a:p>
        </p:txBody>
      </p:sp>
      <p:pic>
        <p:nvPicPr>
          <p:cNvPr id="56" name="Google Shape;56;p13"/>
          <p:cNvPicPr preferRelativeResize="0"/>
          <p:nvPr/>
        </p:nvPicPr>
        <p:blipFill>
          <a:blip r:embed="rId3">
            <a:alphaModFix/>
          </a:blip>
          <a:stretch>
            <a:fillRect/>
          </a:stretch>
        </p:blipFill>
        <p:spPr>
          <a:xfrm>
            <a:off x="3846237" y="564675"/>
            <a:ext cx="1451525" cy="1259449"/>
          </a:xfrm>
          <a:prstGeom prst="rect">
            <a:avLst/>
          </a:prstGeom>
          <a:noFill/>
          <a:ln>
            <a:noFill/>
          </a:ln>
        </p:spPr>
      </p:pic>
      <p:pic>
        <p:nvPicPr>
          <p:cNvPr id="57" name="Google Shape;57;p13"/>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29" name="Google Shape;129;p22"/>
          <p:cNvSpPr txBox="1"/>
          <p:nvPr>
            <p:ph idx="1" type="body"/>
          </p:nvPr>
        </p:nvSpPr>
        <p:spPr>
          <a:xfrm>
            <a:off x="311700" y="1081725"/>
            <a:ext cx="79842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Issuance (Medical Release)</a:t>
            </a:r>
            <a:endParaRPr b="1"/>
          </a:p>
          <a:p>
            <a:pPr indent="0" lvl="0" marL="0" rtl="0" algn="l">
              <a:spcBef>
                <a:spcPts val="0"/>
              </a:spcBef>
              <a:spcAft>
                <a:spcPts val="0"/>
              </a:spcAft>
              <a:buNone/>
            </a:pPr>
            <a:r>
              <a:rPr b="1" lang="en"/>
              <a:t>Make sure your enterprise agent is connected to another agent</a:t>
            </a:r>
            <a:br>
              <a:rPr b="1" lang="en"/>
            </a:br>
            <a:r>
              <a:rPr b="1" lang="en"/>
              <a:t>Make sure your connection has demographic information about the patient</a:t>
            </a:r>
            <a:br>
              <a:rPr b="1" lang="en"/>
            </a:br>
            <a:endParaRPr b="1"/>
          </a:p>
          <a:p>
            <a:pPr indent="-307340" lvl="0" marL="457200" rtl="0" algn="l">
              <a:spcBef>
                <a:spcPts val="0"/>
              </a:spcBef>
              <a:spcAft>
                <a:spcPts val="0"/>
              </a:spcAft>
              <a:buSzPct val="88888"/>
              <a:buChar char="●"/>
            </a:pPr>
            <a:r>
              <a:rPr lang="en"/>
              <a:t>Click the “Issue Medical Release” button</a:t>
            </a:r>
            <a:endParaRPr/>
          </a:p>
          <a:p>
            <a:pPr indent="-307340" lvl="0" marL="457200" rtl="0" algn="l">
              <a:spcBef>
                <a:spcPts val="0"/>
              </a:spcBef>
              <a:spcAft>
                <a:spcPts val="0"/>
              </a:spcAft>
              <a:buSzPct val="88888"/>
              <a:buChar char="●"/>
            </a:pPr>
            <a:r>
              <a:rPr lang="en"/>
              <a:t>Fill out the Medical Release form</a:t>
            </a:r>
            <a:endParaRPr/>
          </a:p>
          <a:p>
            <a:pPr indent="-307340" lvl="0" marL="457200" rtl="0" algn="l">
              <a:spcBef>
                <a:spcPts val="0"/>
              </a:spcBef>
              <a:spcAft>
                <a:spcPts val="0"/>
              </a:spcAft>
              <a:buSzPct val="88888"/>
              <a:buChar char="●"/>
            </a:pPr>
            <a:r>
              <a:rPr lang="en"/>
              <a:t>Click “Submit”</a:t>
            </a:r>
            <a:endParaRPr/>
          </a:p>
          <a:p>
            <a:pPr indent="-307340" lvl="0" marL="457200" rtl="0" algn="l">
              <a:spcBef>
                <a:spcPts val="0"/>
              </a:spcBef>
              <a:spcAft>
                <a:spcPts val="0"/>
              </a:spcAft>
              <a:buSzPct val="88888"/>
              <a:buChar char="●"/>
            </a:pPr>
            <a:r>
              <a:rPr lang="en"/>
              <a:t>The connected agent should receive a medical release credential offer</a:t>
            </a:r>
            <a:br>
              <a:rPr lang="en"/>
            </a:br>
            <a:endParaRPr/>
          </a:p>
          <a:p>
            <a:pPr indent="0" lvl="0" marL="0" rtl="0" algn="l">
              <a:spcBef>
                <a:spcPts val="0"/>
              </a:spcBef>
              <a:spcAft>
                <a:spcPts val="0"/>
              </a:spcAft>
              <a:buNone/>
            </a:pPr>
            <a:r>
              <a:rPr b="1" lang="en"/>
              <a:t>Presentation Request (Medical Release)</a:t>
            </a:r>
            <a:endParaRPr b="1"/>
          </a:p>
          <a:p>
            <a:pPr indent="0" lvl="0" marL="0" rtl="0" algn="l">
              <a:spcBef>
                <a:spcPts val="0"/>
              </a:spcBef>
              <a:spcAft>
                <a:spcPts val="0"/>
              </a:spcAft>
              <a:buNone/>
            </a:pPr>
            <a:r>
              <a:rPr b="1" lang="en"/>
              <a:t>Make sure your enterprise agent is connected to another agent</a:t>
            </a:r>
            <a:br>
              <a:rPr b="1" lang="en"/>
            </a:br>
            <a:endParaRPr b="1"/>
          </a:p>
          <a:p>
            <a:pPr indent="-307340" lvl="0" marL="457200" rtl="0" algn="l">
              <a:spcBef>
                <a:spcPts val="0"/>
              </a:spcBef>
              <a:spcAft>
                <a:spcPts val="0"/>
              </a:spcAft>
              <a:buSzPct val="88888"/>
              <a:buChar char="●"/>
            </a:pPr>
            <a:r>
              <a:rPr lang="en"/>
              <a:t>Click the “Request Medical Release” button</a:t>
            </a:r>
            <a:endParaRPr/>
          </a:p>
          <a:p>
            <a:pPr indent="-307340" lvl="0" marL="457200" rtl="0" algn="l">
              <a:spcBef>
                <a:spcPts val="0"/>
              </a:spcBef>
              <a:spcAft>
                <a:spcPts val="0"/>
              </a:spcAft>
              <a:buSzPct val="88888"/>
              <a:buChar char="●"/>
            </a:pPr>
            <a:r>
              <a:rPr lang="en"/>
              <a:t>If the connected agent has a medical release, it can choose to reject the request or send a presentation. A presentation will be shown in the enterprise logs.</a:t>
            </a:r>
            <a:endParaRPr/>
          </a:p>
        </p:txBody>
      </p:sp>
      <p:pic>
        <p:nvPicPr>
          <p:cNvPr id="130" name="Google Shape;130;p22"/>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31" name="Google Shape;131;p22"/>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37" name="Google Shape;137;p23"/>
          <p:cNvSpPr txBox="1"/>
          <p:nvPr>
            <p:ph idx="1" type="body"/>
          </p:nvPr>
        </p:nvSpPr>
        <p:spPr>
          <a:xfrm>
            <a:off x="311700" y="1081725"/>
            <a:ext cx="79842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Issuance (Health Credential)</a:t>
            </a:r>
            <a:endParaRPr b="1"/>
          </a:p>
          <a:p>
            <a:pPr indent="0" lvl="0" marL="0" rtl="0" algn="l">
              <a:spcBef>
                <a:spcPts val="0"/>
              </a:spcBef>
              <a:spcAft>
                <a:spcPts val="0"/>
              </a:spcAft>
              <a:buNone/>
            </a:pPr>
            <a:r>
              <a:rPr b="1" lang="en"/>
              <a:t>Use the Lab Enterprise Agent to display an invitation</a:t>
            </a:r>
            <a:endParaRPr b="1"/>
          </a:p>
          <a:p>
            <a:pPr indent="-299720" lvl="0" marL="457200" rtl="0" algn="l">
              <a:spcBef>
                <a:spcPts val="0"/>
              </a:spcBef>
              <a:spcAft>
                <a:spcPts val="0"/>
              </a:spcAft>
              <a:buSzPct val="88888"/>
              <a:buChar char="●"/>
            </a:pPr>
            <a:r>
              <a:rPr lang="en"/>
              <a:t>Holder Agent connects using the invitation</a:t>
            </a:r>
            <a:endParaRPr/>
          </a:p>
          <a:p>
            <a:pPr indent="-299720" lvl="0" marL="457200" rtl="0" algn="l">
              <a:spcBef>
                <a:spcPts val="0"/>
              </a:spcBef>
              <a:spcAft>
                <a:spcPts val="0"/>
              </a:spcAft>
              <a:buSzPct val="88888"/>
              <a:buChar char="●"/>
            </a:pPr>
            <a:r>
              <a:rPr lang="en"/>
              <a:t>If the connected agent doesn’t yet have demographic information, the person running the Lab Enterprise Agent should manually fill in the contact’s details.</a:t>
            </a:r>
            <a:endParaRPr/>
          </a:p>
          <a:p>
            <a:pPr indent="-299719" lvl="1" marL="914400" rtl="0" algn="l">
              <a:spcBef>
                <a:spcPts val="0"/>
              </a:spcBef>
              <a:spcAft>
                <a:spcPts val="0"/>
              </a:spcAft>
              <a:buSzPct val="114285"/>
              <a:buChar char="○"/>
            </a:pPr>
            <a:r>
              <a:rPr lang="en"/>
              <a:t>Go to the contacts page</a:t>
            </a:r>
            <a:endParaRPr/>
          </a:p>
          <a:p>
            <a:pPr indent="-299719" lvl="1" marL="914400" rtl="0" algn="l">
              <a:spcBef>
                <a:spcPts val="0"/>
              </a:spcBef>
              <a:spcAft>
                <a:spcPts val="0"/>
              </a:spcAft>
              <a:buSzPct val="114285"/>
              <a:buChar char="○"/>
            </a:pPr>
            <a:r>
              <a:rPr lang="en"/>
              <a:t>Select the appropriate contact</a:t>
            </a:r>
            <a:endParaRPr/>
          </a:p>
          <a:p>
            <a:pPr indent="-299719" lvl="1" marL="914400" rtl="0" algn="l">
              <a:spcBef>
                <a:spcPts val="0"/>
              </a:spcBef>
              <a:spcAft>
                <a:spcPts val="0"/>
              </a:spcAft>
              <a:buSzPct val="114285"/>
              <a:buChar char="○"/>
            </a:pPr>
            <a:r>
              <a:rPr lang="en"/>
              <a:t>Click “Edit” in the top right corner</a:t>
            </a:r>
            <a:endParaRPr/>
          </a:p>
          <a:p>
            <a:pPr indent="-299719" lvl="1" marL="914400" rtl="0" algn="l">
              <a:spcBef>
                <a:spcPts val="0"/>
              </a:spcBef>
              <a:spcAft>
                <a:spcPts val="0"/>
              </a:spcAft>
              <a:buSzPct val="114285"/>
              <a:buChar char="○"/>
            </a:pPr>
            <a:r>
              <a:rPr lang="en"/>
              <a:t>Enter/update the contact’s information</a:t>
            </a:r>
            <a:endParaRPr/>
          </a:p>
          <a:p>
            <a:pPr indent="-299720" lvl="0" marL="457200" rtl="0" algn="l">
              <a:spcBef>
                <a:spcPts val="0"/>
              </a:spcBef>
              <a:spcAft>
                <a:spcPts val="0"/>
              </a:spcAft>
              <a:buSzPct val="88888"/>
              <a:buChar char="●"/>
            </a:pPr>
            <a:r>
              <a:rPr lang="en"/>
              <a:t>Once the Holder Agent’s information has been entered, click on “Issue Lab Result Credential”</a:t>
            </a:r>
            <a:endParaRPr/>
          </a:p>
          <a:p>
            <a:pPr indent="-299720" lvl="0" marL="457200" rtl="0" algn="l">
              <a:spcBef>
                <a:spcPts val="0"/>
              </a:spcBef>
              <a:spcAft>
                <a:spcPts val="0"/>
              </a:spcAft>
              <a:buSzPct val="88888"/>
              <a:buChar char="●"/>
            </a:pPr>
            <a:r>
              <a:rPr lang="en"/>
              <a:t>Fill in whatever fields you would like. Only two are required to pass the health verification requirements.</a:t>
            </a:r>
            <a:endParaRPr/>
          </a:p>
          <a:p>
            <a:pPr indent="-299719" lvl="1" marL="914400" rtl="0" algn="l">
              <a:spcBef>
                <a:spcPts val="0"/>
              </a:spcBef>
              <a:spcAft>
                <a:spcPts val="0"/>
              </a:spcAft>
              <a:buSzPct val="114285"/>
              <a:buChar char="○"/>
            </a:pPr>
            <a:r>
              <a:rPr lang="en"/>
              <a:t>You must select a “Lab Specimen Collected Date” that is no more than 3 days before your travel date. Usually selecting today’s date and planning to travel tomorrow or the day after works quite well.</a:t>
            </a:r>
            <a:endParaRPr/>
          </a:p>
          <a:p>
            <a:pPr indent="-299719" lvl="1" marL="914400" rtl="0" algn="l">
              <a:spcBef>
                <a:spcPts val="0"/>
              </a:spcBef>
              <a:spcAft>
                <a:spcPts val="0"/>
              </a:spcAft>
              <a:buSzPct val="114285"/>
              <a:buChar char="○"/>
            </a:pPr>
            <a:r>
              <a:rPr lang="en"/>
              <a:t>The “Lab Result” must be “Negative”</a:t>
            </a:r>
            <a:endParaRPr/>
          </a:p>
          <a:p>
            <a:pPr indent="-299719" lvl="1" marL="914400" rtl="0" algn="l">
              <a:spcBef>
                <a:spcPts val="0"/>
              </a:spcBef>
              <a:spcAft>
                <a:spcPts val="0"/>
              </a:spcAft>
              <a:buSzPct val="114285"/>
              <a:buChar char="○"/>
            </a:pPr>
            <a:r>
              <a:rPr lang="en"/>
              <a:t>Click Submit when you are done</a:t>
            </a:r>
            <a:endParaRPr/>
          </a:p>
          <a:p>
            <a:pPr indent="-299719" lvl="1" marL="914400" rtl="0" algn="l">
              <a:spcBef>
                <a:spcPts val="0"/>
              </a:spcBef>
              <a:spcAft>
                <a:spcPts val="0"/>
              </a:spcAft>
              <a:buSzPct val="114285"/>
              <a:buChar char="○"/>
            </a:pPr>
            <a:r>
              <a:rPr lang="en"/>
              <a:t>Click “Accept” on the Holder Agent.</a:t>
            </a:r>
            <a:endParaRPr/>
          </a:p>
        </p:txBody>
      </p:sp>
      <p:pic>
        <p:nvPicPr>
          <p:cNvPr id="138" name="Google Shape;138;p23"/>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39" name="Google Shape;139;p23"/>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45" name="Google Shape;145;p24"/>
          <p:cNvSpPr txBox="1"/>
          <p:nvPr>
            <p:ph idx="1" type="body"/>
          </p:nvPr>
        </p:nvSpPr>
        <p:spPr>
          <a:xfrm>
            <a:off x="311700" y="1081725"/>
            <a:ext cx="79842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0" lvl="0" marL="0" rtl="0" algn="l">
              <a:spcBef>
                <a:spcPts val="1600"/>
              </a:spcBef>
              <a:spcAft>
                <a:spcPts val="0"/>
              </a:spcAft>
              <a:buClr>
                <a:schemeClr val="dk1"/>
              </a:buClr>
              <a:buSzPct val="78571"/>
              <a:buFont typeface="Arial"/>
              <a:buNone/>
            </a:pPr>
            <a:r>
              <a:rPr lang="en" sz="1400">
                <a:solidFill>
                  <a:srgbClr val="434343"/>
                </a:solidFill>
              </a:rPr>
              <a:t>Trusted Traveler Issuance</a:t>
            </a:r>
            <a:endParaRPr sz="1400">
              <a:solidFill>
                <a:srgbClr val="434343"/>
              </a:solidFill>
            </a:endParaRPr>
          </a:p>
          <a:p>
            <a:pPr indent="-282733" lvl="0" marL="457200" rtl="0" algn="l">
              <a:spcBef>
                <a:spcPts val="400"/>
              </a:spcBef>
              <a:spcAft>
                <a:spcPts val="0"/>
              </a:spcAft>
              <a:buClr>
                <a:schemeClr val="dk1"/>
              </a:buClr>
              <a:buSzPct val="100000"/>
              <a:buAutoNum type="arabicPeriod"/>
            </a:pPr>
            <a:r>
              <a:rPr lang="en" sz="1100">
                <a:solidFill>
                  <a:schemeClr val="dk1"/>
                </a:solidFill>
              </a:rPr>
              <a:t>Government Enterprise Agent displays an invitation</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Holder Agent connects using the invitation</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Government Enterprise Agent requests identity information using the present-proof v. 1 protocol.</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Either:</a:t>
            </a:r>
            <a:endParaRPr sz="1100">
              <a:solidFill>
                <a:schemeClr val="dk1"/>
              </a:solidFill>
            </a:endParaRPr>
          </a:p>
          <a:p>
            <a:pPr indent="-282733" lvl="1" marL="914400" rtl="0" algn="l">
              <a:spcBef>
                <a:spcPts val="0"/>
              </a:spcBef>
              <a:spcAft>
                <a:spcPts val="0"/>
              </a:spcAft>
              <a:buClr>
                <a:schemeClr val="dk1"/>
              </a:buClr>
              <a:buSzPct val="100000"/>
              <a:buAutoNum type="alphaLcPeriod"/>
            </a:pPr>
            <a:r>
              <a:rPr lang="en" sz="1100">
                <a:solidFill>
                  <a:schemeClr val="dk1"/>
                </a:solidFill>
              </a:rPr>
              <a:t>Holder Agent responds with a self-attested identity proof</a:t>
            </a:r>
            <a:endParaRPr sz="1100">
              <a:solidFill>
                <a:schemeClr val="dk1"/>
              </a:solidFill>
            </a:endParaRPr>
          </a:p>
          <a:p>
            <a:pPr indent="-282733" lvl="2" marL="1371600" rtl="0" algn="l">
              <a:spcBef>
                <a:spcPts val="0"/>
              </a:spcBef>
              <a:spcAft>
                <a:spcPts val="0"/>
              </a:spcAft>
              <a:buClr>
                <a:schemeClr val="dk1"/>
              </a:buClr>
              <a:buSzPct val="100000"/>
              <a:buAutoNum type="romanLcPeriod"/>
            </a:pPr>
            <a:r>
              <a:rPr lang="en" sz="1100">
                <a:solidFill>
                  <a:schemeClr val="dk1"/>
                </a:solidFill>
              </a:rPr>
              <a:t>NOTE: If you get stuck while entering information on the Cardea or SITA holder, check to make sure that you’ve changed the date of birth to a non-default value.</a:t>
            </a:r>
            <a:endParaRPr sz="1100">
              <a:solidFill>
                <a:schemeClr val="dk1"/>
              </a:solidFill>
            </a:endParaRPr>
          </a:p>
          <a:p>
            <a:pPr indent="-282733" lvl="1" marL="914400" rtl="0" algn="l">
              <a:spcBef>
                <a:spcPts val="0"/>
              </a:spcBef>
              <a:spcAft>
                <a:spcPts val="0"/>
              </a:spcAft>
              <a:buClr>
                <a:schemeClr val="dk1"/>
              </a:buClr>
              <a:buSzPct val="100000"/>
              <a:buAutoNum type="alphaLcPeriod"/>
            </a:pPr>
            <a:r>
              <a:rPr lang="en" sz="1100">
                <a:solidFill>
                  <a:schemeClr val="dk1"/>
                </a:solidFill>
              </a:rPr>
              <a:t>OR Lab Enterprise Agent manually edits the contact’s info to contain the identity information</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Government Enterprise Agent requests presentation of a lab_result credential (other options were disabled for this Interopathon to keep things simpler).</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Holder Agent responds with a lab_result credential if it has one</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Government Enterprise Agent verifies the credential cryptographically and validates the following attributes (if you are trying to demonstrate a particular use case, you can validate more):</a:t>
            </a:r>
            <a:endParaRPr sz="1100">
              <a:solidFill>
                <a:schemeClr val="dk1"/>
              </a:solidFill>
            </a:endParaRPr>
          </a:p>
          <a:p>
            <a:pPr indent="-282733" lvl="1" marL="914400" rtl="0" algn="l">
              <a:spcBef>
                <a:spcPts val="0"/>
              </a:spcBef>
              <a:spcAft>
                <a:spcPts val="0"/>
              </a:spcAft>
              <a:buClr>
                <a:schemeClr val="dk1"/>
              </a:buClr>
              <a:buSzPct val="100000"/>
              <a:buAutoNum type="alphaLcPeriod"/>
            </a:pPr>
            <a:r>
              <a:rPr lang="en" sz="1100">
                <a:solidFill>
                  <a:schemeClr val="dk1"/>
                </a:solidFill>
              </a:rPr>
              <a:t>lab_result must be “Negative”</a:t>
            </a:r>
            <a:endParaRPr sz="1100">
              <a:solidFill>
                <a:schemeClr val="dk1"/>
              </a:solidFill>
            </a:endParaRPr>
          </a:p>
          <a:p>
            <a:pPr indent="-282733" lvl="1" marL="914400" rtl="0" algn="l">
              <a:spcBef>
                <a:spcPts val="0"/>
              </a:spcBef>
              <a:spcAft>
                <a:spcPts val="0"/>
              </a:spcAft>
              <a:buClr>
                <a:schemeClr val="dk1"/>
              </a:buClr>
              <a:buSzPct val="100000"/>
              <a:buAutoNum type="alphaLcPeriod"/>
            </a:pPr>
            <a:r>
              <a:rPr lang="en" sz="1100">
                <a:solidFill>
                  <a:schemeClr val="dk1"/>
                </a:solidFill>
              </a:rPr>
              <a:t>lab_specimen_collected_date must be a Unix timestamp less than 3 days ago</a:t>
            </a:r>
            <a:endParaRPr sz="1100">
              <a:solidFill>
                <a:schemeClr val="dk1"/>
              </a:solidFill>
            </a:endParaRPr>
          </a:p>
          <a:p>
            <a:pPr indent="-282733" lvl="0" marL="457200" rtl="0" algn="l">
              <a:spcBef>
                <a:spcPts val="0"/>
              </a:spcBef>
              <a:spcAft>
                <a:spcPts val="0"/>
              </a:spcAft>
              <a:buClr>
                <a:schemeClr val="dk1"/>
              </a:buClr>
              <a:buSzPct val="100000"/>
              <a:buAutoNum type="arabicPeriod"/>
            </a:pPr>
            <a:r>
              <a:rPr b="1" lang="en" sz="1100">
                <a:solidFill>
                  <a:schemeClr val="dk1"/>
                </a:solidFill>
              </a:rPr>
              <a:t>For machine readable governance</a:t>
            </a:r>
            <a:r>
              <a:rPr lang="en" sz="1100">
                <a:solidFill>
                  <a:schemeClr val="dk1"/>
                </a:solidFill>
              </a:rPr>
              <a:t>, the Government Enterprise Agent makes sure the lab_result credential was issued by a trusted lab issuer. If it was not, the Government Enterprise Agent sends a basic message to the Holder Agent that states that the credential was not issued by a trusted issuer.</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Government Enterprise Agent issues a trusted_traveler credential to the Holder Agent</a:t>
            </a:r>
            <a:endParaRPr sz="1100">
              <a:solidFill>
                <a:schemeClr val="dk1"/>
              </a:solidFill>
            </a:endParaRPr>
          </a:p>
          <a:p>
            <a:pPr indent="-282733" lvl="1" marL="914400" rtl="0" algn="l">
              <a:spcBef>
                <a:spcPts val="0"/>
              </a:spcBef>
              <a:spcAft>
                <a:spcPts val="0"/>
              </a:spcAft>
              <a:buClr>
                <a:schemeClr val="dk1"/>
              </a:buClr>
              <a:buSzPct val="100000"/>
              <a:buAutoNum type="alphaLcPeriod"/>
            </a:pPr>
            <a:r>
              <a:rPr lang="en" sz="1100">
                <a:solidFill>
                  <a:schemeClr val="dk1"/>
                </a:solidFill>
              </a:rPr>
              <a:t>If the credential offer does not arrive, sometimes closing and re-opening the holder app establishes a better connection with the mediator and allows a new credential offer to get through.</a:t>
            </a:r>
            <a:endParaRPr sz="1100">
              <a:solidFill>
                <a:schemeClr val="dk1"/>
              </a:solidFill>
            </a:endParaRPr>
          </a:p>
          <a:p>
            <a:pPr indent="0" lvl="0" marL="0" rtl="0" algn="l">
              <a:spcBef>
                <a:spcPts val="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47" name="Google Shape;147;p24"/>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53" name="Google Shape;153;p25"/>
          <p:cNvSpPr txBox="1"/>
          <p:nvPr>
            <p:ph idx="1" type="body"/>
          </p:nvPr>
        </p:nvSpPr>
        <p:spPr>
          <a:xfrm>
            <a:off x="311700" y="1081725"/>
            <a:ext cx="79842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600"/>
              </a:spcBef>
              <a:spcAft>
                <a:spcPts val="0"/>
              </a:spcAft>
              <a:buClr>
                <a:schemeClr val="dk1"/>
              </a:buClr>
              <a:buSzPts val="1100"/>
              <a:buFont typeface="Arial"/>
              <a:buNone/>
            </a:pPr>
            <a:r>
              <a:rPr lang="en" sz="1400">
                <a:solidFill>
                  <a:srgbClr val="434343"/>
                </a:solidFill>
              </a:rPr>
              <a:t>Trusted Traveler Verification</a:t>
            </a:r>
            <a:endParaRPr sz="1400">
              <a:solidFill>
                <a:srgbClr val="434343"/>
              </a:solidFill>
            </a:endParaRPr>
          </a:p>
          <a:p>
            <a:pPr indent="-298450" lvl="0" marL="457200" rtl="0" algn="l">
              <a:spcBef>
                <a:spcPts val="400"/>
              </a:spcBef>
              <a:spcAft>
                <a:spcPts val="0"/>
              </a:spcAft>
              <a:buClr>
                <a:schemeClr val="dk1"/>
              </a:buClr>
              <a:buSzPts val="1100"/>
              <a:buAutoNum type="arabicPeriod"/>
            </a:pPr>
            <a:r>
              <a:rPr lang="en" sz="1100">
                <a:solidFill>
                  <a:schemeClr val="dk1"/>
                </a:solidFill>
              </a:rPr>
              <a:t>Verifier Agent displays an invitation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Holder Agent connects using the invitation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Verifier Agent requests presentation of a trusted_traveler credential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Holder Agent responds with its trusted_traveler</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Verifier Agent displays “Approved” or “Not Approved” depending on the result of the cryptographic verification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For machine readable governance</a:t>
            </a:r>
            <a:r>
              <a:rPr lang="en" sz="1100">
                <a:solidFill>
                  <a:schemeClr val="dk1"/>
                </a:solidFill>
              </a:rPr>
              <a:t>, if the trusted_traveler was not issued by a trusted government issuer, the Enterprise Verifier Agent sends a basic message to the Holder Agent that states that the credential was not issued by a trusted issuer.</a:t>
            </a:r>
            <a:endParaRPr sz="1400">
              <a:solidFill>
                <a:srgbClr val="434343"/>
              </a:solidFill>
            </a:endParaRPr>
          </a:p>
        </p:txBody>
      </p:sp>
      <p:pic>
        <p:nvPicPr>
          <p:cNvPr id="154" name="Google Shape;154;p25"/>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55" name="Google Shape;155;p25"/>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a:t>
            </a:r>
            <a:r>
              <a:rPr lang="en"/>
              <a:t> </a:t>
            </a:r>
            <a:endParaRPr/>
          </a:p>
        </p:txBody>
      </p:sp>
      <p:sp>
        <p:nvSpPr>
          <p:cNvPr id="161" name="Google Shape;161;p26"/>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Atomic testing was a success!</a:t>
            </a:r>
            <a:endParaRPr/>
          </a:p>
          <a:p>
            <a:pPr indent="-317500" lvl="1" marL="914400" rtl="0" algn="l">
              <a:spcBef>
                <a:spcPts val="0"/>
              </a:spcBef>
              <a:spcAft>
                <a:spcPts val="0"/>
              </a:spcAft>
              <a:buSzPts val="1400"/>
              <a:buChar char="○"/>
            </a:pPr>
            <a:r>
              <a:rPr lang="en"/>
              <a:t>Allowed for better testing to occur</a:t>
            </a:r>
            <a:endParaRPr/>
          </a:p>
          <a:p>
            <a:pPr indent="-342900" lvl="0" marL="457200" rtl="0" algn="l">
              <a:spcBef>
                <a:spcPts val="0"/>
              </a:spcBef>
              <a:spcAft>
                <a:spcPts val="0"/>
              </a:spcAft>
              <a:buSzPts val="1800"/>
              <a:buChar char="●"/>
            </a:pPr>
            <a:r>
              <a:rPr lang="en"/>
              <a:t>Nice to test connections, credentials, and learning what features are being used.</a:t>
            </a:r>
            <a:endParaRPr/>
          </a:p>
          <a:p>
            <a:pPr indent="-342900" lvl="0" marL="457200" rtl="0" algn="l">
              <a:spcBef>
                <a:spcPts val="0"/>
              </a:spcBef>
              <a:spcAft>
                <a:spcPts val="0"/>
              </a:spcAft>
              <a:buSzPts val="1800"/>
              <a:buChar char="●"/>
            </a:pPr>
            <a:r>
              <a:rPr lang="en"/>
              <a:t>Good job getting diversity of new orgs participating/observing.</a:t>
            </a:r>
            <a:endParaRPr/>
          </a:p>
          <a:p>
            <a:pPr indent="-342900" lvl="0" marL="457200" rtl="0" algn="l">
              <a:spcBef>
                <a:spcPts val="0"/>
              </a:spcBef>
              <a:spcAft>
                <a:spcPts val="0"/>
              </a:spcAft>
              <a:buSzPts val="1800"/>
              <a:buChar char="●"/>
            </a:pPr>
            <a:r>
              <a:rPr lang="en"/>
              <a:t>Enjoy format with breakout rooms and 1:1</a:t>
            </a:r>
            <a:endParaRPr/>
          </a:p>
          <a:p>
            <a:pPr indent="-342900" lvl="0" marL="457200" rtl="0" algn="l">
              <a:spcBef>
                <a:spcPts val="0"/>
              </a:spcBef>
              <a:spcAft>
                <a:spcPts val="0"/>
              </a:spcAft>
              <a:buSzPts val="1800"/>
              <a:buChar char="●"/>
            </a:pPr>
            <a:r>
              <a:rPr lang="en"/>
              <a:t>No zoom bombing! :)</a:t>
            </a:r>
            <a:endParaRPr/>
          </a:p>
        </p:txBody>
      </p:sp>
      <p:pic>
        <p:nvPicPr>
          <p:cNvPr id="162" name="Google Shape;162;p26"/>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63" name="Google Shape;163;p26"/>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69" name="Google Shape;169;p27"/>
          <p:cNvSpPr txBox="1"/>
          <p:nvPr>
            <p:ph idx="1" type="body"/>
          </p:nvPr>
        </p:nvSpPr>
        <p:spPr>
          <a:xfrm>
            <a:off x="311700" y="1152475"/>
            <a:ext cx="8764800" cy="3218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highlight>
                  <a:schemeClr val="lt1"/>
                </a:highlight>
              </a:rPr>
              <a:t>Video recording of setup of Cardea environment (both mobile and enterprise) with link to repos </a:t>
            </a:r>
            <a:endParaRPr>
              <a:highlight>
                <a:schemeClr val="lt1"/>
              </a:highlight>
            </a:endParaRPr>
          </a:p>
          <a:p>
            <a:pPr indent="-325755" lvl="0" marL="457200" rtl="0" algn="l">
              <a:spcBef>
                <a:spcPts val="0"/>
              </a:spcBef>
              <a:spcAft>
                <a:spcPts val="0"/>
              </a:spcAft>
              <a:buSzPct val="100000"/>
              <a:buChar char="●"/>
            </a:pPr>
            <a:r>
              <a:rPr lang="en">
                <a:highlight>
                  <a:schemeClr val="lt1"/>
                </a:highlight>
              </a:rPr>
              <a:t>Open servers as early as possible</a:t>
            </a:r>
            <a:endParaRPr>
              <a:highlight>
                <a:schemeClr val="lt1"/>
              </a:highlight>
            </a:endParaRPr>
          </a:p>
          <a:p>
            <a:pPr indent="-325755" lvl="0" marL="457200" rtl="0" algn="l">
              <a:spcBef>
                <a:spcPts val="0"/>
              </a:spcBef>
              <a:spcAft>
                <a:spcPts val="0"/>
              </a:spcAft>
              <a:buSzPct val="100000"/>
              <a:buChar char="●"/>
            </a:pPr>
            <a:r>
              <a:rPr lang="en">
                <a:highlight>
                  <a:schemeClr val="lt1"/>
                </a:highlight>
              </a:rPr>
              <a:t>Keep servers open post interopathon for continued testing/fixes</a:t>
            </a:r>
            <a:endParaRPr>
              <a:highlight>
                <a:schemeClr val="lt1"/>
              </a:highlight>
            </a:endParaRPr>
          </a:p>
          <a:p>
            <a:pPr indent="-325755" lvl="0" marL="457200" rtl="0" algn="l">
              <a:spcBef>
                <a:spcPts val="0"/>
              </a:spcBef>
              <a:spcAft>
                <a:spcPts val="0"/>
              </a:spcAft>
              <a:buSzPct val="100000"/>
              <a:buChar char="●"/>
            </a:pPr>
            <a:r>
              <a:rPr lang="en">
                <a:highlight>
                  <a:schemeClr val="lt1"/>
                </a:highlight>
              </a:rPr>
              <a:t>Full-workflow can be disrupted by atomic tests.</a:t>
            </a:r>
            <a:endParaRPr>
              <a:highlight>
                <a:schemeClr val="lt1"/>
              </a:highlight>
            </a:endParaRPr>
          </a:p>
          <a:p>
            <a:pPr indent="-325755" lvl="0" marL="457200" rtl="0" algn="l">
              <a:spcBef>
                <a:spcPts val="0"/>
              </a:spcBef>
              <a:spcAft>
                <a:spcPts val="0"/>
              </a:spcAft>
              <a:buSzPct val="100000"/>
              <a:buChar char="●"/>
            </a:pPr>
            <a:r>
              <a:rPr lang="en">
                <a:highlight>
                  <a:schemeClr val="lt1"/>
                </a:highlight>
              </a:rPr>
              <a:t>Invite Mobile Team engineers so </a:t>
            </a:r>
            <a:r>
              <a:rPr lang="en">
                <a:highlight>
                  <a:schemeClr val="lt1"/>
                </a:highlight>
              </a:rPr>
              <a:t>they are on hand to debug through the mobile interface</a:t>
            </a:r>
            <a:endParaRPr>
              <a:highlight>
                <a:schemeClr val="lt1"/>
              </a:highlight>
            </a:endParaRPr>
          </a:p>
          <a:p>
            <a:pPr indent="-325755" lvl="0" marL="457200" rtl="0" algn="l">
              <a:spcBef>
                <a:spcPts val="0"/>
              </a:spcBef>
              <a:spcAft>
                <a:spcPts val="0"/>
              </a:spcAft>
              <a:buSzPct val="100000"/>
              <a:buChar char="●"/>
            </a:pPr>
            <a:r>
              <a:rPr lang="en">
                <a:highlight>
                  <a:schemeClr val="lt1"/>
                </a:highlight>
              </a:rPr>
              <a:t>Participants</a:t>
            </a:r>
            <a:r>
              <a:rPr lang="en">
                <a:highlight>
                  <a:schemeClr val="lt1"/>
                </a:highlight>
              </a:rPr>
              <a:t> bring at least one agent pre-configured in debug mode. </a:t>
            </a:r>
            <a:endParaRPr>
              <a:highlight>
                <a:schemeClr val="lt1"/>
              </a:highlight>
            </a:endParaRPr>
          </a:p>
          <a:p>
            <a:pPr indent="-325755" lvl="0" marL="457200" rtl="0" algn="l">
              <a:spcBef>
                <a:spcPts val="0"/>
              </a:spcBef>
              <a:spcAft>
                <a:spcPts val="0"/>
              </a:spcAft>
              <a:buSzPct val="100000"/>
              <a:buChar char="●"/>
            </a:pPr>
            <a:r>
              <a:rPr lang="en">
                <a:highlight>
                  <a:schemeClr val="lt1"/>
                </a:highlight>
              </a:rPr>
              <a:t>Have a good internet connection</a:t>
            </a:r>
            <a:endParaRPr>
              <a:highlight>
                <a:schemeClr val="lt1"/>
              </a:highlight>
            </a:endParaRPr>
          </a:p>
          <a:p>
            <a:pPr indent="-325755" lvl="0" marL="457200" rtl="0" algn="l">
              <a:spcBef>
                <a:spcPts val="0"/>
              </a:spcBef>
              <a:spcAft>
                <a:spcPts val="0"/>
              </a:spcAft>
              <a:buSzPct val="100000"/>
              <a:buChar char="●"/>
            </a:pPr>
            <a:r>
              <a:rPr lang="en">
                <a:highlight>
                  <a:schemeClr val="lt1"/>
                </a:highlight>
              </a:rPr>
              <a:t>Versions of software tested more clearly (“I’m using ACA-Py v0.7.1”)</a:t>
            </a:r>
            <a:endParaRPr>
              <a:highlight>
                <a:schemeClr val="lt1"/>
              </a:highlight>
            </a:endParaRPr>
          </a:p>
          <a:p>
            <a:pPr indent="-325755" lvl="0" marL="457200" rtl="0" algn="l">
              <a:spcBef>
                <a:spcPts val="0"/>
              </a:spcBef>
              <a:spcAft>
                <a:spcPts val="0"/>
              </a:spcAft>
              <a:buSzPct val="100000"/>
              <a:buChar char="●"/>
            </a:pPr>
            <a:r>
              <a:rPr lang="en">
                <a:highlight>
                  <a:schemeClr val="lt1"/>
                </a:highlight>
              </a:rPr>
              <a:t>Specify the network used as a default.</a:t>
            </a:r>
            <a:endParaRPr>
              <a:highlight>
                <a:schemeClr val="lt1"/>
              </a:highlight>
            </a:endParaRPr>
          </a:p>
          <a:p>
            <a:pPr indent="-325755" lvl="0" marL="457200" rtl="0" algn="l">
              <a:spcBef>
                <a:spcPts val="0"/>
              </a:spcBef>
              <a:spcAft>
                <a:spcPts val="0"/>
              </a:spcAft>
              <a:buSzPct val="100000"/>
              <a:buChar char="●"/>
            </a:pPr>
            <a:r>
              <a:rPr lang="en">
                <a:highlight>
                  <a:schemeClr val="lt1"/>
                </a:highlight>
              </a:rPr>
              <a:t>Publish interop profile in a publicly accessible location</a:t>
            </a:r>
            <a:endParaRPr>
              <a:highlight>
                <a:schemeClr val="lt1"/>
              </a:highlight>
            </a:endParaRPr>
          </a:p>
          <a:p>
            <a:pPr indent="-325755" lvl="0" marL="457200" rtl="0" algn="l">
              <a:spcBef>
                <a:spcPts val="0"/>
              </a:spcBef>
              <a:spcAft>
                <a:spcPts val="0"/>
              </a:spcAft>
              <a:buSzPct val="100000"/>
              <a:buChar char="●"/>
            </a:pPr>
            <a:r>
              <a:rPr lang="en">
                <a:highlight>
                  <a:schemeClr val="lt1"/>
                </a:highlight>
              </a:rPr>
              <a:t>Identify which communication channels are successful to communicate with participants</a:t>
            </a:r>
            <a:endParaRPr>
              <a:highlight>
                <a:schemeClr val="lt1"/>
              </a:highlight>
            </a:endParaRPr>
          </a:p>
        </p:txBody>
      </p:sp>
      <p:pic>
        <p:nvPicPr>
          <p:cNvPr id="170" name="Google Shape;170;p27"/>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71" name="Google Shape;171;p27"/>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Interop-a-thon (internal suggestions)</a:t>
            </a:r>
            <a:endParaRPr/>
          </a:p>
        </p:txBody>
      </p:sp>
      <p:sp>
        <p:nvSpPr>
          <p:cNvPr id="177" name="Google Shape;177;p28"/>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chemeClr val="lt1"/>
                </a:highlight>
              </a:rPr>
              <a:t>Early versus late (or stay whole time) or a second session at Asian timezone</a:t>
            </a:r>
            <a:endParaRPr>
              <a:highlight>
                <a:schemeClr val="lt1"/>
              </a:highlight>
            </a:endParaRPr>
          </a:p>
          <a:p>
            <a:pPr indent="-342900" lvl="0" marL="457200" rtl="0" algn="l">
              <a:spcBef>
                <a:spcPts val="0"/>
              </a:spcBef>
              <a:spcAft>
                <a:spcPts val="0"/>
              </a:spcAft>
              <a:buSzPts val="1800"/>
              <a:buChar char="●"/>
            </a:pPr>
            <a:r>
              <a:rPr lang="en">
                <a:highlight>
                  <a:schemeClr val="lt1"/>
                </a:highlight>
              </a:rPr>
              <a:t>Automate calendar invites</a:t>
            </a:r>
            <a:endParaRPr>
              <a:highlight>
                <a:schemeClr val="lt1"/>
              </a:highlight>
            </a:endParaRPr>
          </a:p>
          <a:p>
            <a:pPr indent="-342900" lvl="0" marL="457200" rtl="0" algn="l">
              <a:spcBef>
                <a:spcPts val="0"/>
              </a:spcBef>
              <a:spcAft>
                <a:spcPts val="0"/>
              </a:spcAft>
              <a:buSzPts val="1800"/>
              <a:buChar char="●"/>
            </a:pPr>
            <a:r>
              <a:rPr lang="en">
                <a:highlight>
                  <a:schemeClr val="lt1"/>
                </a:highlight>
              </a:rPr>
              <a:t>Look at Aries Interop-a-thon (second half of Aug)</a:t>
            </a:r>
            <a:endParaRPr>
              <a:highlight>
                <a:schemeClr val="lt1"/>
              </a:highlight>
            </a:endParaRPr>
          </a:p>
          <a:p>
            <a:pPr indent="-342900" lvl="0" marL="457200" rtl="0" algn="l">
              <a:spcBef>
                <a:spcPts val="0"/>
              </a:spcBef>
              <a:spcAft>
                <a:spcPts val="0"/>
              </a:spcAft>
              <a:buSzPts val="1800"/>
              <a:buChar char="●"/>
            </a:pPr>
            <a:r>
              <a:rPr lang="en">
                <a:highlight>
                  <a:schemeClr val="lt1"/>
                </a:highlight>
              </a:rPr>
              <a:t>Re-focus onto health tech</a:t>
            </a:r>
            <a:endParaRPr>
              <a:highlight>
                <a:schemeClr val="lt1"/>
              </a:highlight>
            </a:endParaRPr>
          </a:p>
          <a:p>
            <a:pPr indent="-342900" lvl="0" marL="457200" rtl="0" algn="l">
              <a:spcBef>
                <a:spcPts val="0"/>
              </a:spcBef>
              <a:spcAft>
                <a:spcPts val="0"/>
              </a:spcAft>
              <a:buSzPts val="1800"/>
              <a:buChar char="●"/>
            </a:pPr>
            <a:r>
              <a:rPr lang="en">
                <a:highlight>
                  <a:schemeClr val="lt1"/>
                </a:highlight>
              </a:rPr>
              <a:t>Host manually block video</a:t>
            </a:r>
            <a:endParaRPr>
              <a:highlight>
                <a:schemeClr val="lt1"/>
              </a:highlight>
            </a:endParaRPr>
          </a:p>
          <a:p>
            <a:pPr indent="-342900" lvl="0" marL="457200" rtl="0" algn="l">
              <a:spcBef>
                <a:spcPts val="0"/>
              </a:spcBef>
              <a:spcAft>
                <a:spcPts val="0"/>
              </a:spcAft>
              <a:buSzPts val="1800"/>
              <a:buChar char="●"/>
            </a:pPr>
            <a:r>
              <a:rPr lang="en">
                <a:highlight>
                  <a:schemeClr val="lt1"/>
                </a:highlight>
              </a:rPr>
              <a:t>Remind to record</a:t>
            </a:r>
            <a:endParaRPr>
              <a:highlight>
                <a:schemeClr val="lt1"/>
              </a:highlight>
            </a:endParaRPr>
          </a:p>
          <a:p>
            <a:pPr indent="-342900" lvl="0" marL="457200" rtl="0" algn="l">
              <a:spcBef>
                <a:spcPts val="0"/>
              </a:spcBef>
              <a:spcAft>
                <a:spcPts val="0"/>
              </a:spcAft>
              <a:buSzPts val="1800"/>
              <a:buChar char="●"/>
            </a:pPr>
            <a:r>
              <a:rPr lang="en">
                <a:highlight>
                  <a:schemeClr val="lt1"/>
                </a:highlight>
              </a:rPr>
              <a:t>Good internet connections a must</a:t>
            </a:r>
            <a:endParaRPr>
              <a:highlight>
                <a:schemeClr val="lt1"/>
              </a:highlight>
            </a:endParaRPr>
          </a:p>
          <a:p>
            <a:pPr indent="-342900" lvl="0" marL="457200" rtl="0" algn="l">
              <a:spcBef>
                <a:spcPts val="0"/>
              </a:spcBef>
              <a:spcAft>
                <a:spcPts val="0"/>
              </a:spcAft>
              <a:buSzPts val="1800"/>
              <a:buChar char="●"/>
            </a:pPr>
            <a:r>
              <a:rPr lang="en">
                <a:highlight>
                  <a:schemeClr val="lt1"/>
                </a:highlight>
              </a:rPr>
              <a:t>Continue room scribes</a:t>
            </a:r>
            <a:endParaRPr>
              <a:highlight>
                <a:schemeClr val="lt1"/>
              </a:highlight>
            </a:endParaRPr>
          </a:p>
          <a:p>
            <a:pPr indent="-342900" lvl="0" marL="457200" rtl="0" algn="l">
              <a:spcBef>
                <a:spcPts val="0"/>
              </a:spcBef>
              <a:spcAft>
                <a:spcPts val="0"/>
              </a:spcAft>
              <a:buSzPts val="1800"/>
              <a:buChar char="●"/>
            </a:pPr>
            <a:r>
              <a:rPr lang="en">
                <a:highlight>
                  <a:schemeClr val="lt1"/>
                </a:highlight>
              </a:rPr>
              <a:t>Sep/Oct (4-6 months cadence) slightly longer between events.</a:t>
            </a:r>
            <a:endParaRPr>
              <a:highlight>
                <a:schemeClr val="lt1"/>
              </a:highlight>
            </a:endParaRPr>
          </a:p>
          <a:p>
            <a:pPr indent="-342900" lvl="0" marL="457200" rtl="0" algn="l">
              <a:spcBef>
                <a:spcPts val="0"/>
              </a:spcBef>
              <a:spcAft>
                <a:spcPts val="0"/>
              </a:spcAft>
              <a:buSzPts val="1800"/>
              <a:buChar char="●"/>
            </a:pPr>
            <a:r>
              <a:rPr lang="en">
                <a:highlight>
                  <a:schemeClr val="lt1"/>
                </a:highlight>
              </a:rPr>
              <a:t>UI/UX and terminology focus (separate or included)</a:t>
            </a:r>
            <a:endParaRPr>
              <a:highlight>
                <a:schemeClr val="lt1"/>
              </a:highlight>
            </a:endParaRPr>
          </a:p>
        </p:txBody>
      </p:sp>
      <p:pic>
        <p:nvPicPr>
          <p:cNvPr id="178" name="Google Shape;178;p28"/>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79" name="Google Shape;179;p28"/>
          <p:cNvPicPr preferRelativeResize="0"/>
          <p:nvPr/>
        </p:nvPicPr>
        <p:blipFill>
          <a:blip r:embed="rId4">
            <a:alphaModFix/>
          </a:blip>
          <a:stretch>
            <a:fillRect/>
          </a:stretch>
        </p:blipFill>
        <p:spPr>
          <a:xfrm>
            <a:off x="128002" y="4498126"/>
            <a:ext cx="1972250" cy="459350"/>
          </a:xfrm>
          <a:prstGeom prst="rect">
            <a:avLst/>
          </a:prstGeom>
          <a:noFill/>
          <a:ln>
            <a:noFill/>
          </a:ln>
        </p:spPr>
      </p:pic>
      <p:sp>
        <p:nvSpPr>
          <p:cNvPr id="180" name="Google Shape;180;p28"/>
          <p:cNvSpPr txBox="1"/>
          <p:nvPr/>
        </p:nvSpPr>
        <p:spPr>
          <a:xfrm>
            <a:off x="6432000" y="4703625"/>
            <a:ext cx="25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Not for public distribution</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Recordings and Notes Repo</a:t>
            </a:r>
            <a:endParaRPr/>
          </a:p>
        </p:txBody>
      </p:sp>
      <p:sp>
        <p:nvSpPr>
          <p:cNvPr id="186" name="Google Shape;186;p29"/>
          <p:cNvSpPr txBox="1"/>
          <p:nvPr>
            <p:ph idx="1" type="body"/>
          </p:nvPr>
        </p:nvSpPr>
        <p:spPr>
          <a:xfrm>
            <a:off x="311700" y="1152475"/>
            <a:ext cx="57645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br>
              <a:rPr lang="en"/>
            </a:br>
            <a:r>
              <a:rPr lang="en"/>
              <a:t>Complete repository of testing notes and recordings can be found </a:t>
            </a:r>
            <a:r>
              <a:rPr lang="en" u="sng">
                <a:solidFill>
                  <a:schemeClr val="hlink"/>
                </a:solidFill>
                <a:hlinkClick r:id="rId3"/>
              </a:rPr>
              <a:t>HERE</a:t>
            </a:r>
            <a:r>
              <a:rPr lang="en"/>
              <a:t>.</a:t>
            </a:r>
            <a:endParaRPr/>
          </a:p>
        </p:txBody>
      </p:sp>
      <p:pic>
        <p:nvPicPr>
          <p:cNvPr id="187" name="Google Shape;187;p29"/>
          <p:cNvPicPr preferRelativeResize="0"/>
          <p:nvPr/>
        </p:nvPicPr>
        <p:blipFill>
          <a:blip r:embed="rId4">
            <a:alphaModFix/>
          </a:blip>
          <a:stretch>
            <a:fillRect/>
          </a:stretch>
        </p:blipFill>
        <p:spPr>
          <a:xfrm>
            <a:off x="7736954" y="296038"/>
            <a:ext cx="1003448" cy="870677"/>
          </a:xfrm>
          <a:prstGeom prst="rect">
            <a:avLst/>
          </a:prstGeom>
          <a:noFill/>
          <a:ln>
            <a:noFill/>
          </a:ln>
        </p:spPr>
      </p:pic>
      <p:pic>
        <p:nvPicPr>
          <p:cNvPr id="188" name="Google Shape;188;p29"/>
          <p:cNvPicPr preferRelativeResize="0"/>
          <p:nvPr/>
        </p:nvPicPr>
        <p:blipFill>
          <a:blip r:embed="rId5">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94" name="Google Shape;194;p30"/>
          <p:cNvSpPr txBox="1"/>
          <p:nvPr>
            <p:ph idx="1" type="body"/>
          </p:nvPr>
        </p:nvSpPr>
        <p:spPr>
          <a:xfrm>
            <a:off x="311700" y="1152475"/>
            <a:ext cx="87045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Cardea github </a:t>
            </a:r>
            <a:r>
              <a:rPr lang="en" u="sng">
                <a:solidFill>
                  <a:schemeClr val="hlink"/>
                </a:solidFill>
                <a:hlinkClick r:id="rId3"/>
              </a:rPr>
              <a:t>https://github.com/thecardeaproject</a:t>
            </a:r>
            <a:endParaRPr/>
          </a:p>
          <a:p>
            <a:pPr indent="-342900" lvl="0" marL="457200" rtl="0" algn="l">
              <a:spcBef>
                <a:spcPts val="0"/>
              </a:spcBef>
              <a:spcAft>
                <a:spcPts val="0"/>
              </a:spcAft>
              <a:buSzPts val="1800"/>
              <a:buChar char="●"/>
            </a:pPr>
            <a:r>
              <a:rPr lang="en"/>
              <a:t>Agent URLs: </a:t>
            </a:r>
            <a:endParaRPr/>
          </a:p>
          <a:p>
            <a:pPr indent="-317500" lvl="1" marL="914400" rtl="0" algn="l">
              <a:spcBef>
                <a:spcPts val="0"/>
              </a:spcBef>
              <a:spcAft>
                <a:spcPts val="0"/>
              </a:spcAft>
              <a:buSzPts val="1400"/>
              <a:buChar char="○"/>
            </a:pPr>
            <a:r>
              <a:rPr b="1" lang="en"/>
              <a:t>Mobile Holder: </a:t>
            </a:r>
            <a:r>
              <a:rPr lang="en" u="sng">
                <a:solidFill>
                  <a:schemeClr val="hlink"/>
                </a:solidFill>
                <a:hlinkClick r:id="rId4"/>
              </a:rPr>
              <a:t>https://github.com/thecardeaproject/cardea-mobile-holder/releases/tag/1.1.0</a:t>
            </a:r>
            <a:endParaRPr/>
          </a:p>
          <a:p>
            <a:pPr indent="-317500" lvl="1" marL="914400" rtl="0" algn="l">
              <a:spcBef>
                <a:spcPts val="0"/>
              </a:spcBef>
              <a:spcAft>
                <a:spcPts val="0"/>
              </a:spcAft>
              <a:buSzPts val="1400"/>
              <a:buChar char="○"/>
            </a:pPr>
            <a:r>
              <a:rPr b="1" lang="en"/>
              <a:t>Health Issuer</a:t>
            </a:r>
            <a:r>
              <a:rPr lang="en"/>
              <a:t>: </a:t>
            </a:r>
            <a:r>
              <a:rPr lang="en" u="sng">
                <a:solidFill>
                  <a:schemeClr val="hlink"/>
                </a:solidFill>
                <a:hlinkClick r:id="rId5"/>
              </a:rPr>
              <a:t>https://lab.cardea.indiciotech.io/</a:t>
            </a:r>
            <a:endParaRPr/>
          </a:p>
          <a:p>
            <a:pPr indent="-317500" lvl="1" marL="914400" rtl="0" algn="l">
              <a:spcBef>
                <a:spcPts val="0"/>
              </a:spcBef>
              <a:spcAft>
                <a:spcPts val="0"/>
              </a:spcAft>
              <a:buSzPts val="1400"/>
              <a:buChar char="○"/>
            </a:pPr>
            <a:r>
              <a:rPr b="1" lang="en"/>
              <a:t>Travel Issuer</a:t>
            </a:r>
            <a:r>
              <a:rPr lang="en"/>
              <a:t>: </a:t>
            </a:r>
            <a:r>
              <a:rPr lang="en" u="sng">
                <a:solidFill>
                  <a:schemeClr val="hlink"/>
                </a:solidFill>
                <a:hlinkClick r:id="rId6"/>
              </a:rPr>
              <a:t>https://government.cardea.indiciotech.io/</a:t>
            </a:r>
            <a:r>
              <a:rPr lang="en"/>
              <a:t> </a:t>
            </a:r>
            <a:endParaRPr/>
          </a:p>
          <a:p>
            <a:pPr indent="-317500" lvl="2" marL="1371600" rtl="0" algn="l">
              <a:spcBef>
                <a:spcPts val="0"/>
              </a:spcBef>
              <a:spcAft>
                <a:spcPts val="0"/>
              </a:spcAft>
              <a:buSzPts val="1400"/>
              <a:buChar char="■"/>
            </a:pPr>
            <a:r>
              <a:rPr lang="en"/>
              <a:t>Note: For the purposes of this test, a holder must send a message so the connection status is considered active. If the holder doesn’t send demographics, the user must also edit the demographics before sending.</a:t>
            </a:r>
            <a:endParaRPr/>
          </a:p>
          <a:p>
            <a:pPr indent="-317500" lvl="1" marL="914400" rtl="0" algn="l">
              <a:spcBef>
                <a:spcPts val="0"/>
              </a:spcBef>
              <a:spcAft>
                <a:spcPts val="0"/>
              </a:spcAft>
              <a:buSzPts val="1400"/>
              <a:buChar char="○"/>
            </a:pPr>
            <a:r>
              <a:rPr b="1" lang="en"/>
              <a:t>Enterprise Verifier:</a:t>
            </a:r>
            <a:r>
              <a:rPr lang="en"/>
              <a:t> </a:t>
            </a:r>
            <a:r>
              <a:rPr lang="en" u="sng">
                <a:solidFill>
                  <a:schemeClr val="hlink"/>
                </a:solidFill>
                <a:hlinkClick r:id="rId7"/>
              </a:rPr>
              <a:t>https://restaurant.cardea.indiciotech.io/</a:t>
            </a:r>
            <a:endParaRPr/>
          </a:p>
          <a:p>
            <a:pPr indent="-317500" lvl="1" marL="914400" rtl="0" algn="l">
              <a:spcBef>
                <a:spcPts val="0"/>
              </a:spcBef>
              <a:spcAft>
                <a:spcPts val="0"/>
              </a:spcAft>
              <a:buSzPts val="1400"/>
              <a:buChar char="○"/>
            </a:pPr>
            <a:r>
              <a:rPr b="1" lang="en"/>
              <a:t>Mobile Verifier:</a:t>
            </a:r>
            <a:r>
              <a:rPr b="1" lang="en"/>
              <a:t> </a:t>
            </a:r>
            <a:r>
              <a:rPr lang="en" u="sng">
                <a:solidFill>
                  <a:schemeClr val="accent5"/>
                </a:solidFill>
                <a:hlinkClick r:id="rId8">
                  <a:extLst>
                    <a:ext uri="{A12FA001-AC4F-418D-AE19-62706E023703}">
                      <ahyp:hlinkClr val="tx"/>
                    </a:ext>
                  </a:extLst>
                </a:hlinkClick>
              </a:rPr>
              <a:t>https://github.com/thecardeaproject/cardea-mobile-verifier/releases/tag/1.0.2</a:t>
            </a:r>
            <a:endParaRPr/>
          </a:p>
          <a:p>
            <a:pPr indent="-342900" lvl="0" marL="457200" rtl="0" algn="l">
              <a:spcBef>
                <a:spcPts val="0"/>
              </a:spcBef>
              <a:spcAft>
                <a:spcPts val="0"/>
              </a:spcAft>
              <a:buSzPts val="1800"/>
              <a:buChar char="●"/>
            </a:pPr>
            <a:r>
              <a:rPr lang="en"/>
              <a:t>Cardea Schemas: </a:t>
            </a:r>
            <a:r>
              <a:rPr lang="en" u="sng">
                <a:solidFill>
                  <a:schemeClr val="hlink"/>
                </a:solidFill>
                <a:hlinkClick r:id="rId9"/>
              </a:rPr>
              <a:t>https://github.com/thecardeaproject/cardea/tree/main/schemas</a:t>
            </a:r>
            <a:r>
              <a:rPr lang="en"/>
              <a:t> </a:t>
            </a:r>
            <a:endParaRPr/>
          </a:p>
          <a:p>
            <a:pPr indent="0" lvl="0" marL="0" rtl="0" algn="l">
              <a:spcBef>
                <a:spcPts val="1200"/>
              </a:spcBef>
              <a:spcAft>
                <a:spcPts val="1200"/>
              </a:spcAft>
              <a:buNone/>
            </a:pPr>
            <a:r>
              <a:rPr lang="en"/>
              <a:t>(*Interop profile: which protocols we’ll be using + rfc references)</a:t>
            </a:r>
            <a:endParaRPr/>
          </a:p>
        </p:txBody>
      </p:sp>
      <p:pic>
        <p:nvPicPr>
          <p:cNvPr id="195" name="Google Shape;195;p30"/>
          <p:cNvPicPr preferRelativeResize="0"/>
          <p:nvPr/>
        </p:nvPicPr>
        <p:blipFill>
          <a:blip r:embed="rId10">
            <a:alphaModFix/>
          </a:blip>
          <a:stretch>
            <a:fillRect/>
          </a:stretch>
        </p:blipFill>
        <p:spPr>
          <a:xfrm>
            <a:off x="7736954" y="296038"/>
            <a:ext cx="1003448" cy="870677"/>
          </a:xfrm>
          <a:prstGeom prst="rect">
            <a:avLst/>
          </a:prstGeom>
          <a:noFill/>
          <a:ln>
            <a:noFill/>
          </a:ln>
        </p:spPr>
      </p:pic>
      <p:pic>
        <p:nvPicPr>
          <p:cNvPr id="196" name="Google Shape;196;p30"/>
          <p:cNvPicPr preferRelativeResize="0"/>
          <p:nvPr/>
        </p:nvPicPr>
        <p:blipFill>
          <a:blip r:embed="rId11">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3" name="Google Shape;63;p14"/>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t>Cardea is world’s only complete, decentralized, easy-to-integrate, open-source ecosystem for verifying health data that preserves patient privacy. </a:t>
            </a:r>
            <a:endParaRPr sz="1600"/>
          </a:p>
          <a:p>
            <a:pPr indent="0" lvl="0" marL="0" rtl="0" algn="l">
              <a:spcBef>
                <a:spcPts val="1200"/>
              </a:spcBef>
              <a:spcAft>
                <a:spcPts val="0"/>
              </a:spcAft>
              <a:buNone/>
            </a:pPr>
            <a:r>
              <a:rPr lang="en" sz="1600"/>
              <a:t>To drive interoperability among the organizations adopting the </a:t>
            </a:r>
            <a:r>
              <a:rPr lang="en" sz="1600"/>
              <a:t>underlying</a:t>
            </a:r>
            <a:r>
              <a:rPr lang="en" sz="1600"/>
              <a:t> technology, Cardea hosted the third four-hour </a:t>
            </a:r>
            <a:r>
              <a:rPr lang="en" sz="1600"/>
              <a:t>virtual </a:t>
            </a:r>
            <a:r>
              <a:rPr lang="en" sz="1600"/>
              <a:t>Interoperability event on June 16, 2022. (the first was held September 9, 2021 and the second was held </a:t>
            </a:r>
            <a:r>
              <a:rPr lang="en" sz="1600"/>
              <a:t>March 17, 2022</a:t>
            </a:r>
            <a:r>
              <a:rPr lang="en" sz="1600"/>
              <a:t>)</a:t>
            </a:r>
            <a:endParaRPr sz="1600"/>
          </a:p>
          <a:p>
            <a:pPr indent="0" lvl="0" marL="0" rtl="0" algn="l">
              <a:spcBef>
                <a:spcPts val="1200"/>
              </a:spcBef>
              <a:spcAft>
                <a:spcPts val="1200"/>
              </a:spcAft>
              <a:buNone/>
            </a:pPr>
            <a:r>
              <a:rPr lang="en" sz="1600"/>
              <a:t>The maintainers of Cardea stood up a test environment including an Issuer, Mobile, Mediator, Government, and Verifier Agents in an “atomic testing” environment for participants to test individual components against.  </a:t>
            </a:r>
            <a:endParaRPr sz="1600"/>
          </a:p>
        </p:txBody>
      </p:sp>
      <p:pic>
        <p:nvPicPr>
          <p:cNvPr id="64" name="Google Shape;64;p14"/>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65" name="Google Shape;65;p14"/>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1" name="Google Shape;71;p15"/>
          <p:cNvSpPr txBox="1"/>
          <p:nvPr>
            <p:ph idx="1" type="body"/>
          </p:nvPr>
        </p:nvSpPr>
        <p:spPr>
          <a:xfrm>
            <a:off x="392400" y="1017725"/>
            <a:ext cx="8751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None/>
            </a:pPr>
            <a:r>
              <a:rPr lang="en"/>
              <a:t>Drive interoperability! Interoperability is the key to decentralized identity’s growth into a network of networks. This event tested Hyperledger Indy based projects; future interop-athons will cover other signature styles.</a:t>
            </a:r>
            <a:br>
              <a:rPr lang="en"/>
            </a:br>
            <a:br>
              <a:rPr lang="en"/>
            </a:br>
            <a:r>
              <a:rPr lang="en"/>
              <a:t>Participants had the opportunity to:</a:t>
            </a:r>
            <a:endParaRPr/>
          </a:p>
          <a:p>
            <a:pPr indent="-291465" lvl="0" marL="457200" rtl="0" algn="l">
              <a:spcBef>
                <a:spcPts val="1200"/>
              </a:spcBef>
              <a:spcAft>
                <a:spcPts val="0"/>
              </a:spcAft>
              <a:buSzPct val="100000"/>
              <a:buChar char="●"/>
            </a:pPr>
            <a:r>
              <a:rPr lang="en"/>
              <a:t>M</a:t>
            </a:r>
            <a:r>
              <a:rPr lang="en"/>
              <a:t>ake a connection between agents using DIDComm V1 or Out of Band connections. </a:t>
            </a:r>
            <a:endParaRPr/>
          </a:p>
          <a:p>
            <a:pPr indent="-291465" lvl="0" marL="457200" rtl="0" algn="l">
              <a:spcBef>
                <a:spcPts val="0"/>
              </a:spcBef>
              <a:spcAft>
                <a:spcPts val="0"/>
              </a:spcAft>
              <a:buSzPct val="100000"/>
              <a:buChar char="●"/>
            </a:pPr>
            <a:r>
              <a:rPr lang="en"/>
              <a:t>Test any agent, or combination of agents, that support DIDComm</a:t>
            </a:r>
            <a:endParaRPr/>
          </a:p>
          <a:p>
            <a:pPr indent="-291465" lvl="0" marL="457200" rtl="0" algn="l">
              <a:spcBef>
                <a:spcPts val="0"/>
              </a:spcBef>
              <a:spcAft>
                <a:spcPts val="0"/>
              </a:spcAft>
              <a:buSzPct val="100000"/>
              <a:buChar char="●"/>
            </a:pPr>
            <a:r>
              <a:rPr lang="en"/>
              <a:t>Test basic messaging protocol (any pairing of Enterprise agents and holder agents)</a:t>
            </a:r>
            <a:endParaRPr/>
          </a:p>
          <a:p>
            <a:pPr indent="-291465" lvl="0" marL="457200" rtl="0" algn="l">
              <a:spcBef>
                <a:spcPts val="0"/>
              </a:spcBef>
              <a:spcAft>
                <a:spcPts val="0"/>
              </a:spcAft>
              <a:buSzPct val="100000"/>
              <a:buChar char="●"/>
            </a:pPr>
            <a:r>
              <a:rPr lang="en"/>
              <a:t>Test Q&amp;A protocol</a:t>
            </a:r>
            <a:endParaRPr/>
          </a:p>
          <a:p>
            <a:pPr indent="-291465" lvl="0" marL="457200" rtl="0" algn="l">
              <a:spcBef>
                <a:spcPts val="0"/>
              </a:spcBef>
              <a:spcAft>
                <a:spcPts val="0"/>
              </a:spcAft>
              <a:buSzPct val="100000"/>
              <a:buChar char="●"/>
            </a:pPr>
            <a:r>
              <a:rPr lang="en"/>
              <a:t>Present self-attested demographic data (Anoncreds support required, other signature styles in future interop-a-thons)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Participants are also welcome to test solutions against components of the Cardea reference implementation including:</a:t>
            </a:r>
            <a:br>
              <a:rPr lang="en"/>
            </a:br>
            <a:endParaRPr/>
          </a:p>
          <a:p>
            <a:pPr indent="-291465" lvl="0" marL="457200" rtl="0" algn="l">
              <a:spcBef>
                <a:spcPts val="0"/>
              </a:spcBef>
              <a:spcAft>
                <a:spcPts val="0"/>
              </a:spcAft>
              <a:buSzPct val="100000"/>
              <a:buChar char="●"/>
            </a:pPr>
            <a:r>
              <a:rPr lang="en"/>
              <a:t>Machine Readable Governance </a:t>
            </a:r>
            <a:endParaRPr/>
          </a:p>
          <a:p>
            <a:pPr indent="-291465" lvl="0" marL="457200" rtl="0" algn="l">
              <a:spcBef>
                <a:spcPts val="0"/>
              </a:spcBef>
              <a:spcAft>
                <a:spcPts val="0"/>
              </a:spcAft>
              <a:buSzPct val="100000"/>
              <a:buChar char="●"/>
            </a:pPr>
            <a:r>
              <a:rPr lang="en"/>
              <a:t>Cardea credential flow</a:t>
            </a:r>
            <a:endParaRPr/>
          </a:p>
          <a:p>
            <a:pPr indent="-291465" lvl="0" marL="457200" rtl="0" algn="l">
              <a:spcBef>
                <a:spcPts val="0"/>
              </a:spcBef>
              <a:spcAft>
                <a:spcPts val="0"/>
              </a:spcAft>
              <a:buSzPct val="100000"/>
              <a:buChar char="●"/>
            </a:pPr>
            <a:r>
              <a:rPr lang="en"/>
              <a:t>Medical release credential</a:t>
            </a:r>
            <a:endParaRPr/>
          </a:p>
          <a:p>
            <a:pPr indent="-291465" lvl="0" marL="457200" rtl="0" algn="l">
              <a:spcBef>
                <a:spcPts val="0"/>
              </a:spcBef>
              <a:spcAft>
                <a:spcPts val="0"/>
              </a:spcAft>
              <a:buSzPct val="100000"/>
              <a:buChar char="●"/>
            </a:pPr>
            <a:r>
              <a:rPr lang="en"/>
              <a:t>Lab result credential</a:t>
            </a:r>
            <a:endParaRPr/>
          </a:p>
          <a:p>
            <a:pPr indent="-291465" lvl="0" marL="457200" rtl="0" algn="l">
              <a:spcBef>
                <a:spcPts val="0"/>
              </a:spcBef>
              <a:spcAft>
                <a:spcPts val="0"/>
              </a:spcAft>
              <a:buSzPct val="100000"/>
              <a:buChar char="●"/>
            </a:pPr>
            <a:r>
              <a:rPr lang="en"/>
              <a:t>Trusted Traveler credential</a:t>
            </a:r>
            <a:endParaRPr/>
          </a:p>
          <a:p>
            <a:pPr indent="0" lvl="0" marL="0" rtl="0" algn="l">
              <a:spcBef>
                <a:spcPts val="0"/>
              </a:spcBef>
              <a:spcAft>
                <a:spcPts val="0"/>
              </a:spcAft>
              <a:buNone/>
            </a:pPr>
            <a:br>
              <a:rPr lang="en"/>
            </a:br>
            <a:r>
              <a:rPr lang="en"/>
              <a:t>The indicio Indicio TestNet was provided, but other decentralized networks were welcome as well</a:t>
            </a:r>
            <a:endParaRPr/>
          </a:p>
        </p:txBody>
      </p:sp>
      <p:pic>
        <p:nvPicPr>
          <p:cNvPr id="72" name="Google Shape;72;p15"/>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73" name="Google Shape;73;p15"/>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 the numbers</a:t>
            </a:r>
            <a:endParaRPr/>
          </a:p>
        </p:txBody>
      </p:sp>
      <p:sp>
        <p:nvSpPr>
          <p:cNvPr id="79" name="Google Shape;79;p16"/>
          <p:cNvSpPr txBox="1"/>
          <p:nvPr>
            <p:ph idx="1" type="body"/>
          </p:nvPr>
        </p:nvSpPr>
        <p:spPr>
          <a:xfrm>
            <a:off x="311700" y="1152475"/>
            <a:ext cx="86742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Received 10 unique organization participant registrations </a:t>
            </a:r>
            <a:r>
              <a:rPr i="1" lang="en" sz="1600"/>
              <a:t>(-2 from previous event)</a:t>
            </a:r>
            <a:endParaRPr i="1" sz="1600"/>
          </a:p>
          <a:p>
            <a:pPr indent="-342900" lvl="0" marL="457200" rtl="0" algn="l">
              <a:spcBef>
                <a:spcPts val="0"/>
              </a:spcBef>
              <a:spcAft>
                <a:spcPts val="0"/>
              </a:spcAft>
              <a:buSzPts val="1800"/>
              <a:buChar char="●"/>
            </a:pPr>
            <a:r>
              <a:rPr lang="en"/>
              <a:t>~15 interop-athon participants </a:t>
            </a:r>
            <a:r>
              <a:rPr i="1" lang="en" sz="1600"/>
              <a:t>(+2 from previous event)</a:t>
            </a:r>
            <a:endParaRPr i="1" sz="1600"/>
          </a:p>
          <a:p>
            <a:pPr indent="-342900" lvl="0" marL="457200" rtl="0" algn="l">
              <a:spcBef>
                <a:spcPts val="0"/>
              </a:spcBef>
              <a:spcAft>
                <a:spcPts val="0"/>
              </a:spcAft>
              <a:buSzPts val="1800"/>
              <a:buChar char="●"/>
            </a:pPr>
            <a:r>
              <a:rPr lang="en"/>
              <a:t>Projects brought a variety of solutions to issue, verify, and hold verifiable credentials, using a reference implementation</a:t>
            </a:r>
            <a:r>
              <a:rPr lang="en"/>
              <a:t> provided by Cardea </a:t>
            </a:r>
            <a:endParaRPr/>
          </a:p>
          <a:p>
            <a:pPr indent="-342900" lvl="0" marL="457200" rtl="0" algn="l">
              <a:spcBef>
                <a:spcPts val="0"/>
              </a:spcBef>
              <a:spcAft>
                <a:spcPts val="0"/>
              </a:spcAft>
              <a:buSzPts val="1800"/>
              <a:buChar char="●"/>
            </a:pPr>
            <a:r>
              <a:rPr lang="en"/>
              <a:t>The default network was Indicio TestNet.</a:t>
            </a:r>
            <a:endParaRPr/>
          </a:p>
          <a:p>
            <a:pPr indent="-342900" lvl="0" marL="457200" rtl="0" algn="l">
              <a:spcBef>
                <a:spcPts val="0"/>
              </a:spcBef>
              <a:spcAft>
                <a:spcPts val="0"/>
              </a:spcAft>
              <a:buSzPts val="1800"/>
              <a:buChar char="●"/>
            </a:pPr>
            <a:r>
              <a:rPr lang="en"/>
              <a:t>Each project had the opportunity to test against the Cardea reference implementation and against as many other participants as possible.</a:t>
            </a:r>
            <a:endParaRPr/>
          </a:p>
          <a:p>
            <a:pPr indent="-342900" lvl="0" marL="457200" rtl="0" algn="l">
              <a:spcBef>
                <a:spcPts val="0"/>
              </a:spcBef>
              <a:spcAft>
                <a:spcPts val="0"/>
              </a:spcAft>
              <a:buSzPts val="1800"/>
              <a:buChar char="●"/>
            </a:pPr>
            <a:r>
              <a:rPr lang="en"/>
              <a:t>In total, 10 tests were conducted. </a:t>
            </a:r>
            <a:r>
              <a:rPr i="1" lang="en" sz="1600"/>
              <a:t>(-2 from previous event)</a:t>
            </a:r>
            <a:endParaRPr i="1" sz="1600"/>
          </a:p>
        </p:txBody>
      </p:sp>
      <p:pic>
        <p:nvPicPr>
          <p:cNvPr id="80" name="Google Shape;80;p16"/>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81" name="Google Shape;81;p16"/>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Registered Participants</a:t>
            </a:r>
            <a:endParaRPr/>
          </a:p>
        </p:txBody>
      </p:sp>
      <p:sp>
        <p:nvSpPr>
          <p:cNvPr id="87" name="Google Shape;87;p17"/>
          <p:cNvSpPr txBox="1"/>
          <p:nvPr>
            <p:ph idx="1" type="body"/>
          </p:nvPr>
        </p:nvSpPr>
        <p:spPr>
          <a:xfrm>
            <a:off x="311700" y="1571000"/>
            <a:ext cx="3315600" cy="3346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000000"/>
                </a:solidFill>
              </a:rPr>
              <a:t>Silibrain*</a:t>
            </a:r>
            <a:endParaRPr>
              <a:solidFill>
                <a:srgbClr val="000000"/>
              </a:solidFill>
            </a:endParaRPr>
          </a:p>
          <a:p>
            <a:pPr indent="-342900" lvl="0" marL="457200" rtl="0" algn="l">
              <a:spcBef>
                <a:spcPts val="0"/>
              </a:spcBef>
              <a:spcAft>
                <a:spcPts val="0"/>
              </a:spcAft>
              <a:buSzPts val="1800"/>
              <a:buChar char="●"/>
            </a:pPr>
            <a:r>
              <a:rPr lang="en">
                <a:solidFill>
                  <a:srgbClr val="000000"/>
                </a:solidFill>
              </a:rPr>
              <a:t>Privatyze*</a:t>
            </a:r>
            <a:endParaRPr>
              <a:solidFill>
                <a:srgbClr val="000000"/>
              </a:solidFill>
            </a:endParaRPr>
          </a:p>
          <a:p>
            <a:pPr indent="-342900" lvl="0" marL="457200" rtl="0" algn="l">
              <a:spcBef>
                <a:spcPts val="0"/>
              </a:spcBef>
              <a:spcAft>
                <a:spcPts val="0"/>
              </a:spcAft>
              <a:buSzPts val="1800"/>
              <a:buChar char="●"/>
            </a:pPr>
            <a:r>
              <a:rPr lang="en">
                <a:solidFill>
                  <a:srgbClr val="000000"/>
                </a:solidFill>
              </a:rPr>
              <a:t>komuny.org*</a:t>
            </a:r>
            <a:endParaRPr>
              <a:solidFill>
                <a:srgbClr val="000000"/>
              </a:solidFill>
            </a:endParaRPr>
          </a:p>
          <a:p>
            <a:pPr indent="-342900" lvl="0" marL="457200" rtl="0" algn="l">
              <a:spcBef>
                <a:spcPts val="0"/>
              </a:spcBef>
              <a:spcAft>
                <a:spcPts val="0"/>
              </a:spcAft>
              <a:buSzPts val="1800"/>
              <a:buChar char="●"/>
            </a:pPr>
            <a:r>
              <a:rPr lang="en">
                <a:solidFill>
                  <a:srgbClr val="000000"/>
                </a:solidFill>
              </a:rPr>
              <a:t>Liquid Avatar </a:t>
            </a:r>
            <a:endParaRPr>
              <a:solidFill>
                <a:srgbClr val="000000"/>
              </a:solidFill>
            </a:endParaRPr>
          </a:p>
          <a:p>
            <a:pPr indent="-342900" lvl="0" marL="457200" rtl="0" algn="l">
              <a:spcBef>
                <a:spcPts val="0"/>
              </a:spcBef>
              <a:spcAft>
                <a:spcPts val="0"/>
              </a:spcAft>
              <a:buSzPts val="1800"/>
              <a:buChar char="●"/>
            </a:pPr>
            <a:r>
              <a:rPr lang="en">
                <a:solidFill>
                  <a:srgbClr val="000000"/>
                </a:solidFill>
              </a:rPr>
              <a:t>CGI*</a:t>
            </a:r>
            <a:endParaRPr>
              <a:solidFill>
                <a:srgbClr val="000000"/>
              </a:solidFill>
            </a:endParaRPr>
          </a:p>
          <a:p>
            <a:pPr indent="-342900" lvl="0" marL="457200" rtl="0" algn="l">
              <a:spcBef>
                <a:spcPts val="0"/>
              </a:spcBef>
              <a:spcAft>
                <a:spcPts val="0"/>
              </a:spcAft>
              <a:buSzPts val="1800"/>
              <a:buChar char="●"/>
            </a:pPr>
            <a:r>
              <a:rPr lang="en">
                <a:solidFill>
                  <a:srgbClr val="000000"/>
                </a:solidFill>
              </a:rPr>
              <a:t>SITA</a:t>
            </a:r>
            <a:endParaRPr>
              <a:solidFill>
                <a:srgbClr val="000000"/>
              </a:solidFill>
            </a:endParaRPr>
          </a:p>
          <a:p>
            <a:pPr indent="0" lvl="0" marL="457200" rtl="0" algn="l">
              <a:spcBef>
                <a:spcPts val="0"/>
              </a:spcBef>
              <a:spcAft>
                <a:spcPts val="0"/>
              </a:spcAft>
              <a:buNone/>
            </a:pPr>
            <a:r>
              <a:t/>
            </a:r>
            <a:endParaRPr/>
          </a:p>
        </p:txBody>
      </p:sp>
      <p:pic>
        <p:nvPicPr>
          <p:cNvPr id="88" name="Google Shape;88;p17"/>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89" name="Google Shape;89;p17"/>
          <p:cNvPicPr preferRelativeResize="0"/>
          <p:nvPr/>
        </p:nvPicPr>
        <p:blipFill>
          <a:blip r:embed="rId4">
            <a:alphaModFix/>
          </a:blip>
          <a:stretch>
            <a:fillRect/>
          </a:stretch>
        </p:blipFill>
        <p:spPr>
          <a:xfrm>
            <a:off x="128002" y="4498126"/>
            <a:ext cx="1972250" cy="459350"/>
          </a:xfrm>
          <a:prstGeom prst="rect">
            <a:avLst/>
          </a:prstGeom>
          <a:noFill/>
          <a:ln>
            <a:noFill/>
          </a:ln>
        </p:spPr>
      </p:pic>
      <p:sp>
        <p:nvSpPr>
          <p:cNvPr id="90" name="Google Shape;90;p17"/>
          <p:cNvSpPr txBox="1"/>
          <p:nvPr/>
        </p:nvSpPr>
        <p:spPr>
          <a:xfrm>
            <a:off x="5787250" y="4665900"/>
            <a:ext cx="3201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 = did not participate</a:t>
            </a:r>
            <a:endParaRPr>
              <a:solidFill>
                <a:schemeClr val="dk2"/>
              </a:solidFill>
            </a:endParaRPr>
          </a:p>
        </p:txBody>
      </p:sp>
      <p:sp>
        <p:nvSpPr>
          <p:cNvPr id="91" name="Google Shape;91;p17"/>
          <p:cNvSpPr txBox="1"/>
          <p:nvPr/>
        </p:nvSpPr>
        <p:spPr>
          <a:xfrm>
            <a:off x="3757800" y="1571000"/>
            <a:ext cx="47670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1"/>
                </a:solidFill>
              </a:rPr>
              <a:t>Province of BC</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BYU</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Procivis AG</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IBM</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Afri Automations</a:t>
            </a:r>
            <a:endParaRPr sz="1800">
              <a:solidFill>
                <a:schemeClr val="dk1"/>
              </a:solidFill>
            </a:endParaRPr>
          </a:p>
          <a:p>
            <a:pPr indent="0" lvl="0" marL="0" rtl="0" algn="l">
              <a:lnSpc>
                <a:spcPct val="115000"/>
              </a:lnSpc>
              <a:spcBef>
                <a:spcPts val="0"/>
              </a:spcBef>
              <a:spcAft>
                <a:spcPts val="0"/>
              </a:spcAft>
              <a:buNone/>
            </a:pPr>
            <a:br>
              <a:rPr lang="en" sz="1800">
                <a:solidFill>
                  <a:schemeClr val="dk1"/>
                </a:solidFill>
              </a:rPr>
            </a:b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97" name="Google Shape;97;p18"/>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Indicio set up a reference </a:t>
            </a:r>
            <a:r>
              <a:rPr lang="en"/>
              <a:t>implementation</a:t>
            </a:r>
            <a:r>
              <a:rPr lang="en"/>
              <a:t> including:</a:t>
            </a:r>
            <a:endParaRPr/>
          </a:p>
          <a:p>
            <a:pPr indent="-323850" lvl="1" marL="914400" rtl="0" algn="l">
              <a:lnSpc>
                <a:spcPct val="125000"/>
              </a:lnSpc>
              <a:spcBef>
                <a:spcPts val="0"/>
              </a:spcBef>
              <a:spcAft>
                <a:spcPts val="0"/>
              </a:spcAft>
              <a:buSzPts val="1500"/>
              <a:buChar char="○"/>
            </a:pPr>
            <a:r>
              <a:rPr lang="en" sz="1500"/>
              <a:t>Cardea Issuers</a:t>
            </a:r>
            <a:endParaRPr sz="1500"/>
          </a:p>
          <a:p>
            <a:pPr indent="-323850" lvl="1" marL="914400" rtl="0" algn="l">
              <a:lnSpc>
                <a:spcPct val="125000"/>
              </a:lnSpc>
              <a:spcBef>
                <a:spcPts val="0"/>
              </a:spcBef>
              <a:spcAft>
                <a:spcPts val="0"/>
              </a:spcAft>
              <a:buSzPts val="1500"/>
              <a:buChar char="○"/>
            </a:pPr>
            <a:r>
              <a:rPr lang="en" sz="1500"/>
              <a:t>Cardea Mediator </a:t>
            </a:r>
            <a:endParaRPr sz="1500"/>
          </a:p>
          <a:p>
            <a:pPr indent="-323850" lvl="1" marL="914400" rtl="0" algn="l">
              <a:lnSpc>
                <a:spcPct val="125000"/>
              </a:lnSpc>
              <a:spcBef>
                <a:spcPts val="0"/>
              </a:spcBef>
              <a:spcAft>
                <a:spcPts val="0"/>
              </a:spcAft>
              <a:buSzPts val="1500"/>
              <a:buChar char="○"/>
            </a:pPr>
            <a:r>
              <a:rPr lang="en" sz="1500"/>
              <a:t>Cardea Mobile wallet</a:t>
            </a:r>
            <a:endParaRPr sz="1500"/>
          </a:p>
          <a:p>
            <a:pPr indent="-323850" lvl="1" marL="914400" rtl="0" algn="l">
              <a:lnSpc>
                <a:spcPct val="125000"/>
              </a:lnSpc>
              <a:spcBef>
                <a:spcPts val="0"/>
              </a:spcBef>
              <a:spcAft>
                <a:spcPts val="0"/>
              </a:spcAft>
              <a:buSzPts val="1500"/>
              <a:buChar char="○"/>
            </a:pPr>
            <a:r>
              <a:rPr lang="en" sz="1500"/>
              <a:t>Cardea Verifier</a:t>
            </a:r>
            <a:endParaRPr sz="1500"/>
          </a:p>
          <a:p>
            <a:pPr indent="-323850" lvl="1" marL="914400" rtl="0" algn="l">
              <a:lnSpc>
                <a:spcPct val="125000"/>
              </a:lnSpc>
              <a:spcBef>
                <a:spcPts val="0"/>
              </a:spcBef>
              <a:spcAft>
                <a:spcPts val="0"/>
              </a:spcAft>
              <a:buSzPts val="1500"/>
              <a:buChar char="○"/>
            </a:pPr>
            <a:r>
              <a:rPr lang="en" sz="1500"/>
              <a:t>Out Of Band Invitations</a:t>
            </a:r>
            <a:endParaRPr sz="1500"/>
          </a:p>
          <a:p>
            <a:pPr indent="-323850" lvl="1" marL="914400" rtl="0" algn="l">
              <a:lnSpc>
                <a:spcPct val="125000"/>
              </a:lnSpc>
              <a:spcBef>
                <a:spcPts val="0"/>
              </a:spcBef>
              <a:spcAft>
                <a:spcPts val="0"/>
              </a:spcAft>
              <a:buSzPts val="1500"/>
              <a:buChar char="○"/>
            </a:pPr>
            <a:r>
              <a:rPr lang="en" sz="1500"/>
              <a:t>Machine Readable Governance</a:t>
            </a:r>
            <a:endParaRPr sz="1500"/>
          </a:p>
          <a:p>
            <a:pPr indent="-342900" lvl="0" marL="457200" rtl="0" algn="l">
              <a:spcBef>
                <a:spcPts val="0"/>
              </a:spcBef>
              <a:spcAft>
                <a:spcPts val="0"/>
              </a:spcAft>
              <a:buSzPts val="1800"/>
              <a:buChar char="●"/>
            </a:pPr>
            <a:r>
              <a:rPr lang="en"/>
              <a:t>Using Zoom breakout rooms, each </a:t>
            </a:r>
            <a:r>
              <a:rPr lang="en"/>
              <a:t>participant had the opportunity to begin the day testing against the Cardea reference implementation.</a:t>
            </a:r>
            <a:endParaRPr/>
          </a:p>
          <a:p>
            <a:pPr indent="-342900" lvl="0" marL="457200" rtl="0" algn="l">
              <a:spcBef>
                <a:spcPts val="0"/>
              </a:spcBef>
              <a:spcAft>
                <a:spcPts val="0"/>
              </a:spcAft>
              <a:buSzPts val="1800"/>
              <a:buChar char="●"/>
            </a:pPr>
            <a:r>
              <a:rPr lang="en"/>
              <a:t>Participants also had the chance to meet in pairs to test against one another, with an Indicio trained staff member to facilitate. </a:t>
            </a:r>
            <a:endParaRPr/>
          </a:p>
        </p:txBody>
      </p:sp>
      <p:pic>
        <p:nvPicPr>
          <p:cNvPr id="98" name="Google Shape;98;p18"/>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99" name="Google Shape;99;p18"/>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05" name="Google Shape;105;p19"/>
          <p:cNvSpPr txBox="1"/>
          <p:nvPr>
            <p:ph idx="1" type="body"/>
          </p:nvPr>
        </p:nvSpPr>
        <p:spPr>
          <a:xfrm>
            <a:off x="311700" y="945075"/>
            <a:ext cx="7507200" cy="3553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b="1" lang="en"/>
              <a:t>Out-of-Band Invitations</a:t>
            </a:r>
            <a:endParaRPr b="1"/>
          </a:p>
          <a:p>
            <a:pPr indent="-314960" lvl="0" marL="457200" rtl="0" algn="l">
              <a:spcBef>
                <a:spcPts val="1200"/>
              </a:spcBef>
              <a:spcAft>
                <a:spcPts val="0"/>
              </a:spcAft>
              <a:buSzPct val="88888"/>
              <a:buChar char="●"/>
            </a:pPr>
            <a:r>
              <a:rPr lang="en"/>
              <a:t>The Lab enterprise agents can be used to display a QR code based on an out-of-band invitation URL. This is done by clicking on the “Display OOB” button on the home page. You can copy the invitation URL from the Console Log tab of your browser’s dev tools if you need it instead of the QR code.</a:t>
            </a:r>
            <a:endParaRPr/>
          </a:p>
          <a:p>
            <a:pPr indent="-314960" lvl="0" marL="457200" rtl="0" algn="l">
              <a:spcBef>
                <a:spcPts val="0"/>
              </a:spcBef>
              <a:spcAft>
                <a:spcPts val="0"/>
              </a:spcAft>
              <a:buSzPct val="88888"/>
              <a:buChar char="●"/>
            </a:pPr>
            <a:r>
              <a:rPr lang="en"/>
              <a:t>The invited agent scans the QR code or copies and pastes the invitation URL into a form field and accepts the invitation. (NOTE: For Cardea, only the enterprise agents support OOB at the moment. The Liquid Avatar mobile app is the only one we know of that supports OOB invitations)</a:t>
            </a:r>
            <a:endParaRPr/>
          </a:p>
          <a:p>
            <a:pPr indent="-314960" lvl="0" marL="457200" rtl="0" algn="l">
              <a:spcBef>
                <a:spcPts val="0"/>
              </a:spcBef>
              <a:spcAft>
                <a:spcPts val="0"/>
              </a:spcAft>
              <a:buSzPct val="88888"/>
              <a:buChar char="●"/>
            </a:pPr>
            <a:r>
              <a:rPr lang="en"/>
              <a:t>Either the connection process proceeds and a connection is formed (using the connections v. 1.0 protocol as the handshake protocol; you should see an active connection in the list of contacts) or error messages should appear in the enterprise agent logs.</a:t>
            </a:r>
            <a:endParaRPr/>
          </a:p>
        </p:txBody>
      </p:sp>
      <p:pic>
        <p:nvPicPr>
          <p:cNvPr id="106" name="Google Shape;106;p19"/>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07" name="Google Shape;107;p19"/>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13" name="Google Shape;113;p20"/>
          <p:cNvSpPr txBox="1"/>
          <p:nvPr>
            <p:ph idx="1" type="body"/>
          </p:nvPr>
        </p:nvSpPr>
        <p:spPr>
          <a:xfrm>
            <a:off x="311700" y="945075"/>
            <a:ext cx="7507200" cy="388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Basic Messaging</a:t>
            </a:r>
            <a:endParaRPr sz="1600"/>
          </a:p>
          <a:p>
            <a:pPr indent="-330200" lvl="0" marL="457200" rtl="0" algn="l">
              <a:spcBef>
                <a:spcPts val="1200"/>
              </a:spcBef>
              <a:spcAft>
                <a:spcPts val="0"/>
              </a:spcAft>
              <a:buSzPts val="1600"/>
              <a:buChar char="●"/>
            </a:pPr>
            <a:r>
              <a:rPr lang="en" sz="1600"/>
              <a:t>Make sure you are connected to another agent.</a:t>
            </a:r>
            <a:endParaRPr sz="1600"/>
          </a:p>
          <a:p>
            <a:pPr indent="-330200" lvl="0" marL="457200" rtl="0" algn="l">
              <a:spcBef>
                <a:spcPts val="0"/>
              </a:spcBef>
              <a:spcAft>
                <a:spcPts val="0"/>
              </a:spcAft>
              <a:buSzPts val="1600"/>
              <a:buChar char="●"/>
            </a:pPr>
            <a:r>
              <a:rPr lang="en" sz="1600"/>
              <a:t>Open the contact in your list of contacts</a:t>
            </a:r>
            <a:endParaRPr sz="1600"/>
          </a:p>
          <a:p>
            <a:pPr indent="-330200" lvl="0" marL="457200" rtl="0" algn="l">
              <a:spcBef>
                <a:spcPts val="0"/>
              </a:spcBef>
              <a:spcAft>
                <a:spcPts val="0"/>
              </a:spcAft>
              <a:buSzPts val="1600"/>
              <a:buChar char="●"/>
            </a:pPr>
            <a:r>
              <a:rPr lang="en" sz="1600"/>
              <a:t>For an enterprise agent, click the “Send Basic Message” button. The message should appear on the mobile device or in the other enterprise agent’s logs.</a:t>
            </a:r>
            <a:endParaRPr sz="1600"/>
          </a:p>
          <a:p>
            <a:pPr indent="-330200" lvl="0" marL="457200" rtl="0" algn="l">
              <a:spcBef>
                <a:spcPts val="0"/>
              </a:spcBef>
              <a:spcAft>
                <a:spcPts val="0"/>
              </a:spcAft>
              <a:buSzPts val="1600"/>
              <a:buChar char="●"/>
            </a:pPr>
            <a:r>
              <a:rPr lang="en" sz="1600"/>
              <a:t>For a mobile agent, send a basic message. It should appear on the other mobile device or in the enterprise agent’s logs.</a:t>
            </a:r>
            <a:endParaRPr sz="1600"/>
          </a:p>
          <a:p>
            <a:pPr indent="0" lvl="0" marL="0" rtl="0" algn="l">
              <a:spcBef>
                <a:spcPts val="0"/>
              </a:spcBef>
              <a:spcAft>
                <a:spcPts val="0"/>
              </a:spcAft>
              <a:buNone/>
            </a:pPr>
            <a:r>
              <a:t/>
            </a:r>
            <a:endParaRPr sz="1600"/>
          </a:p>
        </p:txBody>
      </p:sp>
      <p:pic>
        <p:nvPicPr>
          <p:cNvPr id="114" name="Google Shape;114;p20"/>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15" name="Google Shape;115;p20"/>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21" name="Google Shape;121;p21"/>
          <p:cNvSpPr txBox="1"/>
          <p:nvPr>
            <p:ph idx="1" type="body"/>
          </p:nvPr>
        </p:nvSpPr>
        <p:spPr>
          <a:xfrm>
            <a:off x="311700" y="108172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500"/>
              <a:t>Presentation Request (Self Attested Demographic Data in Anoncreds Format) OR Edit Contact Button</a:t>
            </a:r>
            <a:endParaRPr b="1" sz="2500"/>
          </a:p>
          <a:p>
            <a:pPr indent="0" lvl="0" marL="0" rtl="0" algn="l">
              <a:spcBef>
                <a:spcPts val="0"/>
              </a:spcBef>
              <a:spcAft>
                <a:spcPts val="0"/>
              </a:spcAft>
              <a:buNone/>
            </a:pPr>
            <a:r>
              <a:rPr b="1" lang="en" sz="2500"/>
              <a:t>The purpose of this workflow is to collect demographic information about the patient.</a:t>
            </a:r>
            <a:br>
              <a:rPr b="1" lang="en" sz="2500"/>
            </a:br>
            <a:endParaRPr b="1" sz="2500"/>
          </a:p>
          <a:p>
            <a:pPr indent="-291465" lvl="0" marL="457200" rtl="0" algn="l">
              <a:spcBef>
                <a:spcPts val="0"/>
              </a:spcBef>
              <a:spcAft>
                <a:spcPts val="0"/>
              </a:spcAft>
              <a:buSzPct val="72000"/>
              <a:buChar char="●"/>
            </a:pPr>
            <a:r>
              <a:rPr lang="en" sz="2500"/>
              <a:t>Option 1:</a:t>
            </a:r>
            <a:endParaRPr sz="2500"/>
          </a:p>
          <a:p>
            <a:pPr indent="-277494" lvl="1" marL="914400" rtl="0" algn="l">
              <a:spcBef>
                <a:spcPts val="0"/>
              </a:spcBef>
              <a:spcAft>
                <a:spcPts val="0"/>
              </a:spcAft>
              <a:buSzPct val="56000"/>
              <a:buChar char="○"/>
            </a:pPr>
            <a:r>
              <a:rPr lang="en" sz="2500"/>
              <a:t>Open the connection from your list of connections</a:t>
            </a:r>
            <a:endParaRPr sz="2500"/>
          </a:p>
          <a:p>
            <a:pPr indent="-277494" lvl="1" marL="914400" rtl="0" algn="l">
              <a:spcBef>
                <a:spcPts val="0"/>
              </a:spcBef>
              <a:spcAft>
                <a:spcPts val="0"/>
              </a:spcAft>
              <a:buSzPct val="56000"/>
              <a:buChar char="○"/>
            </a:pPr>
            <a:r>
              <a:rPr lang="en" sz="2500"/>
              <a:t>Click the “Request Demographics” button</a:t>
            </a:r>
            <a:endParaRPr sz="2500"/>
          </a:p>
          <a:p>
            <a:pPr indent="-277494" lvl="1" marL="914400" rtl="0" algn="l">
              <a:spcBef>
                <a:spcPts val="0"/>
              </a:spcBef>
              <a:spcAft>
                <a:spcPts val="0"/>
              </a:spcAft>
              <a:buSzPct val="56000"/>
              <a:buChar char="○"/>
            </a:pPr>
            <a:r>
              <a:rPr lang="en" sz="2500"/>
              <a:t>The connected agent will receive a proof request with a list of attributes without specifying a schema. This means the connected agent can respond with either a self-attested presentation in Anoncreds format or with a compatible credential (such as a medical release credential)</a:t>
            </a:r>
            <a:endParaRPr sz="2500"/>
          </a:p>
          <a:p>
            <a:pPr indent="-277494" lvl="1" marL="914400" rtl="0" algn="l">
              <a:spcBef>
                <a:spcPts val="0"/>
              </a:spcBef>
              <a:spcAft>
                <a:spcPts val="0"/>
              </a:spcAft>
              <a:buSzPct val="56000"/>
              <a:buChar char="○"/>
            </a:pPr>
            <a:r>
              <a:rPr lang="en" sz="2500"/>
              <a:t>When the connected agent sends the presentation, the patient’s (connection’s) demographic details will be updated</a:t>
            </a:r>
            <a:endParaRPr sz="2500"/>
          </a:p>
          <a:p>
            <a:pPr indent="-291465" lvl="0" marL="457200" rtl="0" algn="l">
              <a:spcBef>
                <a:spcPts val="0"/>
              </a:spcBef>
              <a:spcAft>
                <a:spcPts val="0"/>
              </a:spcAft>
              <a:buSzPct val="72000"/>
              <a:buChar char="●"/>
            </a:pPr>
            <a:r>
              <a:rPr lang="en" sz="2500"/>
              <a:t>Option 2:</a:t>
            </a:r>
            <a:endParaRPr sz="2500"/>
          </a:p>
          <a:p>
            <a:pPr indent="-277494" lvl="1" marL="914400" rtl="0" algn="l">
              <a:spcBef>
                <a:spcPts val="0"/>
              </a:spcBef>
              <a:spcAft>
                <a:spcPts val="0"/>
              </a:spcAft>
              <a:buSzPct val="56000"/>
              <a:buChar char="○"/>
            </a:pPr>
            <a:r>
              <a:rPr lang="en" sz="2500"/>
              <a:t>Open the connection from your list of connections</a:t>
            </a:r>
            <a:endParaRPr sz="2500"/>
          </a:p>
          <a:p>
            <a:pPr indent="-277494" lvl="1" marL="914400" rtl="0" algn="l">
              <a:spcBef>
                <a:spcPts val="0"/>
              </a:spcBef>
              <a:spcAft>
                <a:spcPts val="0"/>
              </a:spcAft>
              <a:buSzPct val="56000"/>
              <a:buChar char="○"/>
            </a:pPr>
            <a:r>
              <a:rPr lang="en" sz="2500"/>
              <a:t>Click the “Edit” button in the top right corner</a:t>
            </a:r>
            <a:endParaRPr sz="2500"/>
          </a:p>
          <a:p>
            <a:pPr indent="-277494" lvl="1" marL="914400" rtl="0" algn="l">
              <a:spcBef>
                <a:spcPts val="0"/>
              </a:spcBef>
              <a:spcAft>
                <a:spcPts val="0"/>
              </a:spcAft>
              <a:buSzPct val="56000"/>
              <a:buChar char="○"/>
            </a:pPr>
            <a:r>
              <a:rPr lang="en" sz="2500"/>
              <a:t>Fill in any details you want (even just garbage)</a:t>
            </a:r>
            <a:endParaRPr sz="2500"/>
          </a:p>
          <a:p>
            <a:pPr indent="-277494" lvl="1" marL="914400" rtl="0" algn="l">
              <a:spcBef>
                <a:spcPts val="0"/>
              </a:spcBef>
              <a:spcAft>
                <a:spcPts val="0"/>
              </a:spcAft>
              <a:buSzPct val="56000"/>
              <a:buChar char="○"/>
            </a:pPr>
            <a:r>
              <a:rPr lang="en" sz="2500"/>
              <a:t>Click “Submit”. The connection’s demographic details should be updated</a:t>
            </a:r>
            <a:endParaRPr sz="2500"/>
          </a:p>
        </p:txBody>
      </p:sp>
      <p:pic>
        <p:nvPicPr>
          <p:cNvPr id="122" name="Google Shape;122;p21"/>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23" name="Google Shape;123;p21"/>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