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95900" y="8425"/>
            <a:ext cx="2533200" cy="3144000"/>
          </a:xfrm>
          <a:prstGeom prst="roundRect">
            <a:avLst>
              <a:gd fmla="val 7751" name="adj"/>
            </a:avLst>
          </a:prstGeom>
          <a:solidFill>
            <a:srgbClr val="FFF2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Issuer</a:t>
            </a:r>
            <a:endParaRPr b="1" sz="1200"/>
          </a:p>
        </p:txBody>
      </p:sp>
      <p:sp>
        <p:nvSpPr>
          <p:cNvPr id="55" name="Google Shape;55;p13"/>
          <p:cNvSpPr/>
          <p:nvPr/>
        </p:nvSpPr>
        <p:spPr>
          <a:xfrm>
            <a:off x="3288125" y="8425"/>
            <a:ext cx="2598600" cy="3144000"/>
          </a:xfrm>
          <a:prstGeom prst="roundRect">
            <a:avLst>
              <a:gd fmla="val 7601" name="adj"/>
            </a:avLst>
          </a:prstGeom>
          <a:solidFill>
            <a:srgbClr val="DAE8F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Holder</a:t>
            </a:r>
            <a:endParaRPr b="1" sz="1200"/>
          </a:p>
        </p:txBody>
      </p:sp>
      <p:sp>
        <p:nvSpPr>
          <p:cNvPr id="56" name="Google Shape;56;p13"/>
          <p:cNvSpPr/>
          <p:nvPr/>
        </p:nvSpPr>
        <p:spPr>
          <a:xfrm>
            <a:off x="6145700" y="8425"/>
            <a:ext cx="2071200" cy="3144000"/>
          </a:xfrm>
          <a:prstGeom prst="roundRect">
            <a:avLst>
              <a:gd fmla="val 7451" name="adj"/>
            </a:avLst>
          </a:prstGeom>
          <a:solidFill>
            <a:srgbClr val="F8CE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Verifier</a:t>
            </a:r>
            <a:endParaRPr b="1" sz="1200"/>
          </a:p>
        </p:txBody>
      </p:sp>
      <p:sp>
        <p:nvSpPr>
          <p:cNvPr id="57" name="Google Shape;57;p13"/>
          <p:cNvSpPr/>
          <p:nvPr/>
        </p:nvSpPr>
        <p:spPr>
          <a:xfrm>
            <a:off x="495900" y="3314750"/>
            <a:ext cx="7721100" cy="1828800"/>
          </a:xfrm>
          <a:prstGeom prst="roundRect">
            <a:avLst>
              <a:gd fmla="val 12059" name="adj"/>
            </a:avLst>
          </a:prstGeom>
          <a:solidFill>
            <a:srgbClr val="D5E8D4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           Verifiable Data Registry</a:t>
            </a:r>
            <a:endParaRPr b="1" sz="1200"/>
          </a:p>
        </p:txBody>
      </p:sp>
      <p:sp>
        <p:nvSpPr>
          <p:cNvPr id="58" name="Google Shape;58;p13"/>
          <p:cNvSpPr/>
          <p:nvPr/>
        </p:nvSpPr>
        <p:spPr>
          <a:xfrm>
            <a:off x="656550" y="1828400"/>
            <a:ext cx="2109000" cy="86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575" lIns="91425" spcFirstLastPara="1" rIns="0" wrap="square" tIns="3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PRIVATE_CRED_DEF</a:t>
            </a:r>
            <a:endParaRPr b="1"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lang="en" sz="1000"/>
              <a:t>red_def_id</a:t>
            </a:r>
            <a:br>
              <a:rPr lang="en" sz="1000"/>
            </a:br>
            <a:r>
              <a:rPr lang="en" sz="1000"/>
              <a:t>c</a:t>
            </a:r>
            <a:r>
              <a:rPr lang="en" sz="1000"/>
              <a:t>redential_signing_keys</a:t>
            </a:r>
            <a:br>
              <a:rPr lang="en" sz="1000"/>
            </a:br>
            <a:r>
              <a:rPr i="1" lang="en" sz="1000"/>
              <a:t>o</a:t>
            </a:r>
            <a:r>
              <a:rPr i="1" lang="en" sz="1000"/>
              <a:t>ptional:</a:t>
            </a:r>
            <a:r>
              <a:rPr lang="en" sz="1000"/>
              <a:t> revocation_signing_keys</a:t>
            </a:r>
            <a:endParaRPr sz="1000"/>
          </a:p>
        </p:txBody>
      </p:sp>
      <p:cxnSp>
        <p:nvCxnSpPr>
          <p:cNvPr id="59" name="Google Shape;59;p13"/>
          <p:cNvCxnSpPr/>
          <p:nvPr/>
        </p:nvCxnSpPr>
        <p:spPr>
          <a:xfrm>
            <a:off x="668150" y="2089125"/>
            <a:ext cx="210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/>
          <p:nvPr/>
        </p:nvSpPr>
        <p:spPr>
          <a:xfrm>
            <a:off x="3657925" y="338500"/>
            <a:ext cx="1847400" cy="5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575" lIns="91425" spcFirstLastPara="1" rIns="91425" wrap="square" tIns="3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Link Secret</a:t>
            </a:r>
            <a:endParaRPr b="1"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secret</a:t>
            </a:r>
            <a:endParaRPr sz="1000"/>
          </a:p>
        </p:txBody>
      </p:sp>
      <p:cxnSp>
        <p:nvCxnSpPr>
          <p:cNvPr id="61" name="Google Shape;61;p13"/>
          <p:cNvCxnSpPr/>
          <p:nvPr/>
        </p:nvCxnSpPr>
        <p:spPr>
          <a:xfrm>
            <a:off x="3669538" y="599225"/>
            <a:ext cx="18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>
            <a:off x="3657913" y="1083450"/>
            <a:ext cx="1847400" cy="5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575" lIns="91425" spcFirstLastPara="1" rIns="91425" wrap="square" tIns="3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Blinded Link Secret</a:t>
            </a:r>
            <a:endParaRPr b="1"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blinded_form_of_link_secret</a:t>
            </a:r>
            <a:endParaRPr sz="1000"/>
          </a:p>
        </p:txBody>
      </p:sp>
      <p:cxnSp>
        <p:nvCxnSpPr>
          <p:cNvPr id="63" name="Google Shape;63;p13"/>
          <p:cNvCxnSpPr/>
          <p:nvPr/>
        </p:nvCxnSpPr>
        <p:spPr>
          <a:xfrm>
            <a:off x="3669525" y="1344175"/>
            <a:ext cx="18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3657900" y="1828400"/>
            <a:ext cx="1847400" cy="11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575" lIns="91425" spcFirstLastPara="1" rIns="91425" wrap="square" tIns="3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AnonCred Credential</a:t>
            </a:r>
            <a:endParaRPr b="1"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schema_id</a:t>
            </a:r>
            <a:br>
              <a:rPr lang="en" sz="1000"/>
            </a:br>
            <a:r>
              <a:rPr lang="en" sz="1000"/>
              <a:t>cred_def_id</a:t>
            </a:r>
            <a:br>
              <a:rPr lang="en" sz="1000"/>
            </a:br>
            <a:r>
              <a:rPr lang="en" sz="1000"/>
              <a:t>attribute_values</a:t>
            </a:r>
            <a:br>
              <a:rPr lang="en" sz="1000"/>
            </a:br>
            <a:r>
              <a:rPr lang="en" sz="1000"/>
              <a:t>signature</a:t>
            </a:r>
            <a:br>
              <a:rPr lang="en" sz="1000"/>
            </a:br>
            <a:r>
              <a:rPr i="1" lang="en" sz="1000"/>
              <a:t>optional:</a:t>
            </a:r>
            <a:r>
              <a:rPr lang="en" sz="1000"/>
              <a:t> rev_reg_id</a:t>
            </a:r>
            <a:endParaRPr sz="1000"/>
          </a:p>
        </p:txBody>
      </p:sp>
      <p:cxnSp>
        <p:nvCxnSpPr>
          <p:cNvPr id="65" name="Google Shape;65;p13"/>
          <p:cNvCxnSpPr/>
          <p:nvPr/>
        </p:nvCxnSpPr>
        <p:spPr>
          <a:xfrm>
            <a:off x="3669525" y="2089125"/>
            <a:ext cx="18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/>
          <p:nvPr/>
        </p:nvSpPr>
        <p:spPr>
          <a:xfrm>
            <a:off x="650750" y="3826475"/>
            <a:ext cx="2109000" cy="10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575" lIns="91425" spcFirstLastPara="1" rIns="0" wrap="square" tIns="3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PUBLIC_CRED_DEF</a:t>
            </a:r>
            <a:endParaRPr b="1"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lang="en" sz="1000"/>
              <a:t>red_def_id</a:t>
            </a:r>
            <a:br>
              <a:rPr lang="en" sz="1000"/>
            </a:br>
            <a:r>
              <a:rPr lang="en" sz="1000"/>
              <a:t>schema_id</a:t>
            </a:r>
            <a:br>
              <a:rPr lang="en" sz="1000"/>
            </a:br>
            <a:r>
              <a:rPr lang="en" sz="1000"/>
              <a:t>credential_signing_keys</a:t>
            </a:r>
            <a:br>
              <a:rPr lang="en" sz="1000"/>
            </a:br>
            <a:r>
              <a:rPr i="1" lang="en" sz="1000"/>
              <a:t>optional:</a:t>
            </a:r>
            <a:r>
              <a:rPr lang="en" sz="1000"/>
              <a:t> revocation_signing_keys</a:t>
            </a:r>
            <a:endParaRPr sz="1000"/>
          </a:p>
        </p:txBody>
      </p:sp>
      <p:cxnSp>
        <p:nvCxnSpPr>
          <p:cNvPr id="67" name="Google Shape;67;p13"/>
          <p:cNvCxnSpPr/>
          <p:nvPr/>
        </p:nvCxnSpPr>
        <p:spPr>
          <a:xfrm>
            <a:off x="662350" y="4087200"/>
            <a:ext cx="210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/>
          <p:nvPr/>
        </p:nvSpPr>
        <p:spPr>
          <a:xfrm>
            <a:off x="6416235" y="1828400"/>
            <a:ext cx="1614900" cy="11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575" lIns="91425" spcFirstLastPara="1" rIns="91425" wrap="square" tIns="3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AnonCred Presentation</a:t>
            </a:r>
            <a:endParaRPr b="1"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n</a:t>
            </a:r>
            <a:r>
              <a:rPr lang="en" sz="1000"/>
              <a:t>ame</a:t>
            </a:r>
            <a:br>
              <a:rPr lang="en" sz="1000"/>
            </a:br>
            <a:r>
              <a:rPr lang="en" sz="1000"/>
              <a:t>revealed_attributes</a:t>
            </a:r>
            <a:br>
              <a:rPr lang="en" sz="1000"/>
            </a:br>
            <a:r>
              <a:rPr lang="en" sz="1000"/>
              <a:t>self_attested_attributes</a:t>
            </a:r>
            <a:br>
              <a:rPr lang="en" sz="1000"/>
            </a:br>
            <a:r>
              <a:rPr lang="en" sz="1000"/>
              <a:t>predicates</a:t>
            </a:r>
            <a:br>
              <a:rPr lang="en" sz="1000"/>
            </a:br>
            <a:r>
              <a:rPr lang="en" sz="1000"/>
              <a:t>proof_signature(s)</a:t>
            </a:r>
            <a:endParaRPr sz="1000"/>
          </a:p>
        </p:txBody>
      </p:sp>
      <p:cxnSp>
        <p:nvCxnSpPr>
          <p:cNvPr id="69" name="Google Shape;69;p13"/>
          <p:cNvCxnSpPr/>
          <p:nvPr/>
        </p:nvCxnSpPr>
        <p:spPr>
          <a:xfrm>
            <a:off x="6433614" y="2089125"/>
            <a:ext cx="1591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3"/>
          <p:cNvSpPr/>
          <p:nvPr/>
        </p:nvSpPr>
        <p:spPr>
          <a:xfrm>
            <a:off x="600150" y="1476950"/>
            <a:ext cx="2219100" cy="35949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578275" y="1451000"/>
            <a:ext cx="230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155CC"/>
                </a:solidFill>
              </a:rPr>
              <a:t>Credential Definition</a:t>
            </a:r>
            <a:endParaRPr b="1" sz="1100">
              <a:solidFill>
                <a:srgbClr val="1155CC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1018600" y="338500"/>
            <a:ext cx="1463994" cy="68936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Tails File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list_of_big_primes</a:t>
            </a:r>
            <a:endParaRPr sz="1000"/>
          </a:p>
        </p:txBody>
      </p:sp>
      <p:sp>
        <p:nvSpPr>
          <p:cNvPr id="73" name="Google Shape;73;p13"/>
          <p:cNvSpPr/>
          <p:nvPr/>
        </p:nvSpPr>
        <p:spPr>
          <a:xfrm>
            <a:off x="3219700" y="3826475"/>
            <a:ext cx="1695000" cy="10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575" lIns="91425" spcFirstLastPara="1" rIns="0" wrap="square" tIns="3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REV_REG</a:t>
            </a:r>
            <a:endParaRPr b="1"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rev_reg_id</a:t>
            </a:r>
            <a:br>
              <a:rPr lang="en" sz="1000"/>
            </a:br>
            <a:r>
              <a:rPr lang="en" sz="1000"/>
              <a:t>cred_def_id</a:t>
            </a:r>
            <a:br>
              <a:rPr lang="en" sz="1000"/>
            </a:br>
            <a:r>
              <a:rPr lang="en" sz="1000"/>
              <a:t>tails_file_location_url</a:t>
            </a:r>
            <a:br>
              <a:rPr lang="en" sz="1000"/>
            </a:br>
            <a:r>
              <a:rPr lang="en" sz="1000"/>
              <a:t>cryptographic_accumulator</a:t>
            </a:r>
            <a:endParaRPr sz="1000"/>
          </a:p>
        </p:txBody>
      </p:sp>
      <p:cxnSp>
        <p:nvCxnSpPr>
          <p:cNvPr id="74" name="Google Shape;74;p13"/>
          <p:cNvCxnSpPr/>
          <p:nvPr/>
        </p:nvCxnSpPr>
        <p:spPr>
          <a:xfrm>
            <a:off x="3229023" y="4087200"/>
            <a:ext cx="16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/>
          <p:nvPr/>
        </p:nvSpPr>
        <p:spPr>
          <a:xfrm>
            <a:off x="5244008" y="3826475"/>
            <a:ext cx="1221300" cy="6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575" lIns="91425" spcFirstLastPara="1" rIns="0" wrap="square" tIns="3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REV_REG_ENTRY</a:t>
            </a:r>
            <a:endParaRPr b="1"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rev_reg_id</a:t>
            </a:r>
            <a:br>
              <a:rPr lang="en" sz="1000"/>
            </a:br>
            <a:r>
              <a:rPr lang="en" sz="1000"/>
              <a:t>revocation_data</a:t>
            </a:r>
            <a:endParaRPr sz="1000"/>
          </a:p>
        </p:txBody>
      </p:sp>
      <p:cxnSp>
        <p:nvCxnSpPr>
          <p:cNvPr id="76" name="Google Shape;76;p13"/>
          <p:cNvCxnSpPr/>
          <p:nvPr/>
        </p:nvCxnSpPr>
        <p:spPr>
          <a:xfrm flipH="1" rot="10800000">
            <a:off x="5253330" y="4083900"/>
            <a:ext cx="1221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/>
          <p:nvPr/>
        </p:nvSpPr>
        <p:spPr>
          <a:xfrm>
            <a:off x="6797375" y="3826475"/>
            <a:ext cx="1221300" cy="100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575" lIns="91425" spcFirstLastPara="1" rIns="0" wrap="square" tIns="3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SCHEMA</a:t>
            </a:r>
            <a:endParaRPr b="1"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/>
              <a:t>schema_id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</a:t>
            </a:r>
            <a:br>
              <a:rPr lang="en" sz="1000"/>
            </a:br>
            <a:r>
              <a:rPr lang="en" sz="1000"/>
              <a:t>version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attribute_names</a:t>
            </a:r>
            <a:endParaRPr sz="1000"/>
          </a:p>
        </p:txBody>
      </p:sp>
      <p:cxnSp>
        <p:nvCxnSpPr>
          <p:cNvPr id="78" name="Google Shape;78;p13"/>
          <p:cNvCxnSpPr/>
          <p:nvPr/>
        </p:nvCxnSpPr>
        <p:spPr>
          <a:xfrm>
            <a:off x="6806698" y="4087200"/>
            <a:ext cx="12027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72" idx="3"/>
          </p:cNvCxnSpPr>
          <p:nvPr/>
        </p:nvCxnSpPr>
        <p:spPr>
          <a:xfrm>
            <a:off x="2482594" y="683182"/>
            <a:ext cx="913800" cy="3144000"/>
          </a:xfrm>
          <a:prstGeom prst="bentConnector2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stCxn id="75" idx="2"/>
          </p:cNvCxnSpPr>
          <p:nvPr/>
        </p:nvCxnSpPr>
        <p:spPr>
          <a:xfrm rot="5400000">
            <a:off x="5312708" y="4118525"/>
            <a:ext cx="144600" cy="939300"/>
          </a:xfrm>
          <a:prstGeom prst="bentConnector2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>
            <a:stCxn id="73" idx="1"/>
            <a:endCxn id="66" idx="3"/>
          </p:cNvCxnSpPr>
          <p:nvPr/>
        </p:nvCxnSpPr>
        <p:spPr>
          <a:xfrm flipH="1">
            <a:off x="2759800" y="4330025"/>
            <a:ext cx="4599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>
            <a:stCxn id="77" idx="2"/>
            <a:endCxn id="66" idx="2"/>
          </p:cNvCxnSpPr>
          <p:nvPr/>
        </p:nvCxnSpPr>
        <p:spPr>
          <a:xfrm rot="5400000">
            <a:off x="4556375" y="1982525"/>
            <a:ext cx="600" cy="5702700"/>
          </a:xfrm>
          <a:prstGeom prst="bentConnector3">
            <a:avLst>
              <a:gd fmla="val 302375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endCxn id="64" idx="1"/>
          </p:cNvCxnSpPr>
          <p:nvPr/>
        </p:nvCxnSpPr>
        <p:spPr>
          <a:xfrm flipH="1" rot="10800000">
            <a:off x="2771700" y="2394500"/>
            <a:ext cx="8862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stCxn id="64" idx="3"/>
            <a:endCxn id="68" idx="1"/>
          </p:cNvCxnSpPr>
          <p:nvPr/>
        </p:nvCxnSpPr>
        <p:spPr>
          <a:xfrm>
            <a:off x="5505300" y="2394500"/>
            <a:ext cx="9108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>
            <a:stCxn id="62" idx="0"/>
            <a:endCxn id="60" idx="2"/>
          </p:cNvCxnSpPr>
          <p:nvPr/>
        </p:nvCxnSpPr>
        <p:spPr>
          <a:xfrm rot="-5400000">
            <a:off x="4471963" y="973200"/>
            <a:ext cx="2199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>
            <a:stCxn id="64" idx="2"/>
          </p:cNvCxnSpPr>
          <p:nvPr/>
        </p:nvCxnSpPr>
        <p:spPr>
          <a:xfrm rot="5400000">
            <a:off x="3934500" y="2588000"/>
            <a:ext cx="274500" cy="1019700"/>
          </a:xfrm>
          <a:prstGeom prst="bentConnector2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>
            <a:off x="3561850" y="3235100"/>
            <a:ext cx="1800" cy="592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 txBox="1"/>
          <p:nvPr/>
        </p:nvSpPr>
        <p:spPr>
          <a:xfrm>
            <a:off x="2418000" y="447100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1..1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103744" y="3593535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1</a:t>
            </a:r>
            <a:r>
              <a:rPr lang="en" sz="800">
                <a:solidFill>
                  <a:srgbClr val="666666"/>
                </a:solidFill>
              </a:rPr>
              <a:t>..1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527252" y="3579013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1..1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91" name="Google Shape;91;p13"/>
          <p:cNvCxnSpPr>
            <a:stCxn id="62" idx="2"/>
            <a:endCxn id="64" idx="0"/>
          </p:cNvCxnSpPr>
          <p:nvPr/>
        </p:nvCxnSpPr>
        <p:spPr>
          <a:xfrm flipH="1" rot="-5400000">
            <a:off x="4471963" y="1718100"/>
            <a:ext cx="2199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3"/>
          <p:cNvSpPr txBox="1"/>
          <p:nvPr/>
        </p:nvSpPr>
        <p:spPr>
          <a:xfrm>
            <a:off x="4555400" y="2887775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0..n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351550" y="2146600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0..n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351550" y="2613150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0..n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279150" y="1595438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1..1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493675" y="2140700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0..n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833286" y="4439975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0..n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511125" y="1539513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1..1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4520525" y="794563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1..1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268500" y="849479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0..n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6090885" y="2146600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0..n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7374400" y="4763888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1..1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350725" y="4777500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0..n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1662700" y="3583450"/>
            <a:ext cx="42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1..1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015942" y="3575651"/>
            <a:ext cx="42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1..1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2905760" y="4273270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0..n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1348625" y="2661825"/>
            <a:ext cx="42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1..1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681050" y="4040550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1..1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884255" y="4609989"/>
            <a:ext cx="4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1..1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752417" y="2149225"/>
            <a:ext cx="42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1..1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111" name="Google Shape;111;p13"/>
          <p:cNvCxnSpPr>
            <a:stCxn id="58" idx="2"/>
            <a:endCxn id="66" idx="0"/>
          </p:cNvCxnSpPr>
          <p:nvPr/>
        </p:nvCxnSpPr>
        <p:spPr>
          <a:xfrm flipH="1">
            <a:off x="1705350" y="2697200"/>
            <a:ext cx="5700" cy="11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3"/>
          <p:cNvCxnSpPr/>
          <p:nvPr/>
        </p:nvCxnSpPr>
        <p:spPr>
          <a:xfrm flipH="1">
            <a:off x="2027350" y="2858425"/>
            <a:ext cx="1622700" cy="958800"/>
          </a:xfrm>
          <a:prstGeom prst="bentConnector3">
            <a:avLst>
              <a:gd fmla="val 99854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