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69" r:id="rId3"/>
    <p:sldId id="27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8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3871-9064-4944-9B9D-6E38CFC88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44BCB-F961-BE4E-897B-FE931239B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EE6AF-0AA7-6C42-A5C5-0B943F5E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EA93E-C255-C34C-87FD-8B4B4C27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F1982-319F-F14C-82CA-F4651D75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8FE0-295E-5C4D-BAEC-DB6777B6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FF284-96E1-B448-B7D4-CA572B06A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D5B04-23F4-3B48-8099-88288CE8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CA8DC-C81B-B646-9FC0-02787065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975B5-D73F-B644-A4FE-0F0A7E16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5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6A30F-5E09-A04A-91EE-86AAFC769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2E4E2-E1D4-8D40-A183-AF33BE4F8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551B2-E387-214A-AA33-64DF153C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2ABA5-C195-8146-BCC0-B39C4C95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F8BFC-DF2F-0248-A170-36F3482A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5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A8C7-F209-3E49-875C-425A284C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1CC01-C10F-7847-BA8B-99770C5AC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1318F-0E53-C94E-9166-3142F155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6CF9C-33F4-F34B-A8A9-66A86000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38FA2-BD2C-1340-A3BD-930D9EB0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2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AA4D-7D3E-1A44-BD21-1AF9FFCC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DE197-3E6C-AF42-A52E-DB5521C75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0A343-F32D-1D41-B510-074DFF0F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C34FC-D6C1-B049-8018-55C7B9E6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C9CD1-56FB-DF4D-BC2A-69F115FF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6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1B73-CC5E-B842-9663-8D3F2926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FEFED-D3F6-7644-BF9F-94E966C0B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ABDD2-E022-A346-8960-688828632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0BC95-E9D7-3C41-BC19-DFD21A71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25388-E238-AF46-B38B-E92363D9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46D57-4B2D-094A-8653-65C01184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2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6CF5-F9C1-954A-93B0-4A3D316B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6E843-A098-E14B-8C75-B9E674C64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A05A4-23D7-4245-99D8-68403EDA1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31FB7-29F8-0346-AFFA-8EEBE0EFC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0CFA59-D537-2340-B27E-958C292D9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414DB-B3CB-884A-AD51-A3054B53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66A48A-26BE-9748-B8BF-A748E2EC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88BA3C-DA05-AF47-BE61-83610EAC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5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3356C-D089-7744-A895-F7589D75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B005E-CBEB-A245-AD4F-2ACC61AEC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6B7490-7389-B44A-B370-6A193550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F14B8-6FD8-884A-BE3A-D8AE4BD9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0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3E2D5-285E-8F4D-8A34-F4CC5BFA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E1DE8F-8FBB-DF48-8A54-E8058F5C1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2798A-2967-FB49-BA42-AADC4CCD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0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F88B-82CB-2A41-9D33-B1E3E3393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FB983-9C98-584B-8CDA-D261CE7F5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79955-C244-0A41-A4D2-ABAC006DC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7F9B3-92EF-CD4B-8F93-7B256F8F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5FEF3-DE7B-CE48-9F08-81C7E54B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5A863-4807-8547-96E8-078EC71F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5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97DB-A5C6-8147-AFBE-6B7C9413F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E33AC8-AE9D-CF40-9A01-D19106A64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EC8BE-26DE-444B-9832-1230C2FEF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C3754-61DC-A44E-989F-3C185AAA4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A75ED-4ADA-564A-9113-82D3CFC67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42F46-DA81-BC4C-AF95-F06D53D9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8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AD5AB-57CA-2144-A845-D77B0D91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A4870-C727-8645-8961-0C97CB5CE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83EE3-1D4A-8B4C-9BDF-B64255FCF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85146-0BF9-7E45-AACD-59CE42CB07C4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5F1FE-77AD-3F4E-ABE6-9DD1AD172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243E7-1F27-3B40-A711-C64B980BE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0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05A3C65-14D8-AF44-A045-218D491CD793}"/>
              </a:ext>
            </a:extLst>
          </p:cNvPr>
          <p:cNvGrpSpPr/>
          <p:nvPr/>
        </p:nvGrpSpPr>
        <p:grpSpPr>
          <a:xfrm>
            <a:off x="-72263" y="-2127"/>
            <a:ext cx="12192000" cy="6858000"/>
            <a:chOff x="-72263" y="-2127"/>
            <a:chExt cx="12192000" cy="6858000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4D60EB7F-A76F-4745-9A06-13ABF295980A}"/>
                </a:ext>
              </a:extLst>
            </p:cNvPr>
            <p:cNvSpPr/>
            <p:nvPr/>
          </p:nvSpPr>
          <p:spPr>
            <a:xfrm>
              <a:off x="-72263" y="-2127"/>
              <a:ext cx="12192000" cy="6858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34407B58-3364-5E40-A59A-59A0A8FB0BB1}"/>
                </a:ext>
              </a:extLst>
            </p:cNvPr>
            <p:cNvSpPr/>
            <p:nvPr/>
          </p:nvSpPr>
          <p:spPr>
            <a:xfrm>
              <a:off x="1381135" y="2481549"/>
              <a:ext cx="3534622" cy="3968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5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641"/>
                  </a:lnTo>
                  <a:cubicBezTo>
                    <a:pt x="10800" y="15641"/>
                    <a:pt x="10800" y="21600"/>
                    <a:pt x="0" y="18214"/>
                  </a:cubicBezTo>
                  <a:close/>
                </a:path>
              </a:pathLst>
            </a:custGeom>
            <a:solidFill>
              <a:srgbClr val="4C8FC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800" b="1" dirty="0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7C4593D-7768-684E-A396-C71359B1F36D}"/>
                </a:ext>
              </a:extLst>
            </p:cNvPr>
            <p:cNvSpPr/>
            <p:nvPr/>
          </p:nvSpPr>
          <p:spPr>
            <a:xfrm>
              <a:off x="4151872" y="407776"/>
              <a:ext cx="1769172" cy="1683454"/>
            </a:xfrm>
            <a:prstGeom prst="roundRect">
              <a:avLst/>
            </a:prstGeom>
            <a:solidFill>
              <a:srgbClr val="4C8FCF"/>
            </a:solidFill>
            <a:ln w="28575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Org1 Peer</a:t>
              </a:r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04508201-6096-F44A-A9AD-9A4FDD9F1712}"/>
                </a:ext>
              </a:extLst>
            </p:cNvPr>
            <p:cNvSpPr/>
            <p:nvPr/>
          </p:nvSpPr>
          <p:spPr>
            <a:xfrm>
              <a:off x="1503105" y="2674240"/>
              <a:ext cx="3267877" cy="1690773"/>
            </a:xfrm>
            <a:prstGeom prst="can">
              <a:avLst>
                <a:gd name="adj" fmla="val 14453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>
                  <a:solidFill>
                    <a:prstClr val="black"/>
                  </a:solidFill>
                </a:rPr>
                <a:t>Channel World State</a:t>
              </a:r>
            </a:p>
            <a:p>
              <a:r>
                <a:rPr lang="en-US" sz="1400" b="1" dirty="0">
                  <a:solidFill>
                    <a:prstClr val="black"/>
                  </a:solidFill>
                </a:rPr>
                <a:t>Key: asset</a:t>
              </a:r>
              <a:r>
                <a:rPr lang="en-US" sz="1400" dirty="0">
                  <a:solidFill>
                    <a:prstClr val="black"/>
                  </a:solidFill>
                </a:rPr>
                <a:t>1, </a:t>
              </a:r>
              <a:r>
                <a:rPr lang="en-US" sz="1400" b="1" dirty="0">
                  <a:solidFill>
                    <a:prstClr val="black"/>
                  </a:solidFill>
                </a:rPr>
                <a:t>Value: </a:t>
              </a:r>
              <a:r>
                <a:rPr lang="en-US" sz="1400" dirty="0">
                  <a:solidFill>
                    <a:prstClr val="black"/>
                  </a:solidFill>
                </a:rPr>
                <a:t>owner – Org1</a:t>
              </a:r>
            </a:p>
            <a:p>
              <a:r>
                <a:rPr lang="en-US" sz="1400" b="1" dirty="0">
                  <a:solidFill>
                    <a:prstClr val="black"/>
                  </a:solidFill>
                </a:rPr>
                <a:t>Key: </a:t>
              </a:r>
              <a:r>
                <a:rPr lang="en-US" sz="1400" dirty="0">
                  <a:solidFill>
                    <a:prstClr val="black"/>
                  </a:solidFill>
                </a:rPr>
                <a:t>hash(asset1), </a:t>
              </a:r>
              <a:r>
                <a:rPr lang="en-US" sz="1400" b="1" dirty="0">
                  <a:solidFill>
                    <a:prstClr val="black"/>
                  </a:solidFill>
                </a:rPr>
                <a:t>Value: </a:t>
              </a:r>
              <a:r>
                <a:rPr lang="en-US" sz="1400" dirty="0">
                  <a:solidFill>
                    <a:prstClr val="black"/>
                  </a:solidFill>
                </a:rPr>
                <a:t>hash(details)</a:t>
              </a:r>
            </a:p>
            <a:p>
              <a:endParaRPr lang="en-US" sz="1400" dirty="0">
                <a:solidFill>
                  <a:prstClr val="black"/>
                </a:solidFill>
              </a:endParaRPr>
            </a:p>
            <a:p>
              <a:endParaRPr lang="en-US" sz="1400" dirty="0">
                <a:solidFill>
                  <a:prstClr val="black"/>
                </a:solidFill>
              </a:endParaRPr>
            </a:p>
            <a:p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" name="Shape">
              <a:extLst>
                <a:ext uri="{FF2B5EF4-FFF2-40B4-BE49-F238E27FC236}">
                  <a16:creationId xmlns:a16="http://schemas.microsoft.com/office/drawing/2014/main" id="{41D3593A-016B-DD42-8CC7-4B3ECE3C40A5}"/>
                </a:ext>
              </a:extLst>
            </p:cNvPr>
            <p:cNvSpPr/>
            <p:nvPr/>
          </p:nvSpPr>
          <p:spPr>
            <a:xfrm>
              <a:off x="5174373" y="1622529"/>
              <a:ext cx="849364" cy="937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5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641"/>
                  </a:lnTo>
                  <a:cubicBezTo>
                    <a:pt x="10800" y="15641"/>
                    <a:pt x="10800" y="21600"/>
                    <a:pt x="0" y="18214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n-US" sz="1400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Ledger</a:t>
              </a:r>
              <a:endParaRPr sz="14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21D2E90-AB93-0744-81EE-9391F616A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5757" y="1653828"/>
              <a:ext cx="1082434" cy="839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23379DB-5965-7941-9E43-DA337E402F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5757" y="2343192"/>
              <a:ext cx="1107980" cy="33809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9560151-BCA5-EA4B-962F-9FE8313ADF42}"/>
                </a:ext>
              </a:extLst>
            </p:cNvPr>
            <p:cNvSpPr/>
            <p:nvPr/>
          </p:nvSpPr>
          <p:spPr>
            <a:xfrm>
              <a:off x="4850784" y="263140"/>
              <a:ext cx="1245216" cy="564581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ea typeface="Arial" charset="0"/>
                  <a:cs typeface="Arial" charset="0"/>
                </a:rPr>
                <a:t>Secured asset transfer smart contract</a:t>
              </a: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E48F627F-104F-4843-848A-6575A6E0DCE9}"/>
                </a:ext>
              </a:extLst>
            </p:cNvPr>
            <p:cNvSpPr/>
            <p:nvPr/>
          </p:nvSpPr>
          <p:spPr>
            <a:xfrm>
              <a:off x="9294779" y="407776"/>
              <a:ext cx="1769172" cy="1683454"/>
            </a:xfrm>
            <a:prstGeom prst="roundRect">
              <a:avLst/>
            </a:prstGeom>
            <a:solidFill>
              <a:schemeClr val="accent6"/>
            </a:solidFill>
            <a:ln w="28575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Org2 Peer</a:t>
              </a:r>
            </a:p>
          </p:txBody>
        </p:sp>
        <p:sp>
          <p:nvSpPr>
            <p:cNvPr id="55" name="Shape">
              <a:extLst>
                <a:ext uri="{FF2B5EF4-FFF2-40B4-BE49-F238E27FC236}">
                  <a16:creationId xmlns:a16="http://schemas.microsoft.com/office/drawing/2014/main" id="{881985D6-5671-1B4D-905D-8186481FEADE}"/>
                </a:ext>
              </a:extLst>
            </p:cNvPr>
            <p:cNvSpPr/>
            <p:nvPr/>
          </p:nvSpPr>
          <p:spPr>
            <a:xfrm>
              <a:off x="10317280" y="1622529"/>
              <a:ext cx="849364" cy="937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5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641"/>
                  </a:lnTo>
                  <a:cubicBezTo>
                    <a:pt x="10800" y="15641"/>
                    <a:pt x="10800" y="21600"/>
                    <a:pt x="0" y="18214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n-US" sz="1400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Ledger</a:t>
              </a:r>
              <a:endParaRPr sz="14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66772181-158E-4D41-A0D6-6D6815C60905}"/>
                </a:ext>
              </a:extLst>
            </p:cNvPr>
            <p:cNvSpPr/>
            <p:nvPr/>
          </p:nvSpPr>
          <p:spPr>
            <a:xfrm>
              <a:off x="9993691" y="263140"/>
              <a:ext cx="1245216" cy="564581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ea typeface="Arial" charset="0"/>
                  <a:cs typeface="Arial" charset="0"/>
                </a:rPr>
                <a:t>Secured asset transfer smart contract</a:t>
              </a:r>
            </a:p>
          </p:txBody>
        </p:sp>
        <p:sp>
          <p:nvSpPr>
            <p:cNvPr id="21" name="Can 20">
              <a:extLst>
                <a:ext uri="{FF2B5EF4-FFF2-40B4-BE49-F238E27FC236}">
                  <a16:creationId xmlns:a16="http://schemas.microsoft.com/office/drawing/2014/main" id="{6CD0CB89-3C81-594A-B420-7219F95523A0}"/>
                </a:ext>
              </a:extLst>
            </p:cNvPr>
            <p:cNvSpPr/>
            <p:nvPr/>
          </p:nvSpPr>
          <p:spPr>
            <a:xfrm>
              <a:off x="1503105" y="4546265"/>
              <a:ext cx="3267877" cy="1127071"/>
            </a:xfrm>
            <a:prstGeom prst="can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u="sng" dirty="0">
                <a:solidFill>
                  <a:prstClr val="black"/>
                </a:solidFill>
              </a:endParaRPr>
            </a:p>
            <a:p>
              <a:pPr algn="ctr"/>
              <a:endParaRPr lang="en-US" sz="1400" u="sng" dirty="0">
                <a:solidFill>
                  <a:prstClr val="black"/>
                </a:solidFill>
              </a:endParaRPr>
            </a:p>
            <a:p>
              <a:pPr algn="ctr"/>
              <a:r>
                <a:rPr lang="en-US" u="sng" dirty="0">
                  <a:solidFill>
                    <a:prstClr val="black"/>
                  </a:solidFill>
                </a:rPr>
                <a:t>Org1 private data collection</a:t>
              </a:r>
            </a:p>
            <a:p>
              <a:pPr algn="ctr"/>
              <a:r>
                <a:rPr lang="en-US" sz="1400" b="1" dirty="0">
                  <a:solidFill>
                    <a:prstClr val="black"/>
                  </a:solidFill>
                </a:rPr>
                <a:t>Key: asset</a:t>
              </a:r>
              <a:r>
                <a:rPr lang="en-US" sz="1400" dirty="0">
                  <a:solidFill>
                    <a:prstClr val="black"/>
                  </a:solidFill>
                </a:rPr>
                <a:t>1, </a:t>
              </a:r>
              <a:r>
                <a:rPr lang="en-US" sz="1400" b="1" dirty="0">
                  <a:solidFill>
                    <a:prstClr val="black"/>
                  </a:solidFill>
                </a:rPr>
                <a:t>Value: </a:t>
              </a:r>
              <a:r>
                <a:rPr lang="en-US" sz="1400" dirty="0">
                  <a:solidFill>
                    <a:prstClr val="black"/>
                  </a:solidFill>
                </a:rPr>
                <a:t>asset details</a:t>
              </a:r>
            </a:p>
            <a:p>
              <a:pPr algn="ctr"/>
              <a:endParaRPr lang="en-US" sz="1000" u="sng" dirty="0">
                <a:solidFill>
                  <a:prstClr val="black"/>
                </a:solidFill>
              </a:endParaRPr>
            </a:p>
            <a:p>
              <a:pPr algn="ctr"/>
              <a:endParaRPr lang="en-US" sz="1000" u="sng" dirty="0">
                <a:solidFill>
                  <a:prstClr val="black"/>
                </a:solidFill>
              </a:endParaRPr>
            </a:p>
            <a:p>
              <a:pPr algn="ctr"/>
              <a:endParaRPr lang="en-US" sz="1000" u="sng" dirty="0">
                <a:solidFill>
                  <a:prstClr val="black"/>
                </a:solidFill>
              </a:endParaRPr>
            </a:p>
            <a:p>
              <a:pPr algn="ctr"/>
              <a:endParaRPr lang="en-US" sz="1000" u="sng" dirty="0">
                <a:solidFill>
                  <a:prstClr val="black"/>
                </a:solidFill>
              </a:endParaRPr>
            </a:p>
          </p:txBody>
        </p:sp>
        <p:sp>
          <p:nvSpPr>
            <p:cNvPr id="30" name="Shape">
              <a:extLst>
                <a:ext uri="{FF2B5EF4-FFF2-40B4-BE49-F238E27FC236}">
                  <a16:creationId xmlns:a16="http://schemas.microsoft.com/office/drawing/2014/main" id="{E56D930E-7425-9044-8762-41BC7CBC9D0C}"/>
                </a:ext>
              </a:extLst>
            </p:cNvPr>
            <p:cNvSpPr/>
            <p:nvPr/>
          </p:nvSpPr>
          <p:spPr>
            <a:xfrm>
              <a:off x="6538294" y="2492988"/>
              <a:ext cx="3534622" cy="3968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5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641"/>
                  </a:lnTo>
                  <a:cubicBezTo>
                    <a:pt x="10800" y="15641"/>
                    <a:pt x="10800" y="21600"/>
                    <a:pt x="0" y="18214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800" b="1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098A20-EE77-764B-80B3-E96D698566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38294" y="1629024"/>
              <a:ext cx="3762735" cy="8754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FC74BB5-B1B9-704D-9792-F16674ECBE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72916" y="1665267"/>
              <a:ext cx="1082434" cy="839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3E5D13A-DFDB-EA4C-BCF7-2F10A81896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72916" y="2354631"/>
              <a:ext cx="1107980" cy="33809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Can 37">
              <a:extLst>
                <a:ext uri="{FF2B5EF4-FFF2-40B4-BE49-F238E27FC236}">
                  <a16:creationId xmlns:a16="http://schemas.microsoft.com/office/drawing/2014/main" id="{B3426F3F-23F5-E445-9F26-1C8BE75C608A}"/>
                </a:ext>
              </a:extLst>
            </p:cNvPr>
            <p:cNvSpPr/>
            <p:nvPr/>
          </p:nvSpPr>
          <p:spPr>
            <a:xfrm>
              <a:off x="6674679" y="2636557"/>
              <a:ext cx="3267877" cy="1690773"/>
            </a:xfrm>
            <a:prstGeom prst="can">
              <a:avLst>
                <a:gd name="adj" fmla="val 14453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>
                  <a:solidFill>
                    <a:prstClr val="black"/>
                  </a:solidFill>
                </a:rPr>
                <a:t>Channel World State</a:t>
              </a:r>
            </a:p>
            <a:p>
              <a:r>
                <a:rPr lang="en-US" sz="1400" b="1" dirty="0">
                  <a:solidFill>
                    <a:prstClr val="black"/>
                  </a:solidFill>
                </a:rPr>
                <a:t>Key: asset</a:t>
              </a:r>
              <a:r>
                <a:rPr lang="en-US" sz="1400" dirty="0">
                  <a:solidFill>
                    <a:prstClr val="black"/>
                  </a:solidFill>
                </a:rPr>
                <a:t>1, </a:t>
              </a:r>
              <a:r>
                <a:rPr lang="en-US" sz="1400" b="1" dirty="0">
                  <a:solidFill>
                    <a:prstClr val="black"/>
                  </a:solidFill>
                </a:rPr>
                <a:t>Value: </a:t>
              </a:r>
              <a:r>
                <a:rPr lang="en-US" sz="1400" dirty="0">
                  <a:solidFill>
                    <a:prstClr val="black"/>
                  </a:solidFill>
                </a:rPr>
                <a:t>owner – Org1</a:t>
              </a:r>
            </a:p>
            <a:p>
              <a:r>
                <a:rPr lang="en-US" sz="1400" b="1" dirty="0">
                  <a:solidFill>
                    <a:prstClr val="black"/>
                  </a:solidFill>
                </a:rPr>
                <a:t>Key: </a:t>
              </a:r>
              <a:r>
                <a:rPr lang="en-US" sz="1400" dirty="0">
                  <a:solidFill>
                    <a:prstClr val="black"/>
                  </a:solidFill>
                </a:rPr>
                <a:t>hash(asset1), </a:t>
              </a:r>
              <a:r>
                <a:rPr lang="en-US" sz="1400" b="1" dirty="0">
                  <a:solidFill>
                    <a:prstClr val="black"/>
                  </a:solidFill>
                </a:rPr>
                <a:t>Value: </a:t>
              </a:r>
              <a:r>
                <a:rPr lang="en-US" sz="1400" dirty="0">
                  <a:solidFill>
                    <a:prstClr val="black"/>
                  </a:solidFill>
                </a:rPr>
                <a:t>hash(details)</a:t>
              </a:r>
            </a:p>
            <a:p>
              <a:endParaRPr lang="en-US" sz="1400" dirty="0">
                <a:solidFill>
                  <a:prstClr val="black"/>
                </a:solidFill>
              </a:endParaRPr>
            </a:p>
            <a:p>
              <a:endParaRPr lang="en-US" sz="1400" dirty="0">
                <a:solidFill>
                  <a:prstClr val="black"/>
                </a:solidFill>
              </a:endParaRPr>
            </a:p>
            <a:p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39" name="Can 38">
              <a:extLst>
                <a:ext uri="{FF2B5EF4-FFF2-40B4-BE49-F238E27FC236}">
                  <a16:creationId xmlns:a16="http://schemas.microsoft.com/office/drawing/2014/main" id="{C5EA9B22-48EC-AD4F-9D20-39B21F0F21E4}"/>
                </a:ext>
              </a:extLst>
            </p:cNvPr>
            <p:cNvSpPr/>
            <p:nvPr/>
          </p:nvSpPr>
          <p:spPr>
            <a:xfrm>
              <a:off x="6674679" y="4508582"/>
              <a:ext cx="3267877" cy="1127071"/>
            </a:xfrm>
            <a:prstGeom prst="can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u="sng" dirty="0">
                <a:solidFill>
                  <a:prstClr val="black"/>
                </a:solidFill>
              </a:endParaRPr>
            </a:p>
            <a:p>
              <a:pPr algn="ctr"/>
              <a:endParaRPr lang="en-US" sz="1400" u="sng" dirty="0">
                <a:solidFill>
                  <a:prstClr val="black"/>
                </a:solidFill>
              </a:endParaRPr>
            </a:p>
            <a:p>
              <a:pPr algn="ctr"/>
              <a:r>
                <a:rPr lang="en-US" u="sng" dirty="0">
                  <a:solidFill>
                    <a:prstClr val="black"/>
                  </a:solidFill>
                </a:rPr>
                <a:t>Org2 private data collection</a:t>
              </a:r>
            </a:p>
            <a:p>
              <a:pPr algn="ctr"/>
              <a:endParaRPr lang="en-US" sz="1000" u="sng" dirty="0">
                <a:solidFill>
                  <a:prstClr val="black"/>
                </a:solidFill>
              </a:endParaRPr>
            </a:p>
            <a:p>
              <a:pPr algn="ctr"/>
              <a:endParaRPr lang="en-US" sz="1000" u="sng" dirty="0">
                <a:solidFill>
                  <a:prstClr val="black"/>
                </a:solidFill>
              </a:endParaRPr>
            </a:p>
            <a:p>
              <a:pPr algn="ctr"/>
              <a:endParaRPr lang="en-US" sz="1000" u="sng" dirty="0">
                <a:solidFill>
                  <a:prstClr val="black"/>
                </a:solidFill>
              </a:endParaRPr>
            </a:p>
            <a:p>
              <a:pPr algn="ctr"/>
              <a:endParaRPr lang="en-US" sz="1000" u="sng" dirty="0">
                <a:solidFill>
                  <a:prstClr val="black"/>
                </a:solidFill>
              </a:endParaRPr>
            </a:p>
            <a:p>
              <a:pPr algn="ctr"/>
              <a:endParaRPr lang="en-US" sz="1000" u="sng" dirty="0">
                <a:solidFill>
                  <a:prstClr val="black"/>
                </a:solidFill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5382C7C-1296-4848-B507-91D7723EB3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1136" y="1622529"/>
              <a:ext cx="3793237" cy="8393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673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B393B5-0C2C-A141-B495-AE4F8C16E23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4D60EB7F-A76F-4745-9A06-13ABF295980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34407B58-3364-5E40-A59A-59A0A8FB0BB1}"/>
                </a:ext>
              </a:extLst>
            </p:cNvPr>
            <p:cNvSpPr/>
            <p:nvPr/>
          </p:nvSpPr>
          <p:spPr>
            <a:xfrm>
              <a:off x="1381135" y="2481549"/>
              <a:ext cx="3534622" cy="3968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5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641"/>
                  </a:lnTo>
                  <a:cubicBezTo>
                    <a:pt x="10800" y="15641"/>
                    <a:pt x="10800" y="21600"/>
                    <a:pt x="0" y="18214"/>
                  </a:cubicBezTo>
                  <a:close/>
                </a:path>
              </a:pathLst>
            </a:custGeom>
            <a:solidFill>
              <a:srgbClr val="4C8FC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800" b="1" dirty="0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7C4593D-7768-684E-A396-C71359B1F36D}"/>
                </a:ext>
              </a:extLst>
            </p:cNvPr>
            <p:cNvSpPr/>
            <p:nvPr/>
          </p:nvSpPr>
          <p:spPr>
            <a:xfrm>
              <a:off x="4151872" y="407776"/>
              <a:ext cx="1769172" cy="1683454"/>
            </a:xfrm>
            <a:prstGeom prst="roundRect">
              <a:avLst/>
            </a:prstGeom>
            <a:solidFill>
              <a:srgbClr val="4C8FCF"/>
            </a:solidFill>
            <a:ln w="28575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Org1 Peer</a:t>
              </a:r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04508201-6096-F44A-A9AD-9A4FDD9F1712}"/>
                </a:ext>
              </a:extLst>
            </p:cNvPr>
            <p:cNvSpPr/>
            <p:nvPr/>
          </p:nvSpPr>
          <p:spPr>
            <a:xfrm>
              <a:off x="1503105" y="2674240"/>
              <a:ext cx="3267877" cy="1690773"/>
            </a:xfrm>
            <a:prstGeom prst="can">
              <a:avLst>
                <a:gd name="adj" fmla="val 14453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>
                  <a:solidFill>
                    <a:prstClr val="black"/>
                  </a:solidFill>
                </a:rPr>
                <a:t>Channel World State</a:t>
              </a:r>
            </a:p>
            <a:p>
              <a:r>
                <a:rPr lang="en-US" sz="1400" b="1" dirty="0">
                  <a:solidFill>
                    <a:prstClr val="black"/>
                  </a:solidFill>
                </a:rPr>
                <a:t>Key: </a:t>
              </a:r>
              <a:r>
                <a:rPr lang="en-US" sz="1400" dirty="0">
                  <a:solidFill>
                    <a:prstClr val="black"/>
                  </a:solidFill>
                </a:rPr>
                <a:t>asset1, </a:t>
              </a:r>
              <a:r>
                <a:rPr lang="en-US" sz="1400" b="1" dirty="0">
                  <a:solidFill>
                    <a:prstClr val="black"/>
                  </a:solidFill>
                </a:rPr>
                <a:t>Value: </a:t>
              </a:r>
              <a:r>
                <a:rPr lang="en-US" sz="1400" dirty="0">
                  <a:solidFill>
                    <a:prstClr val="black"/>
                  </a:solidFill>
                </a:rPr>
                <a:t>owner – Org1</a:t>
              </a:r>
            </a:p>
            <a:p>
              <a:r>
                <a:rPr lang="en-US" sz="1400" b="1" dirty="0">
                  <a:solidFill>
                    <a:prstClr val="black"/>
                  </a:solidFill>
                </a:rPr>
                <a:t>Key: </a:t>
              </a:r>
              <a:r>
                <a:rPr lang="en-US" sz="1400" dirty="0">
                  <a:solidFill>
                    <a:prstClr val="black"/>
                  </a:solidFill>
                </a:rPr>
                <a:t>hash(asset1), </a:t>
              </a:r>
              <a:r>
                <a:rPr lang="en-US" sz="1400" b="1" dirty="0">
                  <a:solidFill>
                    <a:prstClr val="black"/>
                  </a:solidFill>
                </a:rPr>
                <a:t>Value: </a:t>
              </a:r>
              <a:r>
                <a:rPr lang="en-US" sz="1400" dirty="0">
                  <a:solidFill>
                    <a:prstClr val="black"/>
                  </a:solidFill>
                </a:rPr>
                <a:t>hash(details)</a:t>
              </a:r>
            </a:p>
            <a:p>
              <a:r>
                <a:rPr lang="en-US" sz="1400" b="1" dirty="0">
                  <a:solidFill>
                    <a:prstClr val="black"/>
                  </a:solidFill>
                </a:rPr>
                <a:t>Key: </a:t>
              </a:r>
              <a:r>
                <a:rPr lang="en-US" sz="1400" dirty="0">
                  <a:solidFill>
                    <a:prstClr val="black"/>
                  </a:solidFill>
                </a:rPr>
                <a:t>hash(S:asset1), </a:t>
              </a:r>
              <a:r>
                <a:rPr lang="en-US" sz="1400" b="1" dirty="0">
                  <a:solidFill>
                    <a:prstClr val="black"/>
                  </a:solidFill>
                </a:rPr>
                <a:t>Value: </a:t>
              </a:r>
              <a:r>
                <a:rPr lang="en-US" sz="1400" dirty="0">
                  <a:solidFill>
                    <a:prstClr val="black"/>
                  </a:solidFill>
                </a:rPr>
                <a:t>hash(110)</a:t>
              </a:r>
            </a:p>
            <a:p>
              <a:r>
                <a:rPr lang="en-US" sz="1400" b="1" dirty="0">
                  <a:solidFill>
                    <a:prstClr val="black"/>
                  </a:solidFill>
                </a:rPr>
                <a:t>Key: </a:t>
              </a:r>
              <a:r>
                <a:rPr lang="en-US" sz="1400" dirty="0">
                  <a:solidFill>
                    <a:prstClr val="black"/>
                  </a:solidFill>
                </a:rPr>
                <a:t>hash(B:asset1), </a:t>
              </a:r>
              <a:r>
                <a:rPr lang="en-US" sz="1400" b="1" dirty="0">
                  <a:solidFill>
                    <a:prstClr val="black"/>
                  </a:solidFill>
                </a:rPr>
                <a:t>Value: </a:t>
              </a:r>
              <a:r>
                <a:rPr lang="en-US" sz="1400" dirty="0">
                  <a:solidFill>
                    <a:prstClr val="black"/>
                  </a:solidFill>
                </a:rPr>
                <a:t>hash(100)</a:t>
              </a:r>
            </a:p>
            <a:p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" name="Shape">
              <a:extLst>
                <a:ext uri="{FF2B5EF4-FFF2-40B4-BE49-F238E27FC236}">
                  <a16:creationId xmlns:a16="http://schemas.microsoft.com/office/drawing/2014/main" id="{41D3593A-016B-DD42-8CC7-4B3ECE3C40A5}"/>
                </a:ext>
              </a:extLst>
            </p:cNvPr>
            <p:cNvSpPr/>
            <p:nvPr/>
          </p:nvSpPr>
          <p:spPr>
            <a:xfrm>
              <a:off x="5174373" y="1622529"/>
              <a:ext cx="849364" cy="937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5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641"/>
                  </a:lnTo>
                  <a:cubicBezTo>
                    <a:pt x="10800" y="15641"/>
                    <a:pt x="10800" y="21600"/>
                    <a:pt x="0" y="18214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n-US" sz="1400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Ledger</a:t>
              </a:r>
              <a:endParaRPr sz="14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21D2E90-AB93-0744-81EE-9391F616A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5757" y="1653828"/>
              <a:ext cx="1082434" cy="839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23379DB-5965-7941-9E43-DA337E402F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5757" y="2343192"/>
              <a:ext cx="1107980" cy="33809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9560151-BCA5-EA4B-962F-9FE8313ADF42}"/>
                </a:ext>
              </a:extLst>
            </p:cNvPr>
            <p:cNvSpPr/>
            <p:nvPr/>
          </p:nvSpPr>
          <p:spPr>
            <a:xfrm>
              <a:off x="4850784" y="263140"/>
              <a:ext cx="1245216" cy="564581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ea typeface="Arial" charset="0"/>
                  <a:cs typeface="Arial" charset="0"/>
                </a:rPr>
                <a:t>Secured asset transfer smart contract</a:t>
              </a: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E48F627F-104F-4843-848A-6575A6E0DCE9}"/>
                </a:ext>
              </a:extLst>
            </p:cNvPr>
            <p:cNvSpPr/>
            <p:nvPr/>
          </p:nvSpPr>
          <p:spPr>
            <a:xfrm>
              <a:off x="9294779" y="407776"/>
              <a:ext cx="1769172" cy="1683454"/>
            </a:xfrm>
            <a:prstGeom prst="roundRect">
              <a:avLst/>
            </a:prstGeom>
            <a:solidFill>
              <a:schemeClr val="accent6"/>
            </a:solidFill>
            <a:ln w="28575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Org2 Peer</a:t>
              </a:r>
            </a:p>
          </p:txBody>
        </p:sp>
        <p:sp>
          <p:nvSpPr>
            <p:cNvPr id="55" name="Shape">
              <a:extLst>
                <a:ext uri="{FF2B5EF4-FFF2-40B4-BE49-F238E27FC236}">
                  <a16:creationId xmlns:a16="http://schemas.microsoft.com/office/drawing/2014/main" id="{881985D6-5671-1B4D-905D-8186481FEADE}"/>
                </a:ext>
              </a:extLst>
            </p:cNvPr>
            <p:cNvSpPr/>
            <p:nvPr/>
          </p:nvSpPr>
          <p:spPr>
            <a:xfrm>
              <a:off x="10317280" y="1622529"/>
              <a:ext cx="849364" cy="937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5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641"/>
                  </a:lnTo>
                  <a:cubicBezTo>
                    <a:pt x="10800" y="15641"/>
                    <a:pt x="10800" y="21600"/>
                    <a:pt x="0" y="18214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n-US" sz="1400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Ledger</a:t>
              </a:r>
              <a:endParaRPr sz="14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66772181-158E-4D41-A0D6-6D6815C60905}"/>
                </a:ext>
              </a:extLst>
            </p:cNvPr>
            <p:cNvSpPr/>
            <p:nvPr/>
          </p:nvSpPr>
          <p:spPr>
            <a:xfrm>
              <a:off x="9993691" y="263140"/>
              <a:ext cx="1245216" cy="564581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ea typeface="Arial" charset="0"/>
                  <a:cs typeface="Arial" charset="0"/>
                </a:rPr>
                <a:t>Secured asset transfer smart contract</a:t>
              </a:r>
            </a:p>
          </p:txBody>
        </p:sp>
        <p:sp>
          <p:nvSpPr>
            <p:cNvPr id="21" name="Can 20">
              <a:extLst>
                <a:ext uri="{FF2B5EF4-FFF2-40B4-BE49-F238E27FC236}">
                  <a16:creationId xmlns:a16="http://schemas.microsoft.com/office/drawing/2014/main" id="{6CD0CB89-3C81-594A-B420-7219F95523A0}"/>
                </a:ext>
              </a:extLst>
            </p:cNvPr>
            <p:cNvSpPr/>
            <p:nvPr/>
          </p:nvSpPr>
          <p:spPr>
            <a:xfrm>
              <a:off x="1503105" y="4546265"/>
              <a:ext cx="3267877" cy="1127071"/>
            </a:xfrm>
            <a:prstGeom prst="can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u="sng" dirty="0">
                <a:solidFill>
                  <a:prstClr val="black"/>
                </a:solidFill>
              </a:endParaRPr>
            </a:p>
            <a:p>
              <a:pPr algn="ctr"/>
              <a:endParaRPr lang="en-US" sz="1400" u="sng" dirty="0">
                <a:solidFill>
                  <a:prstClr val="black"/>
                </a:solidFill>
              </a:endParaRPr>
            </a:p>
            <a:p>
              <a:pPr algn="ctr"/>
              <a:r>
                <a:rPr lang="en-US" u="sng" dirty="0">
                  <a:solidFill>
                    <a:prstClr val="black"/>
                  </a:solidFill>
                </a:rPr>
                <a:t>Org1 private data collection</a:t>
              </a:r>
            </a:p>
            <a:p>
              <a:pPr algn="ctr"/>
              <a:r>
                <a:rPr lang="en-US" sz="1400" b="1" dirty="0">
                  <a:solidFill>
                    <a:prstClr val="black"/>
                  </a:solidFill>
                </a:rPr>
                <a:t>Key: </a:t>
              </a:r>
              <a:r>
                <a:rPr lang="en-US" sz="1400" dirty="0">
                  <a:solidFill>
                    <a:prstClr val="black"/>
                  </a:solidFill>
                </a:rPr>
                <a:t>asset1, </a:t>
              </a:r>
              <a:r>
                <a:rPr lang="en-US" sz="1400" b="1" dirty="0">
                  <a:solidFill>
                    <a:prstClr val="black"/>
                  </a:solidFill>
                </a:rPr>
                <a:t>Value</a:t>
              </a:r>
              <a:r>
                <a:rPr lang="en-US" sz="1400" b="1">
                  <a:solidFill>
                    <a:prstClr val="black"/>
                  </a:solidFill>
                </a:rPr>
                <a:t>: </a:t>
              </a:r>
              <a:r>
                <a:rPr lang="en-US" sz="1400">
                  <a:solidFill>
                    <a:prstClr val="black"/>
                  </a:solidFill>
                </a:rPr>
                <a:t>asset </a:t>
              </a:r>
              <a:r>
                <a:rPr lang="en-US" sz="1400" dirty="0">
                  <a:solidFill>
                    <a:prstClr val="black"/>
                  </a:solidFill>
                </a:rPr>
                <a:t>details</a:t>
              </a:r>
            </a:p>
            <a:p>
              <a:pPr algn="ctr"/>
              <a:r>
                <a:rPr lang="en-US" sz="1400" b="1" dirty="0">
                  <a:solidFill>
                    <a:prstClr val="black"/>
                  </a:solidFill>
                </a:rPr>
                <a:t>Key</a:t>
              </a:r>
              <a:r>
                <a:rPr lang="en-US" sz="1400" dirty="0">
                  <a:solidFill>
                    <a:prstClr val="black"/>
                  </a:solidFill>
                </a:rPr>
                <a:t> S: asset1, </a:t>
              </a:r>
              <a:r>
                <a:rPr lang="en-US" sz="1400" b="1" dirty="0">
                  <a:solidFill>
                    <a:prstClr val="black"/>
                  </a:solidFill>
                </a:rPr>
                <a:t>Value:</a:t>
              </a:r>
              <a:r>
                <a:rPr lang="en-US" sz="1400" dirty="0">
                  <a:solidFill>
                    <a:prstClr val="black"/>
                  </a:solidFill>
                </a:rPr>
                <a:t> 110</a:t>
              </a:r>
            </a:p>
            <a:p>
              <a:pPr algn="ctr"/>
              <a:endParaRPr lang="en-US" sz="1000" u="sng" dirty="0">
                <a:solidFill>
                  <a:prstClr val="black"/>
                </a:solidFill>
              </a:endParaRPr>
            </a:p>
            <a:p>
              <a:pPr algn="ctr"/>
              <a:endParaRPr lang="en-US" sz="1000" u="sng" dirty="0">
                <a:solidFill>
                  <a:prstClr val="black"/>
                </a:solidFill>
              </a:endParaRPr>
            </a:p>
            <a:p>
              <a:pPr algn="ctr"/>
              <a:endParaRPr lang="en-US" sz="1000" u="sng" dirty="0">
                <a:solidFill>
                  <a:prstClr val="black"/>
                </a:solidFill>
              </a:endParaRPr>
            </a:p>
          </p:txBody>
        </p:sp>
        <p:sp>
          <p:nvSpPr>
            <p:cNvPr id="30" name="Shape">
              <a:extLst>
                <a:ext uri="{FF2B5EF4-FFF2-40B4-BE49-F238E27FC236}">
                  <a16:creationId xmlns:a16="http://schemas.microsoft.com/office/drawing/2014/main" id="{E56D930E-7425-9044-8762-41BC7CBC9D0C}"/>
                </a:ext>
              </a:extLst>
            </p:cNvPr>
            <p:cNvSpPr/>
            <p:nvPr/>
          </p:nvSpPr>
          <p:spPr>
            <a:xfrm>
              <a:off x="6538294" y="2492988"/>
              <a:ext cx="3534622" cy="3968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5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641"/>
                  </a:lnTo>
                  <a:cubicBezTo>
                    <a:pt x="10800" y="15641"/>
                    <a:pt x="10800" y="21600"/>
                    <a:pt x="0" y="18214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800" b="1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FC74BB5-B1B9-704D-9792-F16674ECBE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72916" y="1665267"/>
              <a:ext cx="1082434" cy="839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3E5D13A-DFDB-EA4C-BCF7-2F10A81896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72916" y="2354631"/>
              <a:ext cx="1107980" cy="33809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Can 37">
              <a:extLst>
                <a:ext uri="{FF2B5EF4-FFF2-40B4-BE49-F238E27FC236}">
                  <a16:creationId xmlns:a16="http://schemas.microsoft.com/office/drawing/2014/main" id="{B3426F3F-23F5-E445-9F26-1C8BE75C608A}"/>
                </a:ext>
              </a:extLst>
            </p:cNvPr>
            <p:cNvSpPr/>
            <p:nvPr/>
          </p:nvSpPr>
          <p:spPr>
            <a:xfrm>
              <a:off x="6674679" y="2636557"/>
              <a:ext cx="3267877" cy="1690773"/>
            </a:xfrm>
            <a:prstGeom prst="can">
              <a:avLst>
                <a:gd name="adj" fmla="val 14453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>
                  <a:solidFill>
                    <a:prstClr val="black"/>
                  </a:solidFill>
                </a:rPr>
                <a:t>Channel World State</a:t>
              </a:r>
            </a:p>
            <a:p>
              <a:r>
                <a:rPr lang="en-US" sz="1400" b="1" dirty="0">
                  <a:solidFill>
                    <a:prstClr val="black"/>
                  </a:solidFill>
                </a:rPr>
                <a:t>Key: </a:t>
              </a:r>
              <a:r>
                <a:rPr lang="en-US" sz="1400" dirty="0">
                  <a:solidFill>
                    <a:prstClr val="black"/>
                  </a:solidFill>
                </a:rPr>
                <a:t>asset1, </a:t>
              </a:r>
              <a:r>
                <a:rPr lang="en-US" sz="1400" b="1" dirty="0">
                  <a:solidFill>
                    <a:prstClr val="black"/>
                  </a:solidFill>
                </a:rPr>
                <a:t>Value: </a:t>
              </a:r>
              <a:r>
                <a:rPr lang="en-US" sz="1400" dirty="0">
                  <a:solidFill>
                    <a:prstClr val="black"/>
                  </a:solidFill>
                </a:rPr>
                <a:t>owner – Org1</a:t>
              </a:r>
            </a:p>
            <a:p>
              <a:r>
                <a:rPr lang="en-US" sz="1400" b="1" dirty="0">
                  <a:solidFill>
                    <a:prstClr val="black"/>
                  </a:solidFill>
                </a:rPr>
                <a:t>Key: </a:t>
              </a:r>
              <a:r>
                <a:rPr lang="en-US" sz="1400" dirty="0">
                  <a:solidFill>
                    <a:prstClr val="black"/>
                  </a:solidFill>
                </a:rPr>
                <a:t>hash(asset1), </a:t>
              </a:r>
              <a:r>
                <a:rPr lang="en-US" sz="1400" b="1" dirty="0">
                  <a:solidFill>
                    <a:prstClr val="black"/>
                  </a:solidFill>
                </a:rPr>
                <a:t>Value: </a:t>
              </a:r>
              <a:r>
                <a:rPr lang="en-US" sz="1400" dirty="0">
                  <a:solidFill>
                    <a:prstClr val="black"/>
                  </a:solidFill>
                </a:rPr>
                <a:t>hash(details)</a:t>
              </a:r>
            </a:p>
            <a:p>
              <a:r>
                <a:rPr lang="en-US" sz="1400" b="1" dirty="0">
                  <a:solidFill>
                    <a:prstClr val="black"/>
                  </a:solidFill>
                </a:rPr>
                <a:t>Key: </a:t>
              </a:r>
              <a:r>
                <a:rPr lang="en-US" sz="1400" dirty="0">
                  <a:solidFill>
                    <a:prstClr val="black"/>
                  </a:solidFill>
                </a:rPr>
                <a:t>hash(S:asset1), </a:t>
              </a:r>
              <a:r>
                <a:rPr lang="en-US" sz="1400" b="1" dirty="0">
                  <a:solidFill>
                    <a:prstClr val="black"/>
                  </a:solidFill>
                </a:rPr>
                <a:t>Value: </a:t>
              </a:r>
              <a:r>
                <a:rPr lang="en-US" sz="1400" dirty="0">
                  <a:solidFill>
                    <a:prstClr val="black"/>
                  </a:solidFill>
                </a:rPr>
                <a:t>hash(110)</a:t>
              </a:r>
            </a:p>
            <a:p>
              <a:r>
                <a:rPr lang="en-US" sz="1400" b="1" dirty="0">
                  <a:solidFill>
                    <a:prstClr val="black"/>
                  </a:solidFill>
                </a:rPr>
                <a:t>Key: </a:t>
              </a:r>
              <a:r>
                <a:rPr lang="en-US" sz="1400" dirty="0">
                  <a:solidFill>
                    <a:prstClr val="black"/>
                  </a:solidFill>
                </a:rPr>
                <a:t>hash(B:asset1), </a:t>
              </a:r>
              <a:r>
                <a:rPr lang="en-US" sz="1400" b="1" dirty="0">
                  <a:solidFill>
                    <a:prstClr val="black"/>
                  </a:solidFill>
                </a:rPr>
                <a:t>Value: </a:t>
              </a:r>
              <a:r>
                <a:rPr lang="en-US" sz="1400" dirty="0">
                  <a:solidFill>
                    <a:prstClr val="black"/>
                  </a:solidFill>
                </a:rPr>
                <a:t>hash(100)</a:t>
              </a:r>
            </a:p>
            <a:p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39" name="Can 38">
              <a:extLst>
                <a:ext uri="{FF2B5EF4-FFF2-40B4-BE49-F238E27FC236}">
                  <a16:creationId xmlns:a16="http://schemas.microsoft.com/office/drawing/2014/main" id="{C5EA9B22-48EC-AD4F-9D20-39B21F0F21E4}"/>
                </a:ext>
              </a:extLst>
            </p:cNvPr>
            <p:cNvSpPr/>
            <p:nvPr/>
          </p:nvSpPr>
          <p:spPr>
            <a:xfrm>
              <a:off x="6674679" y="4508582"/>
              <a:ext cx="3267877" cy="1127071"/>
            </a:xfrm>
            <a:prstGeom prst="can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u="sng" dirty="0">
                <a:solidFill>
                  <a:prstClr val="black"/>
                </a:solidFill>
              </a:endParaRPr>
            </a:p>
            <a:p>
              <a:pPr algn="ctr"/>
              <a:endParaRPr lang="en-US" sz="1400" u="sng" dirty="0">
                <a:solidFill>
                  <a:prstClr val="black"/>
                </a:solidFill>
              </a:endParaRPr>
            </a:p>
            <a:p>
              <a:pPr algn="ctr"/>
              <a:r>
                <a:rPr lang="en-US" u="sng" dirty="0">
                  <a:solidFill>
                    <a:prstClr val="black"/>
                  </a:solidFill>
                </a:rPr>
                <a:t>Org2 private data collection</a:t>
              </a:r>
            </a:p>
            <a:p>
              <a:pPr algn="ctr"/>
              <a:r>
                <a:rPr lang="en-US" sz="1400" b="1" dirty="0">
                  <a:solidFill>
                    <a:prstClr val="black"/>
                  </a:solidFill>
                </a:rPr>
                <a:t>Key</a:t>
              </a:r>
              <a:r>
                <a:rPr lang="en-US" sz="1400" dirty="0">
                  <a:solidFill>
                    <a:prstClr val="black"/>
                  </a:solidFill>
                </a:rPr>
                <a:t> B:asset1, </a:t>
              </a:r>
              <a:r>
                <a:rPr lang="en-US" sz="1400" b="1" dirty="0">
                  <a:solidFill>
                    <a:prstClr val="black"/>
                  </a:solidFill>
                </a:rPr>
                <a:t>Value</a:t>
              </a:r>
              <a:r>
                <a:rPr lang="en-US" sz="1400" dirty="0">
                  <a:solidFill>
                    <a:prstClr val="black"/>
                  </a:solidFill>
                </a:rPr>
                <a:t>: 100</a:t>
              </a:r>
            </a:p>
            <a:p>
              <a:pPr algn="ctr"/>
              <a:endParaRPr lang="en-US" sz="1400" dirty="0">
                <a:solidFill>
                  <a:prstClr val="black"/>
                </a:solidFill>
              </a:endParaRPr>
            </a:p>
            <a:p>
              <a:pPr algn="ctr"/>
              <a:endParaRPr lang="en-US" sz="1000" u="sng" dirty="0">
                <a:solidFill>
                  <a:prstClr val="black"/>
                </a:solidFill>
              </a:endParaRPr>
            </a:p>
            <a:p>
              <a:pPr algn="ctr"/>
              <a:endParaRPr lang="en-US" sz="1000" u="sng" dirty="0">
                <a:solidFill>
                  <a:prstClr val="black"/>
                </a:solidFill>
              </a:endParaRPr>
            </a:p>
            <a:p>
              <a:pPr algn="ctr"/>
              <a:endParaRPr lang="en-US" sz="1000" u="sng" dirty="0">
                <a:solidFill>
                  <a:prstClr val="black"/>
                </a:solidFill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4245A58-E19D-5149-809A-F932BD2ED1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38294" y="1629024"/>
              <a:ext cx="3762735" cy="8754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699F28F-9EE0-9A4C-8F92-9D1CDD286D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1136" y="1622529"/>
              <a:ext cx="3793237" cy="8393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268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711350A-DC3B-D541-9AB5-D02D7E9BC46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4D60EB7F-A76F-4745-9A06-13ABF295980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34407B58-3364-5E40-A59A-59A0A8FB0BB1}"/>
                </a:ext>
              </a:extLst>
            </p:cNvPr>
            <p:cNvSpPr/>
            <p:nvPr/>
          </p:nvSpPr>
          <p:spPr>
            <a:xfrm>
              <a:off x="1381135" y="2481549"/>
              <a:ext cx="3534622" cy="3968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5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641"/>
                  </a:lnTo>
                  <a:cubicBezTo>
                    <a:pt x="10800" y="15641"/>
                    <a:pt x="10800" y="21600"/>
                    <a:pt x="0" y="18214"/>
                  </a:cubicBezTo>
                  <a:close/>
                </a:path>
              </a:pathLst>
            </a:custGeom>
            <a:solidFill>
              <a:srgbClr val="4C8FC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800" b="1" dirty="0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7C4593D-7768-684E-A396-C71359B1F36D}"/>
                </a:ext>
              </a:extLst>
            </p:cNvPr>
            <p:cNvSpPr/>
            <p:nvPr/>
          </p:nvSpPr>
          <p:spPr>
            <a:xfrm>
              <a:off x="4151872" y="407776"/>
              <a:ext cx="1769172" cy="1683454"/>
            </a:xfrm>
            <a:prstGeom prst="roundRect">
              <a:avLst/>
            </a:prstGeom>
            <a:solidFill>
              <a:srgbClr val="4C8FCF"/>
            </a:solidFill>
            <a:ln w="28575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Org1 Peer</a:t>
              </a:r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04508201-6096-F44A-A9AD-9A4FDD9F1712}"/>
                </a:ext>
              </a:extLst>
            </p:cNvPr>
            <p:cNvSpPr/>
            <p:nvPr/>
          </p:nvSpPr>
          <p:spPr>
            <a:xfrm>
              <a:off x="1503105" y="2674240"/>
              <a:ext cx="3267877" cy="1690773"/>
            </a:xfrm>
            <a:prstGeom prst="can">
              <a:avLst>
                <a:gd name="adj" fmla="val 14453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>
                  <a:solidFill>
                    <a:prstClr val="black"/>
                  </a:solidFill>
                </a:rPr>
                <a:t>Channel World State</a:t>
              </a:r>
            </a:p>
            <a:p>
              <a:r>
                <a:rPr lang="en-US" sz="1400" b="1" dirty="0">
                  <a:solidFill>
                    <a:prstClr val="black"/>
                  </a:solidFill>
                </a:rPr>
                <a:t>Key: </a:t>
              </a:r>
              <a:r>
                <a:rPr lang="en-US" sz="1400" dirty="0">
                  <a:solidFill>
                    <a:prstClr val="black"/>
                  </a:solidFill>
                </a:rPr>
                <a:t>asset1, </a:t>
              </a:r>
              <a:r>
                <a:rPr lang="en-US" sz="1400" b="1" dirty="0">
                  <a:solidFill>
                    <a:prstClr val="black"/>
                  </a:solidFill>
                </a:rPr>
                <a:t>Value: </a:t>
              </a:r>
              <a:r>
                <a:rPr lang="en-US" sz="1400" dirty="0">
                  <a:solidFill>
                    <a:prstClr val="black"/>
                  </a:solidFill>
                </a:rPr>
                <a:t>owner – Org2</a:t>
              </a:r>
            </a:p>
            <a:p>
              <a:r>
                <a:rPr lang="en-US" sz="1400" b="1" dirty="0">
                  <a:solidFill>
                    <a:prstClr val="black"/>
                  </a:solidFill>
                </a:rPr>
                <a:t>Key: </a:t>
              </a:r>
              <a:r>
                <a:rPr lang="en-US" sz="1400" dirty="0">
                  <a:solidFill>
                    <a:prstClr val="black"/>
                  </a:solidFill>
                </a:rPr>
                <a:t>hash(asset1), </a:t>
              </a:r>
              <a:r>
                <a:rPr lang="en-US" sz="1400" b="1" dirty="0">
                  <a:solidFill>
                    <a:prstClr val="black"/>
                  </a:solidFill>
                </a:rPr>
                <a:t>Value: </a:t>
              </a:r>
              <a:r>
                <a:rPr lang="en-US" sz="1400" dirty="0">
                  <a:solidFill>
                    <a:prstClr val="black"/>
                  </a:solidFill>
                </a:rPr>
                <a:t>hash(details)</a:t>
              </a:r>
            </a:p>
            <a:p>
              <a:r>
                <a:rPr lang="en-US" sz="1400" b="1" dirty="0">
                  <a:solidFill>
                    <a:prstClr val="black"/>
                  </a:solidFill>
                </a:rPr>
                <a:t>Key: </a:t>
              </a:r>
              <a:r>
                <a:rPr lang="en-US" sz="1400" dirty="0">
                  <a:solidFill>
                    <a:prstClr val="black"/>
                  </a:solidFill>
                </a:rPr>
                <a:t>hash(S:asset1), </a:t>
              </a:r>
              <a:r>
                <a:rPr lang="en-US" sz="1400" b="1" dirty="0">
                  <a:solidFill>
                    <a:prstClr val="black"/>
                  </a:solidFill>
                </a:rPr>
                <a:t>Value: </a:t>
              </a:r>
              <a:r>
                <a:rPr lang="en-US" sz="1400" dirty="0">
                  <a:solidFill>
                    <a:prstClr val="black"/>
                  </a:solidFill>
                </a:rPr>
                <a:t>hash(100)</a:t>
              </a:r>
            </a:p>
            <a:p>
              <a:r>
                <a:rPr lang="en-US" sz="1400" b="1" dirty="0">
                  <a:solidFill>
                    <a:prstClr val="black"/>
                  </a:solidFill>
                </a:rPr>
                <a:t>Key: </a:t>
              </a:r>
              <a:r>
                <a:rPr lang="en-US" sz="1400" dirty="0">
                  <a:solidFill>
                    <a:prstClr val="black"/>
                  </a:solidFill>
                </a:rPr>
                <a:t>hash(B:asset1), </a:t>
              </a:r>
              <a:r>
                <a:rPr lang="en-US" sz="1400" b="1" dirty="0">
                  <a:solidFill>
                    <a:prstClr val="black"/>
                  </a:solidFill>
                </a:rPr>
                <a:t>Value: </a:t>
              </a:r>
              <a:r>
                <a:rPr lang="en-US" sz="1400" dirty="0">
                  <a:solidFill>
                    <a:prstClr val="black"/>
                  </a:solidFill>
                </a:rPr>
                <a:t>hash(100)</a:t>
              </a:r>
            </a:p>
            <a:p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" name="Shape">
              <a:extLst>
                <a:ext uri="{FF2B5EF4-FFF2-40B4-BE49-F238E27FC236}">
                  <a16:creationId xmlns:a16="http://schemas.microsoft.com/office/drawing/2014/main" id="{41D3593A-016B-DD42-8CC7-4B3ECE3C40A5}"/>
                </a:ext>
              </a:extLst>
            </p:cNvPr>
            <p:cNvSpPr/>
            <p:nvPr/>
          </p:nvSpPr>
          <p:spPr>
            <a:xfrm>
              <a:off x="5174373" y="1622529"/>
              <a:ext cx="849364" cy="937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5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641"/>
                  </a:lnTo>
                  <a:cubicBezTo>
                    <a:pt x="10800" y="15641"/>
                    <a:pt x="10800" y="21600"/>
                    <a:pt x="0" y="18214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n-US" sz="1400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Ledger</a:t>
              </a:r>
              <a:endParaRPr sz="14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21D2E90-AB93-0744-81EE-9391F616A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5757" y="1653828"/>
              <a:ext cx="1082434" cy="839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23379DB-5965-7941-9E43-DA337E402F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5757" y="2343192"/>
              <a:ext cx="1107980" cy="33809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9560151-BCA5-EA4B-962F-9FE8313ADF42}"/>
                </a:ext>
              </a:extLst>
            </p:cNvPr>
            <p:cNvSpPr/>
            <p:nvPr/>
          </p:nvSpPr>
          <p:spPr>
            <a:xfrm>
              <a:off x="4850784" y="263140"/>
              <a:ext cx="1245216" cy="564581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ea typeface="Arial" charset="0"/>
                  <a:cs typeface="Arial" charset="0"/>
                </a:rPr>
                <a:t>Secured asset transfer smart contract</a:t>
              </a: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E48F627F-104F-4843-848A-6575A6E0DCE9}"/>
                </a:ext>
              </a:extLst>
            </p:cNvPr>
            <p:cNvSpPr/>
            <p:nvPr/>
          </p:nvSpPr>
          <p:spPr>
            <a:xfrm>
              <a:off x="9294779" y="407776"/>
              <a:ext cx="1769172" cy="1683454"/>
            </a:xfrm>
            <a:prstGeom prst="roundRect">
              <a:avLst/>
            </a:prstGeom>
            <a:solidFill>
              <a:schemeClr val="accent6"/>
            </a:solidFill>
            <a:ln w="28575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Org2 Peer</a:t>
              </a:r>
            </a:p>
          </p:txBody>
        </p:sp>
        <p:sp>
          <p:nvSpPr>
            <p:cNvPr id="55" name="Shape">
              <a:extLst>
                <a:ext uri="{FF2B5EF4-FFF2-40B4-BE49-F238E27FC236}">
                  <a16:creationId xmlns:a16="http://schemas.microsoft.com/office/drawing/2014/main" id="{881985D6-5671-1B4D-905D-8186481FEADE}"/>
                </a:ext>
              </a:extLst>
            </p:cNvPr>
            <p:cNvSpPr/>
            <p:nvPr/>
          </p:nvSpPr>
          <p:spPr>
            <a:xfrm>
              <a:off x="10317280" y="1622529"/>
              <a:ext cx="849364" cy="937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5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641"/>
                  </a:lnTo>
                  <a:cubicBezTo>
                    <a:pt x="10800" y="15641"/>
                    <a:pt x="10800" y="21600"/>
                    <a:pt x="0" y="18214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n-US" sz="1400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Ledger</a:t>
              </a:r>
              <a:endParaRPr sz="14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66772181-158E-4D41-A0D6-6D6815C60905}"/>
                </a:ext>
              </a:extLst>
            </p:cNvPr>
            <p:cNvSpPr/>
            <p:nvPr/>
          </p:nvSpPr>
          <p:spPr>
            <a:xfrm>
              <a:off x="9993691" y="263140"/>
              <a:ext cx="1245216" cy="564581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ea typeface="Arial" charset="0"/>
                  <a:cs typeface="Arial" charset="0"/>
                </a:rPr>
                <a:t>Secured asset transfer smart contract</a:t>
              </a:r>
            </a:p>
          </p:txBody>
        </p:sp>
        <p:sp>
          <p:nvSpPr>
            <p:cNvPr id="21" name="Can 20">
              <a:extLst>
                <a:ext uri="{FF2B5EF4-FFF2-40B4-BE49-F238E27FC236}">
                  <a16:creationId xmlns:a16="http://schemas.microsoft.com/office/drawing/2014/main" id="{6CD0CB89-3C81-594A-B420-7219F95523A0}"/>
                </a:ext>
              </a:extLst>
            </p:cNvPr>
            <p:cNvSpPr/>
            <p:nvPr/>
          </p:nvSpPr>
          <p:spPr>
            <a:xfrm>
              <a:off x="1503105" y="4546265"/>
              <a:ext cx="3267877" cy="1127071"/>
            </a:xfrm>
            <a:prstGeom prst="can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u="sng" dirty="0">
                <a:solidFill>
                  <a:prstClr val="black"/>
                </a:solidFill>
              </a:endParaRPr>
            </a:p>
            <a:p>
              <a:pPr algn="ctr"/>
              <a:endParaRPr lang="en-US" sz="1400" u="sng" dirty="0">
                <a:solidFill>
                  <a:prstClr val="black"/>
                </a:solidFill>
              </a:endParaRPr>
            </a:p>
            <a:p>
              <a:pPr algn="ctr"/>
              <a:r>
                <a:rPr lang="en-US" u="sng" dirty="0">
                  <a:solidFill>
                    <a:prstClr val="black"/>
                  </a:solidFill>
                </a:rPr>
                <a:t>Org1 private data collection</a:t>
              </a:r>
            </a:p>
            <a:p>
              <a:pPr algn="ctr"/>
              <a:r>
                <a:rPr lang="en-US" sz="1400" b="1" dirty="0">
                  <a:solidFill>
                    <a:prstClr val="black"/>
                  </a:solidFill>
                </a:rPr>
                <a:t>Key</a:t>
              </a:r>
              <a:r>
                <a:rPr lang="en-US" sz="1400" dirty="0">
                  <a:solidFill>
                    <a:prstClr val="black"/>
                  </a:solidFill>
                </a:rPr>
                <a:t> S:asset1, </a:t>
              </a:r>
              <a:r>
                <a:rPr lang="en-US" sz="1400" b="1" dirty="0">
                  <a:solidFill>
                    <a:prstClr val="black"/>
                  </a:solidFill>
                </a:rPr>
                <a:t>Value:</a:t>
              </a:r>
              <a:r>
                <a:rPr lang="en-US" sz="1400" dirty="0">
                  <a:solidFill>
                    <a:prstClr val="black"/>
                  </a:solidFill>
                </a:rPr>
                <a:t> 100</a:t>
              </a:r>
            </a:p>
            <a:p>
              <a:pPr algn="ctr"/>
              <a:endParaRPr lang="en-US" sz="1400" dirty="0">
                <a:solidFill>
                  <a:prstClr val="black"/>
                </a:solidFill>
              </a:endParaRPr>
            </a:p>
            <a:p>
              <a:pPr algn="ctr"/>
              <a:endParaRPr lang="en-US" sz="1000" u="sng" dirty="0">
                <a:solidFill>
                  <a:prstClr val="black"/>
                </a:solidFill>
              </a:endParaRPr>
            </a:p>
            <a:p>
              <a:pPr algn="ctr"/>
              <a:endParaRPr lang="en-US" sz="1000" u="sng" dirty="0">
                <a:solidFill>
                  <a:prstClr val="black"/>
                </a:solidFill>
              </a:endParaRPr>
            </a:p>
            <a:p>
              <a:pPr algn="ctr"/>
              <a:endParaRPr lang="en-US" sz="1000" u="sng" dirty="0">
                <a:solidFill>
                  <a:prstClr val="black"/>
                </a:solidFill>
              </a:endParaRPr>
            </a:p>
          </p:txBody>
        </p:sp>
        <p:sp>
          <p:nvSpPr>
            <p:cNvPr id="30" name="Shape">
              <a:extLst>
                <a:ext uri="{FF2B5EF4-FFF2-40B4-BE49-F238E27FC236}">
                  <a16:creationId xmlns:a16="http://schemas.microsoft.com/office/drawing/2014/main" id="{E56D930E-7425-9044-8762-41BC7CBC9D0C}"/>
                </a:ext>
              </a:extLst>
            </p:cNvPr>
            <p:cNvSpPr/>
            <p:nvPr/>
          </p:nvSpPr>
          <p:spPr>
            <a:xfrm>
              <a:off x="6538294" y="2492988"/>
              <a:ext cx="3534622" cy="3968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5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641"/>
                  </a:lnTo>
                  <a:cubicBezTo>
                    <a:pt x="10800" y="15641"/>
                    <a:pt x="10800" y="21600"/>
                    <a:pt x="0" y="18214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800" b="1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FC74BB5-B1B9-704D-9792-F16674ECBE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72916" y="1665267"/>
              <a:ext cx="1082434" cy="839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3E5D13A-DFDB-EA4C-BCF7-2F10A81896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72916" y="2354631"/>
              <a:ext cx="1107980" cy="33809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Can 37">
              <a:extLst>
                <a:ext uri="{FF2B5EF4-FFF2-40B4-BE49-F238E27FC236}">
                  <a16:creationId xmlns:a16="http://schemas.microsoft.com/office/drawing/2014/main" id="{B3426F3F-23F5-E445-9F26-1C8BE75C608A}"/>
                </a:ext>
              </a:extLst>
            </p:cNvPr>
            <p:cNvSpPr/>
            <p:nvPr/>
          </p:nvSpPr>
          <p:spPr>
            <a:xfrm>
              <a:off x="6674679" y="2636557"/>
              <a:ext cx="3267877" cy="1690773"/>
            </a:xfrm>
            <a:prstGeom prst="can">
              <a:avLst>
                <a:gd name="adj" fmla="val 14453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>
                  <a:solidFill>
                    <a:prstClr val="black"/>
                  </a:solidFill>
                </a:rPr>
                <a:t>Channel World State</a:t>
              </a:r>
            </a:p>
            <a:p>
              <a:r>
                <a:rPr lang="en-US" sz="1400" b="1" dirty="0">
                  <a:solidFill>
                    <a:prstClr val="black"/>
                  </a:solidFill>
                </a:rPr>
                <a:t>Key: </a:t>
              </a:r>
              <a:r>
                <a:rPr lang="en-US" sz="1400" dirty="0">
                  <a:solidFill>
                    <a:prstClr val="black"/>
                  </a:solidFill>
                </a:rPr>
                <a:t>asset1, </a:t>
              </a:r>
              <a:r>
                <a:rPr lang="en-US" sz="1400" b="1" dirty="0">
                  <a:solidFill>
                    <a:prstClr val="black"/>
                  </a:solidFill>
                </a:rPr>
                <a:t>Value: </a:t>
              </a:r>
              <a:r>
                <a:rPr lang="en-US" sz="1400" dirty="0">
                  <a:solidFill>
                    <a:prstClr val="black"/>
                  </a:solidFill>
                </a:rPr>
                <a:t>owner – Org2</a:t>
              </a:r>
            </a:p>
            <a:p>
              <a:r>
                <a:rPr lang="en-US" sz="1400" b="1" dirty="0">
                  <a:solidFill>
                    <a:prstClr val="black"/>
                  </a:solidFill>
                </a:rPr>
                <a:t>Key: </a:t>
              </a:r>
              <a:r>
                <a:rPr lang="en-US" sz="1400" dirty="0">
                  <a:solidFill>
                    <a:prstClr val="black"/>
                  </a:solidFill>
                </a:rPr>
                <a:t>hash(asset1), </a:t>
              </a:r>
              <a:r>
                <a:rPr lang="en-US" sz="1400" b="1" dirty="0">
                  <a:solidFill>
                    <a:prstClr val="black"/>
                  </a:solidFill>
                </a:rPr>
                <a:t>Value: </a:t>
              </a:r>
              <a:r>
                <a:rPr lang="en-US" sz="1400" dirty="0">
                  <a:solidFill>
                    <a:prstClr val="black"/>
                  </a:solidFill>
                </a:rPr>
                <a:t>hash(details)</a:t>
              </a:r>
            </a:p>
            <a:p>
              <a:r>
                <a:rPr lang="en-US" sz="1400" b="1" dirty="0">
                  <a:solidFill>
                    <a:prstClr val="black"/>
                  </a:solidFill>
                </a:rPr>
                <a:t>Key: </a:t>
              </a:r>
              <a:r>
                <a:rPr lang="en-US" sz="1400" dirty="0">
                  <a:solidFill>
                    <a:prstClr val="black"/>
                  </a:solidFill>
                </a:rPr>
                <a:t>hash(S:asset1), </a:t>
              </a:r>
              <a:r>
                <a:rPr lang="en-US" sz="1400" b="1" dirty="0">
                  <a:solidFill>
                    <a:prstClr val="black"/>
                  </a:solidFill>
                </a:rPr>
                <a:t>Value: </a:t>
              </a:r>
              <a:r>
                <a:rPr lang="en-US" sz="1400" dirty="0">
                  <a:solidFill>
                    <a:prstClr val="black"/>
                  </a:solidFill>
                </a:rPr>
                <a:t>hash(100)</a:t>
              </a:r>
            </a:p>
            <a:p>
              <a:r>
                <a:rPr lang="en-US" sz="1400" b="1" dirty="0">
                  <a:solidFill>
                    <a:prstClr val="black"/>
                  </a:solidFill>
                </a:rPr>
                <a:t>Key: </a:t>
              </a:r>
              <a:r>
                <a:rPr lang="en-US" sz="1400" dirty="0">
                  <a:solidFill>
                    <a:prstClr val="black"/>
                  </a:solidFill>
                </a:rPr>
                <a:t>hash(B:asset1), </a:t>
              </a:r>
              <a:r>
                <a:rPr lang="en-US" sz="1400" b="1" dirty="0">
                  <a:solidFill>
                    <a:prstClr val="black"/>
                  </a:solidFill>
                </a:rPr>
                <a:t>Value: </a:t>
              </a:r>
              <a:r>
                <a:rPr lang="en-US" sz="1400" dirty="0">
                  <a:solidFill>
                    <a:prstClr val="black"/>
                  </a:solidFill>
                </a:rPr>
                <a:t>hash(100)</a:t>
              </a:r>
            </a:p>
            <a:p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39" name="Can 38">
              <a:extLst>
                <a:ext uri="{FF2B5EF4-FFF2-40B4-BE49-F238E27FC236}">
                  <a16:creationId xmlns:a16="http://schemas.microsoft.com/office/drawing/2014/main" id="{C5EA9B22-48EC-AD4F-9D20-39B21F0F21E4}"/>
                </a:ext>
              </a:extLst>
            </p:cNvPr>
            <p:cNvSpPr/>
            <p:nvPr/>
          </p:nvSpPr>
          <p:spPr>
            <a:xfrm>
              <a:off x="6674679" y="4508582"/>
              <a:ext cx="3267877" cy="1127071"/>
            </a:xfrm>
            <a:prstGeom prst="can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u="sng" dirty="0">
                <a:solidFill>
                  <a:prstClr val="black"/>
                </a:solidFill>
              </a:endParaRPr>
            </a:p>
            <a:p>
              <a:pPr algn="ctr"/>
              <a:endParaRPr lang="en-US" sz="1400" u="sng" dirty="0">
                <a:solidFill>
                  <a:prstClr val="black"/>
                </a:solidFill>
              </a:endParaRPr>
            </a:p>
            <a:p>
              <a:pPr algn="ctr"/>
              <a:r>
                <a:rPr lang="en-US" u="sng" dirty="0">
                  <a:solidFill>
                    <a:prstClr val="black"/>
                  </a:solidFill>
                </a:rPr>
                <a:t>Org2 private data collection</a:t>
              </a:r>
            </a:p>
            <a:p>
              <a:pPr algn="ctr"/>
              <a:r>
                <a:rPr lang="en-US" sz="1400" b="1" dirty="0">
                  <a:solidFill>
                    <a:prstClr val="black"/>
                  </a:solidFill>
                </a:rPr>
                <a:t>Key</a:t>
              </a:r>
              <a:r>
                <a:rPr lang="en-US" sz="1400" dirty="0">
                  <a:solidFill>
                    <a:prstClr val="black"/>
                  </a:solidFill>
                </a:rPr>
                <a:t> B:asset1, </a:t>
              </a:r>
              <a:r>
                <a:rPr lang="en-US" sz="1400" b="1" dirty="0">
                  <a:solidFill>
                    <a:prstClr val="black"/>
                  </a:solidFill>
                </a:rPr>
                <a:t>Value</a:t>
              </a:r>
              <a:r>
                <a:rPr lang="en-US" sz="1400" dirty="0">
                  <a:solidFill>
                    <a:prstClr val="black"/>
                  </a:solidFill>
                </a:rPr>
                <a:t>: 100</a:t>
              </a:r>
            </a:p>
            <a:p>
              <a:pPr algn="ctr"/>
              <a:r>
                <a:rPr lang="en-US" sz="1400" b="1" dirty="0">
                  <a:solidFill>
                    <a:prstClr val="black"/>
                  </a:solidFill>
                </a:rPr>
                <a:t>Key: </a:t>
              </a:r>
              <a:r>
                <a:rPr lang="en-US" sz="1400" dirty="0">
                  <a:solidFill>
                    <a:prstClr val="black"/>
                  </a:solidFill>
                </a:rPr>
                <a:t>asset1, </a:t>
              </a:r>
              <a:r>
                <a:rPr lang="en-US" sz="1400" b="1" dirty="0">
                  <a:solidFill>
                    <a:prstClr val="black"/>
                  </a:solidFill>
                </a:rPr>
                <a:t>Value: </a:t>
              </a:r>
              <a:r>
                <a:rPr lang="en-US" sz="1400" dirty="0">
                  <a:solidFill>
                    <a:prstClr val="black"/>
                  </a:solidFill>
                </a:rPr>
                <a:t>asset details</a:t>
              </a:r>
            </a:p>
            <a:p>
              <a:pPr algn="ctr"/>
              <a:endParaRPr lang="en-US" sz="1000" u="sng" dirty="0">
                <a:solidFill>
                  <a:prstClr val="black"/>
                </a:solidFill>
              </a:endParaRPr>
            </a:p>
            <a:p>
              <a:pPr algn="ctr"/>
              <a:endParaRPr lang="en-US" sz="1000" u="sng" dirty="0">
                <a:solidFill>
                  <a:prstClr val="black"/>
                </a:solidFill>
              </a:endParaRPr>
            </a:p>
            <a:p>
              <a:pPr algn="ctr"/>
              <a:endParaRPr lang="en-US" sz="1000" u="sng" dirty="0">
                <a:solidFill>
                  <a:prstClr val="black"/>
                </a:solidFill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9A3A5C0-F6A8-4E49-8AFF-E0895F1A67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1136" y="1622529"/>
              <a:ext cx="3793237" cy="8393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AFBDD7-6CB3-CD4E-9B80-022BAA9087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38294" y="1629024"/>
              <a:ext cx="3762735" cy="8754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2875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33968</TotalTime>
  <Words>384</Words>
  <Application>Microsoft Macintosh PowerPoint</Application>
  <PresentationFormat>Widescreen</PresentationFormat>
  <Paragraphs>82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 Andrejko</dc:creator>
  <cp:lastModifiedBy>Hyperchain Labs</cp:lastModifiedBy>
  <cp:revision>88</cp:revision>
  <cp:lastPrinted>2018-05-23T21:44:59Z</cp:lastPrinted>
  <dcterms:created xsi:type="dcterms:W3CDTF">2018-05-22T18:53:16Z</dcterms:created>
  <dcterms:modified xsi:type="dcterms:W3CDTF">2020-07-24T14:09:24Z</dcterms:modified>
</cp:coreProperties>
</file>