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66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0"/>
  </p:normalViewPr>
  <p:slideViewPr>
    <p:cSldViewPr snapToGrid="0" snapToObjects="1">
      <p:cViewPr>
        <p:scale>
          <a:sx n="85" d="100"/>
          <a:sy n="85" d="100"/>
        </p:scale>
        <p:origin x="392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43871-9064-4944-9B9D-6E38CFC88A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744BCB-F961-BE4E-897B-FE931239BC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EE6AF-0AA7-6C42-A5C5-0B943F5EA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5146-0BF9-7E45-AACD-59CE42CB07C4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EA93E-C255-C34C-87FD-8B4B4C27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F1982-319F-F14C-82CA-F4651D757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1ABB-8B41-464E-A5D6-723C5EF9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1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28FE0-295E-5C4D-BAEC-DB6777B6C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3FF284-96E1-B448-B7D4-CA572B06A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D5B04-23F4-3B48-8099-88288CE83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5146-0BF9-7E45-AACD-59CE42CB07C4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CA8DC-C81B-B646-9FC0-02787065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975B5-D73F-B644-A4FE-0F0A7E16B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1ABB-8B41-464E-A5D6-723C5EF9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59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F6A30F-5E09-A04A-91EE-86AAFC769F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42E4E2-E1D4-8D40-A183-AF33BE4F8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551B2-E387-214A-AA33-64DF153CE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5146-0BF9-7E45-AACD-59CE42CB07C4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2ABA5-C195-8146-BCC0-B39C4C954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F8BFC-DF2F-0248-A170-36F3482AE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1ABB-8B41-464E-A5D6-723C5EF9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54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7A8C7-F209-3E49-875C-425A284CD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1CC01-C10F-7847-BA8B-99770C5AC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1318F-0E53-C94E-9166-3142F1551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5146-0BF9-7E45-AACD-59CE42CB07C4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6CF9C-33F4-F34B-A8A9-66A860009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38FA2-BD2C-1340-A3BD-930D9EB0E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1ABB-8B41-464E-A5D6-723C5EF9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25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DAA4D-7D3E-1A44-BD21-1AF9FFCCB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DE197-3E6C-AF42-A52E-DB5521C75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0A343-F32D-1D41-B510-074DFF0F2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5146-0BF9-7E45-AACD-59CE42CB07C4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C34FC-D6C1-B049-8018-55C7B9E6B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C9CD1-56FB-DF4D-BC2A-69F115FF0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1ABB-8B41-464E-A5D6-723C5EF9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6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1B73-CC5E-B842-9663-8D3F29266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FEFED-D3F6-7644-BF9F-94E966C0B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6ABDD2-E022-A346-8960-688828632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0BC95-E9D7-3C41-BC19-DFD21A711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5146-0BF9-7E45-AACD-59CE42CB07C4}" type="datetimeFigureOut">
              <a:rPr lang="en-US" smtClean="0"/>
              <a:t>5/22/18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25388-E238-AF46-B38B-E92363D98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46D57-4B2D-094A-8653-65C01184F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1ABB-8B41-464E-A5D6-723C5EF9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21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16CF5-F9C1-954A-93B0-4A3D316B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6E843-A098-E14B-8C75-B9E674C64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9A05A4-23D7-4245-99D8-68403EDA1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131FB7-29F8-0346-AFFA-8EEBE0EFC4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0CFA59-D537-2340-B27E-958C292D99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F414DB-B3CB-884A-AD51-A3054B536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5146-0BF9-7E45-AACD-59CE42CB07C4}" type="datetimeFigureOut">
              <a:rPr lang="en-US" smtClean="0"/>
              <a:t>5/22/18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66A48A-26BE-9748-B8BF-A748E2ECB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88BA3C-DA05-AF47-BE61-83610EAC1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1ABB-8B41-464E-A5D6-723C5EF9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54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3356C-D089-7744-A895-F7589D751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1B005E-CBEB-A245-AD4F-2ACC61AEC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5146-0BF9-7E45-AACD-59CE42CB07C4}" type="datetimeFigureOut">
              <a:rPr lang="en-US" smtClean="0"/>
              <a:t>5/22/18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6B7490-7389-B44A-B370-6A193550D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7F14B8-6FD8-884A-BE3A-D8AE4BD9B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1ABB-8B41-464E-A5D6-723C5EF9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80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83E2D5-285E-8F4D-8A34-F4CC5BFAB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5146-0BF9-7E45-AACD-59CE42CB07C4}" type="datetimeFigureOut">
              <a:rPr lang="en-US" smtClean="0"/>
              <a:t>5/22/18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E1DE8F-8FBB-DF48-8A54-E8058F5C1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E2798A-2967-FB49-BA42-AADC4CCD2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1ABB-8B41-464E-A5D6-723C5EF9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01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2F88B-82CB-2A41-9D33-B1E3E3393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FB983-9C98-584B-8CDA-D261CE7F5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79955-C244-0A41-A4D2-ABAC006DC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7F9B3-92EF-CD4B-8F93-7B256F8F9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5146-0BF9-7E45-AACD-59CE42CB07C4}" type="datetimeFigureOut">
              <a:rPr lang="en-US" smtClean="0"/>
              <a:t>5/22/18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45FEF3-DE7B-CE48-9F08-81C7E54B0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5A863-4807-8547-96E8-078EC71F7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1ABB-8B41-464E-A5D6-723C5EF9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58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D97DB-A5C6-8147-AFBE-6B7C9413F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E33AC8-AE9D-CF40-9A01-D19106A642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CEC8BE-26DE-444B-9832-1230C2FEF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EC3754-61DC-A44E-989F-3C185AAA4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5146-0BF9-7E45-AACD-59CE42CB07C4}" type="datetimeFigureOut">
              <a:rPr lang="en-US" smtClean="0"/>
              <a:t>5/22/18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DA75ED-4ADA-564A-9113-82D3CFC67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42F46-DA81-BC4C-AF95-F06D53D95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1ABB-8B41-464E-A5D6-723C5EF9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687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3AD5AB-57CA-2144-A845-D77B0D917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A4870-C727-8645-8961-0C97CB5CE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83EE3-1D4A-8B4C-9BDF-B64255FCFF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85146-0BF9-7E45-AACD-59CE42CB07C4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5F1FE-77AD-3F4E-ABE6-9DD1AD1728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243E7-1F27-3B40-A711-C64B980BE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91ABB-8B41-464E-A5D6-723C5EF9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00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3B30E98-64D8-4044-A820-169570296C73}"/>
              </a:ext>
            </a:extLst>
          </p:cNvPr>
          <p:cNvCxnSpPr>
            <a:cxnSpLocks/>
          </p:cNvCxnSpPr>
          <p:nvPr/>
        </p:nvCxnSpPr>
        <p:spPr>
          <a:xfrm>
            <a:off x="3467114" y="1562483"/>
            <a:ext cx="43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BB81FF3-7606-0741-B4D6-988EF3262C07}"/>
              </a:ext>
            </a:extLst>
          </p:cNvPr>
          <p:cNvGrpSpPr/>
          <p:nvPr/>
        </p:nvGrpSpPr>
        <p:grpSpPr>
          <a:xfrm>
            <a:off x="3902914" y="1287126"/>
            <a:ext cx="1373475" cy="1226867"/>
            <a:chOff x="6793933" y="1069834"/>
            <a:chExt cx="1983526" cy="246632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3E67AD9-4C3D-0D4D-9285-94B33417A12B}"/>
                </a:ext>
              </a:extLst>
            </p:cNvPr>
            <p:cNvSpPr/>
            <p:nvPr/>
          </p:nvSpPr>
          <p:spPr>
            <a:xfrm>
              <a:off x="6793933" y="1069834"/>
              <a:ext cx="1983526" cy="1723869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1" name="Triangle 10">
              <a:extLst>
                <a:ext uri="{FF2B5EF4-FFF2-40B4-BE49-F238E27FC236}">
                  <a16:creationId xmlns:a16="http://schemas.microsoft.com/office/drawing/2014/main" id="{D1D6D7A8-FA69-6747-B868-2C517F6C725C}"/>
                </a:ext>
              </a:extLst>
            </p:cNvPr>
            <p:cNvSpPr/>
            <p:nvPr/>
          </p:nvSpPr>
          <p:spPr>
            <a:xfrm>
              <a:off x="6959973" y="1219937"/>
              <a:ext cx="1651445" cy="1423659"/>
            </a:xfrm>
            <a:prstGeom prst="triangle">
              <a:avLst/>
            </a:prstGeom>
            <a:solidFill>
              <a:srgbClr val="4C8FCF"/>
            </a:solidFill>
            <a:ln w="19050" cap="flat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288000" numCol="1" anchor="ctr">
              <a:noAutofit/>
            </a:bodyPr>
            <a:lstStyle/>
            <a:p>
              <a:pPr algn="ctr"/>
              <a:r>
                <a:rPr lang="en-US" sz="1400" b="1" dirty="0">
                  <a:solidFill>
                    <a:srgbClr val="FFFFFF"/>
                  </a:solidFill>
                </a:rPr>
                <a:t>ORG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366709D-ACD0-0E41-B667-1E0C8FA674F6}"/>
                </a:ext>
              </a:extLst>
            </p:cNvPr>
            <p:cNvSpPr txBox="1"/>
            <p:nvPr/>
          </p:nvSpPr>
          <p:spPr>
            <a:xfrm>
              <a:off x="6793933" y="2793704"/>
              <a:ext cx="1983526" cy="742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Farmer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D7C7F73-7FB4-9C42-9F0F-13E66407C226}"/>
              </a:ext>
            </a:extLst>
          </p:cNvPr>
          <p:cNvGrpSpPr/>
          <p:nvPr/>
        </p:nvGrpSpPr>
        <p:grpSpPr>
          <a:xfrm>
            <a:off x="3063678" y="2575440"/>
            <a:ext cx="1265744" cy="1276280"/>
            <a:chOff x="2613819" y="3505530"/>
            <a:chExt cx="1983526" cy="242587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645C1A4-BB75-7244-8103-49D1311453AC}"/>
                </a:ext>
              </a:extLst>
            </p:cNvPr>
            <p:cNvSpPr/>
            <p:nvPr/>
          </p:nvSpPr>
          <p:spPr>
            <a:xfrm>
              <a:off x="2613819" y="3505530"/>
              <a:ext cx="1983526" cy="1723869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4" name="Triangle 13">
              <a:extLst>
                <a:ext uri="{FF2B5EF4-FFF2-40B4-BE49-F238E27FC236}">
                  <a16:creationId xmlns:a16="http://schemas.microsoft.com/office/drawing/2014/main" id="{4A5A9BBE-186F-0544-90BF-FAA6C3443FAB}"/>
                </a:ext>
              </a:extLst>
            </p:cNvPr>
            <p:cNvSpPr/>
            <p:nvPr/>
          </p:nvSpPr>
          <p:spPr>
            <a:xfrm>
              <a:off x="2779859" y="3655633"/>
              <a:ext cx="1651445" cy="1423659"/>
            </a:xfrm>
            <a:prstGeom prst="triangle">
              <a:avLst/>
            </a:prstGeom>
            <a:solidFill>
              <a:srgbClr val="4C8FCF"/>
            </a:solidFill>
            <a:ln w="19050" cap="flat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288000" numCol="1" anchor="ctr">
              <a:noAutofit/>
            </a:bodyPr>
            <a:lstStyle/>
            <a:p>
              <a:pPr algn="ctr"/>
              <a:r>
                <a:rPr lang="en-US" sz="1400" b="1" dirty="0">
                  <a:solidFill>
                    <a:srgbClr val="FFFFFF"/>
                  </a:solidFill>
                </a:rPr>
                <a:t>ORG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614788-C536-0446-9B42-EEA3F2081F38}"/>
                </a:ext>
              </a:extLst>
            </p:cNvPr>
            <p:cNvSpPr txBox="1"/>
            <p:nvPr/>
          </p:nvSpPr>
          <p:spPr>
            <a:xfrm>
              <a:off x="2613819" y="5229399"/>
              <a:ext cx="1983526" cy="7020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Shipper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1299169-74B3-884B-97A7-571590EDEFEC}"/>
              </a:ext>
            </a:extLst>
          </p:cNvPr>
          <p:cNvGrpSpPr/>
          <p:nvPr/>
        </p:nvGrpSpPr>
        <p:grpSpPr>
          <a:xfrm>
            <a:off x="2227390" y="1296646"/>
            <a:ext cx="1239724" cy="1226867"/>
            <a:chOff x="4061619" y="1070571"/>
            <a:chExt cx="1983526" cy="2466324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C5BC93F-45FC-4A47-A257-027004F35A6A}"/>
                </a:ext>
              </a:extLst>
            </p:cNvPr>
            <p:cNvGrpSpPr/>
            <p:nvPr/>
          </p:nvGrpSpPr>
          <p:grpSpPr>
            <a:xfrm>
              <a:off x="4061619" y="1070571"/>
              <a:ext cx="1983526" cy="1723869"/>
              <a:chOff x="4061619" y="1070571"/>
              <a:chExt cx="1983526" cy="1723869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2D6D17DA-F548-5A4E-882E-2F67502E3941}"/>
                  </a:ext>
                </a:extLst>
              </p:cNvPr>
              <p:cNvSpPr/>
              <p:nvPr/>
            </p:nvSpPr>
            <p:spPr>
              <a:xfrm>
                <a:off x="4061619" y="1070571"/>
                <a:ext cx="1983526" cy="17238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29" name="Triangle 28">
                <a:extLst>
                  <a:ext uri="{FF2B5EF4-FFF2-40B4-BE49-F238E27FC236}">
                    <a16:creationId xmlns:a16="http://schemas.microsoft.com/office/drawing/2014/main" id="{4A34C322-CDCB-AE45-8404-99F0740DCB0E}"/>
                  </a:ext>
                </a:extLst>
              </p:cNvPr>
              <p:cNvSpPr/>
              <p:nvPr/>
            </p:nvSpPr>
            <p:spPr>
              <a:xfrm>
                <a:off x="4227659" y="1220674"/>
                <a:ext cx="1651445" cy="1423659"/>
              </a:xfrm>
              <a:prstGeom prst="triangle">
                <a:avLst/>
              </a:prstGeom>
              <a:solidFill>
                <a:srgbClr val="4C8FC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288000" numCol="1" anchor="ctr">
                <a:noAutofit/>
              </a:bodyPr>
              <a:lstStyle/>
              <a:p>
                <a:pPr algn="ctr"/>
                <a:r>
                  <a:rPr lang="en-US" sz="1400" b="1" dirty="0">
                    <a:solidFill>
                      <a:srgbClr val="FFFFFF"/>
                    </a:solidFill>
                  </a:rPr>
                  <a:t>ORG</a:t>
                </a: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2854A9B-806D-4644-AE04-80F7CB178F1A}"/>
                </a:ext>
              </a:extLst>
            </p:cNvPr>
            <p:cNvSpPr txBox="1"/>
            <p:nvPr/>
          </p:nvSpPr>
          <p:spPr>
            <a:xfrm>
              <a:off x="4061619" y="2794441"/>
              <a:ext cx="1983526" cy="742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/>
                  </a:solidFill>
                </a:rPr>
                <a:t>Distributor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55C43E3-F2E1-874C-8200-3D2CC1724C1E}"/>
              </a:ext>
            </a:extLst>
          </p:cNvPr>
          <p:cNvGrpSpPr/>
          <p:nvPr/>
        </p:nvGrpSpPr>
        <p:grpSpPr>
          <a:xfrm>
            <a:off x="2219084" y="4420669"/>
            <a:ext cx="1239724" cy="1226867"/>
            <a:chOff x="4061619" y="1070571"/>
            <a:chExt cx="1983526" cy="246632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1CDD0F6-3676-CE48-AC7D-33D8A76EB45C}"/>
                </a:ext>
              </a:extLst>
            </p:cNvPr>
            <p:cNvGrpSpPr/>
            <p:nvPr/>
          </p:nvGrpSpPr>
          <p:grpSpPr>
            <a:xfrm>
              <a:off x="4061619" y="1070571"/>
              <a:ext cx="1983526" cy="1723869"/>
              <a:chOff x="4061619" y="1070571"/>
              <a:chExt cx="1983526" cy="1723869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69B2D7B-00A0-C446-8883-9881C40C4A1D}"/>
                  </a:ext>
                </a:extLst>
              </p:cNvPr>
              <p:cNvSpPr/>
              <p:nvPr/>
            </p:nvSpPr>
            <p:spPr>
              <a:xfrm>
                <a:off x="4061619" y="1070571"/>
                <a:ext cx="1983526" cy="17238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8" name="Triangle 7">
                <a:extLst>
                  <a:ext uri="{FF2B5EF4-FFF2-40B4-BE49-F238E27FC236}">
                    <a16:creationId xmlns:a16="http://schemas.microsoft.com/office/drawing/2014/main" id="{17DBB2DA-CED8-B64E-98FA-B416C4B0F416}"/>
                  </a:ext>
                </a:extLst>
              </p:cNvPr>
              <p:cNvSpPr/>
              <p:nvPr/>
            </p:nvSpPr>
            <p:spPr>
              <a:xfrm>
                <a:off x="4227659" y="1220674"/>
                <a:ext cx="1651445" cy="1423659"/>
              </a:xfrm>
              <a:prstGeom prst="triangle">
                <a:avLst/>
              </a:prstGeom>
              <a:solidFill>
                <a:srgbClr val="4C8FC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288000" numCol="1" anchor="ctr">
                <a:noAutofit/>
              </a:bodyPr>
              <a:lstStyle/>
              <a:p>
                <a:pPr algn="ctr"/>
                <a:r>
                  <a:rPr lang="en-US" sz="1400" b="1" dirty="0">
                    <a:solidFill>
                      <a:srgbClr val="FFFFFF"/>
                    </a:solidFill>
                  </a:rPr>
                  <a:t>ORG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6705763-CD5D-2949-8B99-A2FC77F3E909}"/>
                </a:ext>
              </a:extLst>
            </p:cNvPr>
            <p:cNvSpPr txBox="1"/>
            <p:nvPr/>
          </p:nvSpPr>
          <p:spPr>
            <a:xfrm>
              <a:off x="4061619" y="2794441"/>
              <a:ext cx="1983526" cy="742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/>
                  </a:solidFill>
                </a:rPr>
                <a:t>Distributor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DD80075-FEC8-CA46-B412-AA4E0B19F72B}"/>
              </a:ext>
            </a:extLst>
          </p:cNvPr>
          <p:cNvGrpSpPr/>
          <p:nvPr/>
        </p:nvGrpSpPr>
        <p:grpSpPr>
          <a:xfrm>
            <a:off x="4119198" y="4435980"/>
            <a:ext cx="1262276" cy="1125370"/>
            <a:chOff x="1470819" y="1069834"/>
            <a:chExt cx="1983526" cy="236534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2FC8667-F7EB-0E4C-8584-156CCD657194}"/>
                </a:ext>
              </a:extLst>
            </p:cNvPr>
            <p:cNvSpPr/>
            <p:nvPr/>
          </p:nvSpPr>
          <p:spPr>
            <a:xfrm>
              <a:off x="1470819" y="1069834"/>
              <a:ext cx="1983526" cy="1723869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34" name="Triangle 33">
              <a:extLst>
                <a:ext uri="{FF2B5EF4-FFF2-40B4-BE49-F238E27FC236}">
                  <a16:creationId xmlns:a16="http://schemas.microsoft.com/office/drawing/2014/main" id="{8E3E5749-C8DB-4849-B288-FE2068C5C261}"/>
                </a:ext>
              </a:extLst>
            </p:cNvPr>
            <p:cNvSpPr/>
            <p:nvPr/>
          </p:nvSpPr>
          <p:spPr>
            <a:xfrm>
              <a:off x="1636859" y="1219937"/>
              <a:ext cx="1651445" cy="1423659"/>
            </a:xfrm>
            <a:prstGeom prst="triangle">
              <a:avLst/>
            </a:prstGeom>
            <a:solidFill>
              <a:srgbClr val="4C8FCF"/>
            </a:solidFill>
            <a:ln w="19050" cap="flat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288000" numCol="1" anchor="ctr">
              <a:noAutofit/>
            </a:bodyPr>
            <a:lstStyle/>
            <a:p>
              <a:pPr algn="ctr"/>
              <a:r>
                <a:rPr lang="en-US" sz="1400" b="1" dirty="0">
                  <a:solidFill>
                    <a:srgbClr val="FFFFFF"/>
                  </a:solidFill>
                </a:rPr>
                <a:t>ORG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9AB7C61-E063-0C4E-8F3B-DB22B9B47C74}"/>
                </a:ext>
              </a:extLst>
            </p:cNvPr>
            <p:cNvSpPr txBox="1"/>
            <p:nvPr/>
          </p:nvSpPr>
          <p:spPr>
            <a:xfrm>
              <a:off x="1470819" y="2793703"/>
              <a:ext cx="1983526" cy="641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Wholesaler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D27D9AB-F5FF-7045-BA97-B825E81E7D25}"/>
              </a:ext>
            </a:extLst>
          </p:cNvPr>
          <p:cNvGrpSpPr/>
          <p:nvPr/>
        </p:nvGrpSpPr>
        <p:grpSpPr>
          <a:xfrm>
            <a:off x="7071463" y="2826597"/>
            <a:ext cx="1355430" cy="1361863"/>
            <a:chOff x="1470819" y="1069834"/>
            <a:chExt cx="1983526" cy="236534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1C42302-7335-794C-913B-570C1648ACAC}"/>
                </a:ext>
              </a:extLst>
            </p:cNvPr>
            <p:cNvSpPr/>
            <p:nvPr/>
          </p:nvSpPr>
          <p:spPr>
            <a:xfrm>
              <a:off x="1470819" y="1069834"/>
              <a:ext cx="1983526" cy="1723869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5" name="Triangle 4">
              <a:extLst>
                <a:ext uri="{FF2B5EF4-FFF2-40B4-BE49-F238E27FC236}">
                  <a16:creationId xmlns:a16="http://schemas.microsoft.com/office/drawing/2014/main" id="{65FCA395-E7AA-AD46-AC44-2FE3915EDB9A}"/>
                </a:ext>
              </a:extLst>
            </p:cNvPr>
            <p:cNvSpPr/>
            <p:nvPr/>
          </p:nvSpPr>
          <p:spPr>
            <a:xfrm>
              <a:off x="1636859" y="1219937"/>
              <a:ext cx="1651445" cy="1423659"/>
            </a:xfrm>
            <a:prstGeom prst="triangle">
              <a:avLst/>
            </a:prstGeom>
            <a:solidFill>
              <a:srgbClr val="4C8FCF"/>
            </a:solidFill>
            <a:ln w="19050" cap="flat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288000" numCol="1" anchor="ctr">
              <a:noAutofit/>
            </a:bodyPr>
            <a:lstStyle/>
            <a:p>
              <a:pPr algn="ctr"/>
              <a:r>
                <a:rPr lang="en-US" sz="1400" b="1" dirty="0">
                  <a:solidFill>
                    <a:srgbClr val="FFFFFF"/>
                  </a:solidFill>
                </a:rPr>
                <a:t>ORG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82E705C-5959-894C-AF1B-B0B44009B840}"/>
                </a:ext>
              </a:extLst>
            </p:cNvPr>
            <p:cNvSpPr txBox="1"/>
            <p:nvPr/>
          </p:nvSpPr>
          <p:spPr>
            <a:xfrm>
              <a:off x="1470819" y="2793703"/>
              <a:ext cx="1983526" cy="641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Wholesaler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7B84A86-A82D-C344-ACE7-3165C1FB52B6}"/>
              </a:ext>
            </a:extLst>
          </p:cNvPr>
          <p:cNvGrpSpPr/>
          <p:nvPr/>
        </p:nvGrpSpPr>
        <p:grpSpPr>
          <a:xfrm>
            <a:off x="8821937" y="2855576"/>
            <a:ext cx="1448044" cy="1125663"/>
            <a:chOff x="5683590" y="3495381"/>
            <a:chExt cx="1983526" cy="209320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4498FC9-8E52-BC4F-8DAE-8EFAEF5E4C5F}"/>
                </a:ext>
              </a:extLst>
            </p:cNvPr>
            <p:cNvSpPr/>
            <p:nvPr/>
          </p:nvSpPr>
          <p:spPr>
            <a:xfrm>
              <a:off x="5683590" y="3495381"/>
              <a:ext cx="1983526" cy="1723869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7" name="Triangle 16">
              <a:extLst>
                <a:ext uri="{FF2B5EF4-FFF2-40B4-BE49-F238E27FC236}">
                  <a16:creationId xmlns:a16="http://schemas.microsoft.com/office/drawing/2014/main" id="{9178240F-D188-3F40-8DEE-D106FED3D07B}"/>
                </a:ext>
              </a:extLst>
            </p:cNvPr>
            <p:cNvSpPr/>
            <p:nvPr/>
          </p:nvSpPr>
          <p:spPr>
            <a:xfrm>
              <a:off x="5849630" y="3645484"/>
              <a:ext cx="1651445" cy="1423659"/>
            </a:xfrm>
            <a:prstGeom prst="triangle">
              <a:avLst/>
            </a:prstGeom>
            <a:solidFill>
              <a:srgbClr val="4C8FCF"/>
            </a:solidFill>
            <a:ln w="19050" cap="flat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288000" numCol="1" anchor="ctr">
              <a:noAutofit/>
            </a:bodyPr>
            <a:lstStyle/>
            <a:p>
              <a:pPr algn="ctr"/>
              <a:r>
                <a:rPr lang="en-US" sz="1400" b="1" dirty="0">
                  <a:solidFill>
                    <a:srgbClr val="FFFFFF"/>
                  </a:solidFill>
                </a:rPr>
                <a:t>ORG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BF308D4-2D7C-2E4F-9BB1-EB7940184BA5}"/>
                </a:ext>
              </a:extLst>
            </p:cNvPr>
            <p:cNvSpPr txBox="1"/>
            <p:nvPr/>
          </p:nvSpPr>
          <p:spPr>
            <a:xfrm>
              <a:off x="5683590" y="5219250"/>
              <a:ext cx="19835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Retailer</a:t>
              </a:r>
            </a:p>
          </p:txBody>
        </p:sp>
      </p:grp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3AA7862-4E11-B043-95B8-71FFF32D424A}"/>
              </a:ext>
            </a:extLst>
          </p:cNvPr>
          <p:cNvCxnSpPr>
            <a:cxnSpLocks/>
          </p:cNvCxnSpPr>
          <p:nvPr/>
        </p:nvCxnSpPr>
        <p:spPr>
          <a:xfrm flipH="1" flipV="1">
            <a:off x="3363337" y="2144661"/>
            <a:ext cx="335480" cy="430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AE5D5F0-D0F4-2E49-83A6-AE017BAD8DCC}"/>
              </a:ext>
            </a:extLst>
          </p:cNvPr>
          <p:cNvCxnSpPr/>
          <p:nvPr/>
        </p:nvCxnSpPr>
        <p:spPr>
          <a:xfrm flipV="1">
            <a:off x="3698817" y="2152774"/>
            <a:ext cx="319070" cy="422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D8B10FF-BE39-3E41-BCF2-3985C77DD666}"/>
              </a:ext>
            </a:extLst>
          </p:cNvPr>
          <p:cNvCxnSpPr>
            <a:stCxn id="4" idx="3"/>
            <a:endCxn id="16" idx="1"/>
          </p:cNvCxnSpPr>
          <p:nvPr/>
        </p:nvCxnSpPr>
        <p:spPr>
          <a:xfrm flipV="1">
            <a:off x="8426893" y="3319100"/>
            <a:ext cx="395044" cy="3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71B210-63C8-7344-9A0B-5DAA57F91FF3}"/>
              </a:ext>
            </a:extLst>
          </p:cNvPr>
          <p:cNvCxnSpPr>
            <a:stCxn id="7" idx="3"/>
            <a:endCxn id="33" idx="1"/>
          </p:cNvCxnSpPr>
          <p:nvPr/>
        </p:nvCxnSpPr>
        <p:spPr>
          <a:xfrm flipV="1">
            <a:off x="3458808" y="4846067"/>
            <a:ext cx="660390" cy="3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FF524E0-462E-0E40-A759-B9DC57B301C1}"/>
              </a:ext>
            </a:extLst>
          </p:cNvPr>
          <p:cNvSpPr txBox="1"/>
          <p:nvPr/>
        </p:nvSpPr>
        <p:spPr>
          <a:xfrm>
            <a:off x="3641988" y="282634"/>
            <a:ext cx="5644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Private data relationships</a:t>
            </a:r>
          </a:p>
        </p:txBody>
      </p:sp>
    </p:spTree>
    <p:extLst>
      <p:ext uri="{BB962C8B-B14F-4D97-AF65-F5344CB8AC3E}">
        <p14:creationId xmlns:p14="http://schemas.microsoft.com/office/powerpoint/2010/main" val="3243676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AF6007D5-B5F5-764D-8E5B-8FDCD290B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26280"/>
            <a:ext cx="11801475" cy="635793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marL="0" indent="0" algn="ctr">
              <a:buNone/>
            </a:pPr>
            <a:endParaRPr lang="en-US" sz="6000" b="1" dirty="0">
              <a:solidFill>
                <a:srgbClr val="FFFFFF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6F278E6-01DC-B844-B2CE-11D2B3F38FCA}"/>
              </a:ext>
            </a:extLst>
          </p:cNvPr>
          <p:cNvCxnSpPr/>
          <p:nvPr/>
        </p:nvCxnSpPr>
        <p:spPr>
          <a:xfrm flipV="1">
            <a:off x="1471613" y="2461072"/>
            <a:ext cx="4454577" cy="3984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hape">
            <a:extLst>
              <a:ext uri="{FF2B5EF4-FFF2-40B4-BE49-F238E27FC236}">
                <a16:creationId xmlns:a16="http://schemas.microsoft.com/office/drawing/2014/main" id="{34407B58-3364-5E40-A59A-59A0A8FB0BB1}"/>
              </a:ext>
            </a:extLst>
          </p:cNvPr>
          <p:cNvSpPr/>
          <p:nvPr/>
        </p:nvSpPr>
        <p:spPr>
          <a:xfrm>
            <a:off x="1471613" y="2628901"/>
            <a:ext cx="4729162" cy="40433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5" extrusionOk="0">
                <a:moveTo>
                  <a:pt x="0" y="0"/>
                </a:moveTo>
                <a:lnTo>
                  <a:pt x="21600" y="0"/>
                </a:lnTo>
                <a:lnTo>
                  <a:pt x="21600" y="15641"/>
                </a:lnTo>
                <a:cubicBezTo>
                  <a:pt x="10800" y="15641"/>
                  <a:pt x="10800" y="21600"/>
                  <a:pt x="0" y="18214"/>
                </a:cubicBezTo>
                <a:close/>
              </a:path>
            </a:pathLst>
          </a:custGeom>
          <a:solidFill>
            <a:srgbClr val="4C8FCF"/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800" b="1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7C4593D-7768-684E-A396-C71359B1F36D}"/>
              </a:ext>
            </a:extLst>
          </p:cNvPr>
          <p:cNvSpPr/>
          <p:nvPr/>
        </p:nvSpPr>
        <p:spPr>
          <a:xfrm>
            <a:off x="6488164" y="445751"/>
            <a:ext cx="1471613" cy="1413029"/>
          </a:xfrm>
          <a:prstGeom prst="roundRect">
            <a:avLst/>
          </a:prstGeom>
          <a:solidFill>
            <a:srgbClr val="4C8FCF"/>
          </a:solidFill>
          <a:ln w="28575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Peer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04508201-6096-F44A-A9AD-9A4FDD9F1712}"/>
              </a:ext>
            </a:extLst>
          </p:cNvPr>
          <p:cNvSpPr/>
          <p:nvPr/>
        </p:nvSpPr>
        <p:spPr>
          <a:xfrm>
            <a:off x="2188384" y="2796730"/>
            <a:ext cx="2672775" cy="754142"/>
          </a:xfrm>
          <a:prstGeom prst="can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>
                <a:solidFill>
                  <a:prstClr val="black"/>
                </a:solidFill>
              </a:rPr>
              <a:t>Public State</a:t>
            </a:r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EFCECC73-0512-214C-9D37-0DEA249CDE0C}"/>
              </a:ext>
            </a:extLst>
          </p:cNvPr>
          <p:cNvSpPr/>
          <p:nvPr/>
        </p:nvSpPr>
        <p:spPr>
          <a:xfrm>
            <a:off x="2166950" y="3718701"/>
            <a:ext cx="2839285" cy="1127071"/>
          </a:xfrm>
          <a:prstGeom prst="can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u="sng" dirty="0">
              <a:solidFill>
                <a:prstClr val="black"/>
              </a:solidFill>
            </a:endParaRPr>
          </a:p>
          <a:p>
            <a:pPr algn="ctr"/>
            <a:r>
              <a:rPr lang="en-US" sz="1600" u="sng" dirty="0">
                <a:solidFill>
                  <a:prstClr val="black"/>
                </a:solidFill>
              </a:rPr>
              <a:t>Private State</a:t>
            </a:r>
          </a:p>
          <a:p>
            <a:pPr algn="ctr"/>
            <a:r>
              <a:rPr lang="en-US" sz="1600" dirty="0">
                <a:solidFill>
                  <a:srgbClr val="92D050"/>
                </a:solidFill>
              </a:rPr>
              <a:t>Distributor</a:t>
            </a:r>
            <a:r>
              <a:rPr lang="en-US" sz="1600" dirty="0">
                <a:solidFill>
                  <a:prstClr val="black"/>
                </a:solidFill>
              </a:rPr>
              <a:t>-</a:t>
            </a:r>
            <a:r>
              <a:rPr lang="en-US" sz="1600" dirty="0">
                <a:solidFill>
                  <a:srgbClr val="7030A0"/>
                </a:solidFill>
              </a:rPr>
              <a:t>Farmer</a:t>
            </a:r>
            <a:r>
              <a:rPr lang="en-US" sz="1600" dirty="0">
                <a:solidFill>
                  <a:prstClr val="black"/>
                </a:solidFill>
              </a:rPr>
              <a:t>-</a:t>
            </a:r>
          </a:p>
          <a:p>
            <a:pPr algn="ctr"/>
            <a:r>
              <a:rPr lang="en-US" sz="1600" dirty="0">
                <a:solidFill>
                  <a:srgbClr val="FF0000"/>
                </a:solidFill>
              </a:rPr>
              <a:t>Shipper</a:t>
            </a:r>
          </a:p>
          <a:p>
            <a:pPr algn="ctr"/>
            <a:endParaRPr lang="en-US" sz="1000" u="sng" dirty="0">
              <a:solidFill>
                <a:prstClr val="black"/>
              </a:solidFill>
            </a:endParaRP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2EE6FE82-516E-5A42-96FF-3DD8B1642888}"/>
              </a:ext>
            </a:extLst>
          </p:cNvPr>
          <p:cNvSpPr/>
          <p:nvPr/>
        </p:nvSpPr>
        <p:spPr>
          <a:xfrm>
            <a:off x="2166950" y="5013601"/>
            <a:ext cx="2839285" cy="1127071"/>
          </a:xfrm>
          <a:prstGeom prst="can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u="sng" dirty="0">
              <a:solidFill>
                <a:prstClr val="black"/>
              </a:solidFill>
            </a:endParaRPr>
          </a:p>
          <a:p>
            <a:pPr algn="ctr"/>
            <a:r>
              <a:rPr lang="en-US" sz="1600" u="sng" dirty="0">
                <a:solidFill>
                  <a:prstClr val="black"/>
                </a:solidFill>
              </a:rPr>
              <a:t>Private State</a:t>
            </a:r>
          </a:p>
          <a:p>
            <a:pPr algn="ctr"/>
            <a:r>
              <a:rPr lang="en-US" sz="1600" dirty="0">
                <a:solidFill>
                  <a:srgbClr val="92D050"/>
                </a:solidFill>
              </a:rPr>
              <a:t>Distributor</a:t>
            </a:r>
            <a:r>
              <a:rPr lang="en-US" sz="1600" dirty="0">
                <a:solidFill>
                  <a:prstClr val="black"/>
                </a:solidFill>
              </a:rPr>
              <a:t>-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Wholesaler</a:t>
            </a:r>
          </a:p>
          <a:p>
            <a:pPr algn="ctr"/>
            <a:endParaRPr lang="en-US" sz="1000" u="sng" dirty="0">
              <a:solidFill>
                <a:prstClr val="black"/>
              </a:solidFill>
            </a:endParaRPr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id="{41D3593A-016B-DD42-8CC7-4B3ECE3C40A5}"/>
              </a:ext>
            </a:extLst>
          </p:cNvPr>
          <p:cNvSpPr/>
          <p:nvPr/>
        </p:nvSpPr>
        <p:spPr>
          <a:xfrm>
            <a:off x="5926190" y="1554972"/>
            <a:ext cx="849364" cy="937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5" extrusionOk="0">
                <a:moveTo>
                  <a:pt x="0" y="0"/>
                </a:moveTo>
                <a:lnTo>
                  <a:pt x="21600" y="0"/>
                </a:lnTo>
                <a:lnTo>
                  <a:pt x="21600" y="15641"/>
                </a:lnTo>
                <a:cubicBezTo>
                  <a:pt x="10800" y="15641"/>
                  <a:pt x="10800" y="21600"/>
                  <a:pt x="0" y="18214"/>
                </a:cubicBezTo>
                <a:close/>
              </a:path>
            </a:pathLst>
          </a:custGeom>
          <a:solidFill>
            <a:srgbClr val="4C8FCF"/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US" sz="2400" b="1" dirty="0"/>
              <a:t>L</a:t>
            </a:r>
            <a:endParaRPr sz="2400" b="1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3622340-9AC4-DF4F-A2C5-125A6233EF7D}"/>
              </a:ext>
            </a:extLst>
          </p:cNvPr>
          <p:cNvCxnSpPr/>
          <p:nvPr/>
        </p:nvCxnSpPr>
        <p:spPr>
          <a:xfrm flipH="1">
            <a:off x="1471613" y="1554972"/>
            <a:ext cx="4454577" cy="10739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21D2E90-AB93-0744-81EE-9391F616AF95}"/>
              </a:ext>
            </a:extLst>
          </p:cNvPr>
          <p:cNvCxnSpPr/>
          <p:nvPr/>
        </p:nvCxnSpPr>
        <p:spPr>
          <a:xfrm flipH="1">
            <a:off x="6200775" y="1554972"/>
            <a:ext cx="574779" cy="1073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23379DB-5965-7941-9E43-DA337E402FE7}"/>
              </a:ext>
            </a:extLst>
          </p:cNvPr>
          <p:cNvCxnSpPr>
            <a:cxnSpLocks/>
          </p:cNvCxnSpPr>
          <p:nvPr/>
        </p:nvCxnSpPr>
        <p:spPr>
          <a:xfrm flipH="1">
            <a:off x="6200776" y="2308485"/>
            <a:ext cx="574778" cy="35976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365090E-3149-A24A-82BE-0FFD119C31BD}"/>
              </a:ext>
            </a:extLst>
          </p:cNvPr>
          <p:cNvGrpSpPr/>
          <p:nvPr/>
        </p:nvGrpSpPr>
        <p:grpSpPr>
          <a:xfrm>
            <a:off x="9527600" y="5013601"/>
            <a:ext cx="1239724" cy="1226867"/>
            <a:chOff x="4061619" y="1070571"/>
            <a:chExt cx="1983526" cy="246632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0999CF4-A46B-2C48-ABB5-78FADA2103FD}"/>
                </a:ext>
              </a:extLst>
            </p:cNvPr>
            <p:cNvGrpSpPr/>
            <p:nvPr/>
          </p:nvGrpSpPr>
          <p:grpSpPr>
            <a:xfrm>
              <a:off x="4061619" y="1070571"/>
              <a:ext cx="1983526" cy="1723869"/>
              <a:chOff x="4061619" y="1070571"/>
              <a:chExt cx="1983526" cy="172386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5A892E0-5D2E-5248-805E-B805AE30564C}"/>
                  </a:ext>
                </a:extLst>
              </p:cNvPr>
              <p:cNvSpPr/>
              <p:nvPr/>
            </p:nvSpPr>
            <p:spPr>
              <a:xfrm>
                <a:off x="4061619" y="1070571"/>
                <a:ext cx="1983526" cy="17238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24" name="Triangle 23">
                <a:extLst>
                  <a:ext uri="{FF2B5EF4-FFF2-40B4-BE49-F238E27FC236}">
                    <a16:creationId xmlns:a16="http://schemas.microsoft.com/office/drawing/2014/main" id="{D8D65CBA-FAED-894A-A632-60554630C91B}"/>
                  </a:ext>
                </a:extLst>
              </p:cNvPr>
              <p:cNvSpPr/>
              <p:nvPr/>
            </p:nvSpPr>
            <p:spPr>
              <a:xfrm>
                <a:off x="4227659" y="1220674"/>
                <a:ext cx="1651445" cy="1423659"/>
              </a:xfrm>
              <a:prstGeom prst="triangle">
                <a:avLst/>
              </a:prstGeom>
              <a:solidFill>
                <a:srgbClr val="4C8FC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288000" numCol="1" anchor="ctr">
                <a:noAutofit/>
              </a:bodyPr>
              <a:lstStyle/>
              <a:p>
                <a:pPr algn="ctr"/>
                <a:r>
                  <a:rPr lang="en-US" sz="1400" b="1" dirty="0">
                    <a:solidFill>
                      <a:srgbClr val="FFFFFF"/>
                    </a:solidFill>
                  </a:rPr>
                  <a:t>ORG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79EB10E-7E70-4044-A0EE-C57506E74641}"/>
                </a:ext>
              </a:extLst>
            </p:cNvPr>
            <p:cNvSpPr txBox="1"/>
            <p:nvPr/>
          </p:nvSpPr>
          <p:spPr>
            <a:xfrm>
              <a:off x="4061619" y="2794441"/>
              <a:ext cx="1983526" cy="742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6"/>
                  </a:solidFill>
                </a:rPr>
                <a:t>Distributor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5680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83CB17-058D-B74F-A3EC-FAE52B3C5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1450"/>
            <a:ext cx="11801475" cy="635793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marL="0" indent="0" algn="ctr">
              <a:buNone/>
            </a:pPr>
            <a:endParaRPr lang="en-US" sz="6000" b="1" dirty="0">
              <a:solidFill>
                <a:srgbClr val="FFFFFF"/>
              </a:solidFill>
            </a:endParaRPr>
          </a:p>
        </p:txBody>
      </p:sp>
      <p:sp>
        <p:nvSpPr>
          <p:cNvPr id="2" name="Triangle 1">
            <a:extLst>
              <a:ext uri="{FF2B5EF4-FFF2-40B4-BE49-F238E27FC236}">
                <a16:creationId xmlns:a16="http://schemas.microsoft.com/office/drawing/2014/main" id="{A3B2DAD3-E9AF-9F44-AE4A-964ADB818ED3}"/>
              </a:ext>
            </a:extLst>
          </p:cNvPr>
          <p:cNvSpPr/>
          <p:nvPr/>
        </p:nvSpPr>
        <p:spPr>
          <a:xfrm>
            <a:off x="10073384" y="5141626"/>
            <a:ext cx="1199213" cy="107929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DAB23B-02DE-7340-816F-E2D858DE39B8}"/>
              </a:ext>
            </a:extLst>
          </p:cNvPr>
          <p:cNvSpPr txBox="1"/>
          <p:nvPr/>
        </p:nvSpPr>
        <p:spPr>
          <a:xfrm flipH="1">
            <a:off x="10364058" y="5626917"/>
            <a:ext cx="1147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org1</a:t>
            </a:r>
          </a:p>
        </p:txBody>
      </p:sp>
      <p:sp>
        <p:nvSpPr>
          <p:cNvPr id="13" name="Shape">
            <a:extLst>
              <a:ext uri="{FF2B5EF4-FFF2-40B4-BE49-F238E27FC236}">
                <a16:creationId xmlns:a16="http://schemas.microsoft.com/office/drawing/2014/main" id="{933723BE-2E9E-6446-929D-6D564C427E66}"/>
              </a:ext>
            </a:extLst>
          </p:cNvPr>
          <p:cNvSpPr/>
          <p:nvPr/>
        </p:nvSpPr>
        <p:spPr>
          <a:xfrm>
            <a:off x="205442" y="1158567"/>
            <a:ext cx="4843462" cy="37265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5" extrusionOk="0">
                <a:moveTo>
                  <a:pt x="0" y="0"/>
                </a:moveTo>
                <a:lnTo>
                  <a:pt x="21600" y="0"/>
                </a:lnTo>
                <a:lnTo>
                  <a:pt x="21600" y="15641"/>
                </a:lnTo>
                <a:cubicBezTo>
                  <a:pt x="10800" y="15641"/>
                  <a:pt x="10800" y="21600"/>
                  <a:pt x="0" y="18214"/>
                </a:cubicBezTo>
                <a:close/>
              </a:path>
            </a:pathLst>
          </a:custGeom>
          <a:solidFill>
            <a:srgbClr val="4C8FCF"/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800" b="1" dirty="0"/>
          </a:p>
        </p:txBody>
      </p:sp>
      <p:sp>
        <p:nvSpPr>
          <p:cNvPr id="14" name="Can 13">
            <a:extLst>
              <a:ext uri="{FF2B5EF4-FFF2-40B4-BE49-F238E27FC236}">
                <a16:creationId xmlns:a16="http://schemas.microsoft.com/office/drawing/2014/main" id="{EAF82C4F-68D3-5B40-ABC9-6D92EED09902}"/>
              </a:ext>
            </a:extLst>
          </p:cNvPr>
          <p:cNvSpPr/>
          <p:nvPr/>
        </p:nvSpPr>
        <p:spPr>
          <a:xfrm>
            <a:off x="442890" y="1377413"/>
            <a:ext cx="2737374" cy="695045"/>
          </a:xfrm>
          <a:prstGeom prst="can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>
                <a:solidFill>
                  <a:prstClr val="black"/>
                </a:solidFill>
              </a:rPr>
              <a:t>Public State</a:t>
            </a:r>
          </a:p>
        </p:txBody>
      </p:sp>
      <p:sp>
        <p:nvSpPr>
          <p:cNvPr id="15" name="Can 14">
            <a:extLst>
              <a:ext uri="{FF2B5EF4-FFF2-40B4-BE49-F238E27FC236}">
                <a16:creationId xmlns:a16="http://schemas.microsoft.com/office/drawing/2014/main" id="{ECA14428-7967-214B-BE06-ACCF70E31BBE}"/>
              </a:ext>
            </a:extLst>
          </p:cNvPr>
          <p:cNvSpPr/>
          <p:nvPr/>
        </p:nvSpPr>
        <p:spPr>
          <a:xfrm>
            <a:off x="386659" y="2234152"/>
            <a:ext cx="2907908" cy="1038750"/>
          </a:xfrm>
          <a:prstGeom prst="can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prstClr val="black"/>
                </a:solidFill>
              </a:rPr>
              <a:t>Private State</a:t>
            </a:r>
          </a:p>
          <a:p>
            <a:pPr algn="ctr"/>
            <a:r>
              <a:rPr lang="en-US" sz="1600" dirty="0">
                <a:solidFill>
                  <a:prstClr val="black"/>
                </a:solidFill>
              </a:rPr>
              <a:t>Collection: Marbles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name, color, size, owner</a:t>
            </a:r>
          </a:p>
        </p:txBody>
      </p:sp>
      <p:sp>
        <p:nvSpPr>
          <p:cNvPr id="16" name="Can 15">
            <a:extLst>
              <a:ext uri="{FF2B5EF4-FFF2-40B4-BE49-F238E27FC236}">
                <a16:creationId xmlns:a16="http://schemas.microsoft.com/office/drawing/2014/main" id="{06F0C01B-57F2-A441-8868-36A65EE11FC0}"/>
              </a:ext>
            </a:extLst>
          </p:cNvPr>
          <p:cNvSpPr/>
          <p:nvPr/>
        </p:nvSpPr>
        <p:spPr>
          <a:xfrm>
            <a:off x="384927" y="3354227"/>
            <a:ext cx="2907908" cy="1038750"/>
          </a:xfrm>
          <a:prstGeom prst="can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u="sng" dirty="0">
              <a:solidFill>
                <a:prstClr val="black"/>
              </a:solidFill>
            </a:endParaRPr>
          </a:p>
          <a:p>
            <a:pPr algn="ctr"/>
            <a:r>
              <a:rPr lang="en-US" sz="1600" u="sng" dirty="0">
                <a:solidFill>
                  <a:prstClr val="black"/>
                </a:solidFill>
              </a:rPr>
              <a:t>Private State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Collection:  </a:t>
            </a:r>
            <a:r>
              <a:rPr lang="en-US" sz="1600" dirty="0" err="1">
                <a:solidFill>
                  <a:schemeClr val="tx1"/>
                </a:solidFill>
              </a:rPr>
              <a:t>MarblesPrivateData</a:t>
            </a:r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price</a:t>
            </a:r>
          </a:p>
          <a:p>
            <a:pPr algn="ctr"/>
            <a:endParaRPr lang="en-US" sz="1000" u="sng" dirty="0">
              <a:solidFill>
                <a:prstClr val="black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84BB631-FB0B-BC47-AF70-B605E3FB7DCD}"/>
              </a:ext>
            </a:extLst>
          </p:cNvPr>
          <p:cNvSpPr/>
          <p:nvPr/>
        </p:nvSpPr>
        <p:spPr>
          <a:xfrm>
            <a:off x="4014948" y="427054"/>
            <a:ext cx="1568219" cy="1463025"/>
          </a:xfrm>
          <a:prstGeom prst="roundRect">
            <a:avLst/>
          </a:prstGeom>
          <a:solidFill>
            <a:srgbClr val="4C8FCF"/>
          </a:solidFill>
          <a:ln w="28575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/>
            <a:r>
              <a:rPr lang="en-US" sz="3600" b="1" dirty="0">
                <a:solidFill>
                  <a:srgbClr val="FFFFFF"/>
                </a:solidFill>
              </a:rPr>
              <a:t>peer0</a:t>
            </a:r>
          </a:p>
        </p:txBody>
      </p:sp>
      <p:sp>
        <p:nvSpPr>
          <p:cNvPr id="18" name="Shape">
            <a:extLst>
              <a:ext uri="{FF2B5EF4-FFF2-40B4-BE49-F238E27FC236}">
                <a16:creationId xmlns:a16="http://schemas.microsoft.com/office/drawing/2014/main" id="{57427374-843A-F242-99D1-F53621836554}"/>
              </a:ext>
            </a:extLst>
          </p:cNvPr>
          <p:cNvSpPr/>
          <p:nvPr/>
        </p:nvSpPr>
        <p:spPr>
          <a:xfrm>
            <a:off x="5772839" y="1225886"/>
            <a:ext cx="4471299" cy="35736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5" extrusionOk="0">
                <a:moveTo>
                  <a:pt x="0" y="0"/>
                </a:moveTo>
                <a:lnTo>
                  <a:pt x="21600" y="0"/>
                </a:lnTo>
                <a:lnTo>
                  <a:pt x="21600" y="15641"/>
                </a:lnTo>
                <a:cubicBezTo>
                  <a:pt x="10800" y="15641"/>
                  <a:pt x="10800" y="21600"/>
                  <a:pt x="0" y="18214"/>
                </a:cubicBezTo>
                <a:close/>
              </a:path>
            </a:pathLst>
          </a:custGeom>
          <a:solidFill>
            <a:srgbClr val="4C8FCF"/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800" b="1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01BEB7C-1F27-A543-9787-A0EBF5B7ACF5}"/>
              </a:ext>
            </a:extLst>
          </p:cNvPr>
          <p:cNvSpPr/>
          <p:nvPr/>
        </p:nvSpPr>
        <p:spPr>
          <a:xfrm>
            <a:off x="9832192" y="345853"/>
            <a:ext cx="1568219" cy="1463025"/>
          </a:xfrm>
          <a:prstGeom prst="roundRect">
            <a:avLst/>
          </a:prstGeom>
          <a:solidFill>
            <a:srgbClr val="4C8FCF"/>
          </a:solidFill>
          <a:ln w="28575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/>
            <a:r>
              <a:rPr lang="en-US" sz="3600" b="1" dirty="0">
                <a:solidFill>
                  <a:srgbClr val="FFFFFF"/>
                </a:solidFill>
              </a:rPr>
              <a:t>peer1</a:t>
            </a:r>
          </a:p>
        </p:txBody>
      </p:sp>
      <p:sp>
        <p:nvSpPr>
          <p:cNvPr id="19" name="Can 18">
            <a:extLst>
              <a:ext uri="{FF2B5EF4-FFF2-40B4-BE49-F238E27FC236}">
                <a16:creationId xmlns:a16="http://schemas.microsoft.com/office/drawing/2014/main" id="{8280AA84-53C1-9849-AA78-DFA649D74CEA}"/>
              </a:ext>
            </a:extLst>
          </p:cNvPr>
          <p:cNvSpPr/>
          <p:nvPr/>
        </p:nvSpPr>
        <p:spPr>
          <a:xfrm>
            <a:off x="5938545" y="1347814"/>
            <a:ext cx="2737374" cy="695045"/>
          </a:xfrm>
          <a:prstGeom prst="can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>
                <a:solidFill>
                  <a:prstClr val="black"/>
                </a:solidFill>
              </a:rPr>
              <a:t>Public State</a:t>
            </a:r>
          </a:p>
        </p:txBody>
      </p:sp>
      <p:sp>
        <p:nvSpPr>
          <p:cNvPr id="20" name="Can 19">
            <a:extLst>
              <a:ext uri="{FF2B5EF4-FFF2-40B4-BE49-F238E27FC236}">
                <a16:creationId xmlns:a16="http://schemas.microsoft.com/office/drawing/2014/main" id="{FD9A01FC-06D8-0449-9E49-B91C261851A4}"/>
              </a:ext>
            </a:extLst>
          </p:cNvPr>
          <p:cNvSpPr/>
          <p:nvPr/>
        </p:nvSpPr>
        <p:spPr>
          <a:xfrm>
            <a:off x="5938545" y="2164787"/>
            <a:ext cx="2907908" cy="1038750"/>
          </a:xfrm>
          <a:prstGeom prst="can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prstClr val="black"/>
                </a:solidFill>
              </a:rPr>
              <a:t>Private State</a:t>
            </a:r>
          </a:p>
          <a:p>
            <a:pPr algn="ctr"/>
            <a:r>
              <a:rPr lang="en-US" sz="1600" dirty="0">
                <a:solidFill>
                  <a:prstClr val="black"/>
                </a:solidFill>
              </a:rPr>
              <a:t>Collection: Marbles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name, color, size, owner</a:t>
            </a:r>
          </a:p>
        </p:txBody>
      </p:sp>
      <p:sp>
        <p:nvSpPr>
          <p:cNvPr id="22" name="Can 21">
            <a:extLst>
              <a:ext uri="{FF2B5EF4-FFF2-40B4-BE49-F238E27FC236}">
                <a16:creationId xmlns:a16="http://schemas.microsoft.com/office/drawing/2014/main" id="{41FCF17F-A7CC-2D48-800D-FF70A9E3A5F8}"/>
              </a:ext>
            </a:extLst>
          </p:cNvPr>
          <p:cNvSpPr/>
          <p:nvPr/>
        </p:nvSpPr>
        <p:spPr>
          <a:xfrm>
            <a:off x="5938545" y="3325465"/>
            <a:ext cx="2907908" cy="1038750"/>
          </a:xfrm>
          <a:prstGeom prst="can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u="sng" dirty="0">
              <a:solidFill>
                <a:prstClr val="black"/>
              </a:solidFill>
            </a:endParaRPr>
          </a:p>
          <a:p>
            <a:pPr algn="ctr"/>
            <a:r>
              <a:rPr lang="en-US" sz="1600" u="sng" dirty="0">
                <a:solidFill>
                  <a:prstClr val="black"/>
                </a:solidFill>
              </a:rPr>
              <a:t>Private State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Collection:  </a:t>
            </a:r>
            <a:r>
              <a:rPr lang="en-US" sz="1600" dirty="0" err="1">
                <a:solidFill>
                  <a:schemeClr val="tx1"/>
                </a:solidFill>
              </a:rPr>
              <a:t>MarblesPrivateData</a:t>
            </a:r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price</a:t>
            </a:r>
          </a:p>
          <a:p>
            <a:pPr algn="ctr"/>
            <a:endParaRPr lang="en-US" sz="1000" u="sng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837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83CB17-058D-B74F-A3EC-FAE52B3C5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1450"/>
            <a:ext cx="11801475" cy="635793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rgbClr val="FFFFFF"/>
                </a:solidFill>
              </a:rPr>
              <a:t>									</a:t>
            </a:r>
          </a:p>
        </p:txBody>
      </p:sp>
      <p:sp>
        <p:nvSpPr>
          <p:cNvPr id="13" name="Shape">
            <a:extLst>
              <a:ext uri="{FF2B5EF4-FFF2-40B4-BE49-F238E27FC236}">
                <a16:creationId xmlns:a16="http://schemas.microsoft.com/office/drawing/2014/main" id="{933723BE-2E9E-6446-929D-6D564C427E66}"/>
              </a:ext>
            </a:extLst>
          </p:cNvPr>
          <p:cNvSpPr/>
          <p:nvPr/>
        </p:nvSpPr>
        <p:spPr>
          <a:xfrm>
            <a:off x="205442" y="1158567"/>
            <a:ext cx="4843462" cy="37265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5" extrusionOk="0">
                <a:moveTo>
                  <a:pt x="0" y="0"/>
                </a:moveTo>
                <a:lnTo>
                  <a:pt x="21600" y="0"/>
                </a:lnTo>
                <a:lnTo>
                  <a:pt x="21600" y="15641"/>
                </a:lnTo>
                <a:cubicBezTo>
                  <a:pt x="10800" y="15641"/>
                  <a:pt x="10800" y="21600"/>
                  <a:pt x="0" y="18214"/>
                </a:cubicBezTo>
                <a:close/>
              </a:path>
            </a:pathLst>
          </a:custGeom>
          <a:solidFill>
            <a:srgbClr val="4C8FCF"/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800" b="1" dirty="0"/>
          </a:p>
        </p:txBody>
      </p:sp>
      <p:sp>
        <p:nvSpPr>
          <p:cNvPr id="14" name="Can 13">
            <a:extLst>
              <a:ext uri="{FF2B5EF4-FFF2-40B4-BE49-F238E27FC236}">
                <a16:creationId xmlns:a16="http://schemas.microsoft.com/office/drawing/2014/main" id="{EAF82C4F-68D3-5B40-ABC9-6D92EED09902}"/>
              </a:ext>
            </a:extLst>
          </p:cNvPr>
          <p:cNvSpPr/>
          <p:nvPr/>
        </p:nvSpPr>
        <p:spPr>
          <a:xfrm>
            <a:off x="442890" y="1377413"/>
            <a:ext cx="2737374" cy="695045"/>
          </a:xfrm>
          <a:prstGeom prst="can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>
                <a:solidFill>
                  <a:prstClr val="black"/>
                </a:solidFill>
              </a:rPr>
              <a:t>Public State</a:t>
            </a:r>
          </a:p>
        </p:txBody>
      </p:sp>
      <p:sp>
        <p:nvSpPr>
          <p:cNvPr id="15" name="Can 14">
            <a:extLst>
              <a:ext uri="{FF2B5EF4-FFF2-40B4-BE49-F238E27FC236}">
                <a16:creationId xmlns:a16="http://schemas.microsoft.com/office/drawing/2014/main" id="{ECA14428-7967-214B-BE06-ACCF70E31BBE}"/>
              </a:ext>
            </a:extLst>
          </p:cNvPr>
          <p:cNvSpPr/>
          <p:nvPr/>
        </p:nvSpPr>
        <p:spPr>
          <a:xfrm>
            <a:off x="386659" y="2234152"/>
            <a:ext cx="2907908" cy="1038750"/>
          </a:xfrm>
          <a:prstGeom prst="can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prstClr val="black"/>
                </a:solidFill>
              </a:rPr>
              <a:t>Private State</a:t>
            </a:r>
          </a:p>
          <a:p>
            <a:pPr algn="ctr"/>
            <a:r>
              <a:rPr lang="en-US" sz="1600" dirty="0">
                <a:solidFill>
                  <a:prstClr val="black"/>
                </a:solidFill>
              </a:rPr>
              <a:t>Collection: Marbles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name, color, size, owner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84BB631-FB0B-BC47-AF70-B605E3FB7DCD}"/>
              </a:ext>
            </a:extLst>
          </p:cNvPr>
          <p:cNvSpPr/>
          <p:nvPr/>
        </p:nvSpPr>
        <p:spPr>
          <a:xfrm>
            <a:off x="4014948" y="427054"/>
            <a:ext cx="1568219" cy="1463025"/>
          </a:xfrm>
          <a:prstGeom prst="roundRect">
            <a:avLst/>
          </a:prstGeom>
          <a:solidFill>
            <a:srgbClr val="4C8FCF"/>
          </a:solidFill>
          <a:ln w="28575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/>
            <a:r>
              <a:rPr lang="en-US" sz="3600" b="1" dirty="0">
                <a:solidFill>
                  <a:srgbClr val="FFFFFF"/>
                </a:solidFill>
              </a:rPr>
              <a:t>peer0</a:t>
            </a:r>
          </a:p>
        </p:txBody>
      </p:sp>
      <p:sp>
        <p:nvSpPr>
          <p:cNvPr id="18" name="Shape">
            <a:extLst>
              <a:ext uri="{FF2B5EF4-FFF2-40B4-BE49-F238E27FC236}">
                <a16:creationId xmlns:a16="http://schemas.microsoft.com/office/drawing/2014/main" id="{57427374-843A-F242-99D1-F53621836554}"/>
              </a:ext>
            </a:extLst>
          </p:cNvPr>
          <p:cNvSpPr/>
          <p:nvPr/>
        </p:nvSpPr>
        <p:spPr>
          <a:xfrm>
            <a:off x="5772839" y="1225886"/>
            <a:ext cx="4471299" cy="35736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5" extrusionOk="0">
                <a:moveTo>
                  <a:pt x="0" y="0"/>
                </a:moveTo>
                <a:lnTo>
                  <a:pt x="21600" y="0"/>
                </a:lnTo>
                <a:lnTo>
                  <a:pt x="21600" y="15641"/>
                </a:lnTo>
                <a:cubicBezTo>
                  <a:pt x="10800" y="15641"/>
                  <a:pt x="10800" y="21600"/>
                  <a:pt x="0" y="18214"/>
                </a:cubicBezTo>
                <a:close/>
              </a:path>
            </a:pathLst>
          </a:custGeom>
          <a:solidFill>
            <a:srgbClr val="4C8FCF"/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800" b="1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01BEB7C-1F27-A543-9787-A0EBF5B7ACF5}"/>
              </a:ext>
            </a:extLst>
          </p:cNvPr>
          <p:cNvSpPr/>
          <p:nvPr/>
        </p:nvSpPr>
        <p:spPr>
          <a:xfrm>
            <a:off x="9832192" y="345853"/>
            <a:ext cx="1568219" cy="1463025"/>
          </a:xfrm>
          <a:prstGeom prst="roundRect">
            <a:avLst/>
          </a:prstGeom>
          <a:solidFill>
            <a:srgbClr val="4C8FCF"/>
          </a:solidFill>
          <a:ln w="28575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/>
            <a:r>
              <a:rPr lang="en-US" sz="3600" b="1" dirty="0">
                <a:solidFill>
                  <a:srgbClr val="FFFFFF"/>
                </a:solidFill>
              </a:rPr>
              <a:t>peer1</a:t>
            </a:r>
          </a:p>
        </p:txBody>
      </p:sp>
      <p:sp>
        <p:nvSpPr>
          <p:cNvPr id="19" name="Can 18">
            <a:extLst>
              <a:ext uri="{FF2B5EF4-FFF2-40B4-BE49-F238E27FC236}">
                <a16:creationId xmlns:a16="http://schemas.microsoft.com/office/drawing/2014/main" id="{8280AA84-53C1-9849-AA78-DFA649D74CEA}"/>
              </a:ext>
            </a:extLst>
          </p:cNvPr>
          <p:cNvSpPr/>
          <p:nvPr/>
        </p:nvSpPr>
        <p:spPr>
          <a:xfrm>
            <a:off x="5938545" y="1347814"/>
            <a:ext cx="2737374" cy="695045"/>
          </a:xfrm>
          <a:prstGeom prst="can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>
                <a:solidFill>
                  <a:prstClr val="black"/>
                </a:solidFill>
              </a:rPr>
              <a:t>Public State</a:t>
            </a:r>
          </a:p>
        </p:txBody>
      </p:sp>
      <p:sp>
        <p:nvSpPr>
          <p:cNvPr id="20" name="Can 19">
            <a:extLst>
              <a:ext uri="{FF2B5EF4-FFF2-40B4-BE49-F238E27FC236}">
                <a16:creationId xmlns:a16="http://schemas.microsoft.com/office/drawing/2014/main" id="{FD9A01FC-06D8-0449-9E49-B91C261851A4}"/>
              </a:ext>
            </a:extLst>
          </p:cNvPr>
          <p:cNvSpPr/>
          <p:nvPr/>
        </p:nvSpPr>
        <p:spPr>
          <a:xfrm>
            <a:off x="5938545" y="2164787"/>
            <a:ext cx="2907908" cy="1038750"/>
          </a:xfrm>
          <a:prstGeom prst="can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prstClr val="black"/>
                </a:solidFill>
              </a:rPr>
              <a:t>Private State</a:t>
            </a:r>
          </a:p>
          <a:p>
            <a:pPr algn="ctr"/>
            <a:r>
              <a:rPr lang="en-US" sz="1600" dirty="0">
                <a:solidFill>
                  <a:prstClr val="black"/>
                </a:solidFill>
              </a:rPr>
              <a:t>Collection: Marbles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name, color, size, owner</a:t>
            </a:r>
          </a:p>
        </p:txBody>
      </p:sp>
      <p:sp>
        <p:nvSpPr>
          <p:cNvPr id="21" name="Triangle 20">
            <a:extLst>
              <a:ext uri="{FF2B5EF4-FFF2-40B4-BE49-F238E27FC236}">
                <a16:creationId xmlns:a16="http://schemas.microsoft.com/office/drawing/2014/main" id="{BDD481C2-6C51-5B46-A620-875B1C23D4D3}"/>
              </a:ext>
            </a:extLst>
          </p:cNvPr>
          <p:cNvSpPr/>
          <p:nvPr/>
        </p:nvSpPr>
        <p:spPr>
          <a:xfrm>
            <a:off x="10073384" y="5141626"/>
            <a:ext cx="1199213" cy="107929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ECF1B34-7443-974E-8E38-204B444E4BC2}"/>
              </a:ext>
            </a:extLst>
          </p:cNvPr>
          <p:cNvSpPr txBox="1"/>
          <p:nvPr/>
        </p:nvSpPr>
        <p:spPr>
          <a:xfrm flipH="1">
            <a:off x="10364058" y="5626917"/>
            <a:ext cx="1147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org2	</a:t>
            </a:r>
          </a:p>
        </p:txBody>
      </p:sp>
    </p:spTree>
    <p:extLst>
      <p:ext uri="{BB962C8B-B14F-4D97-AF65-F5344CB8AC3E}">
        <p14:creationId xmlns:p14="http://schemas.microsoft.com/office/powerpoint/2010/main" val="3461885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4201</TotalTime>
  <Words>104</Words>
  <Application>Microsoft Macintosh PowerPoint</Application>
  <PresentationFormat>Widescreen</PresentationFormat>
  <Paragraphs>58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Pam Andrejko</dc:creator>
  <cp:lastModifiedBy>Pam Andrejko</cp:lastModifiedBy>
  <cp:revision>26</cp:revision>
  <cp:lastPrinted>2018-05-23T21:44:59Z</cp:lastPrinted>
  <dcterms:created xsi:type="dcterms:W3CDTF">2018-05-22T18:53:16Z</dcterms:created>
  <dcterms:modified xsi:type="dcterms:W3CDTF">2018-05-25T16:54:47Z</dcterms:modified>
</cp:coreProperties>
</file>