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9" r:id="rId3"/>
    <p:sldId id="268" r:id="rId4"/>
    <p:sldId id="266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/>
    <p:restoredTop sz="94713"/>
  </p:normalViewPr>
  <p:slideViewPr>
    <p:cSldViewPr snapToGrid="0" snapToObjects="1">
      <p:cViewPr varScale="1">
        <p:scale>
          <a:sx n="72" d="100"/>
          <a:sy n="72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73A56-5302-2646-A931-B4563F920A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3469028-716C-8B49-8C22-B413E070994C}">
      <dgm:prSet/>
      <dgm:spPr/>
      <dgm:t>
        <a:bodyPr/>
        <a:lstStyle/>
        <a:p>
          <a:pPr algn="ctr" rtl="0"/>
          <a:r>
            <a:rPr lang="ru-Ru" b="0" i="0" u="none" baseline="0"/>
            <a:t>configtx.yaml</a:t>
          </a:r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</dgm:t>
    </dgm:pt>
    <dgm:pt modelId="{3E83B87B-0B81-2B4D-8E46-BB329B32696C}" type="parTrans" cxnId="{20EC75B0-1DE0-574E-B8E7-44653CF405EB}">
      <dgm:prSet/>
      <dgm:spPr/>
      <dgm:t>
        <a:bodyPr/>
        <a:lstStyle/>
        <a:p>
          <a:endParaRPr lang="ru-Ru"/>
        </a:p>
      </dgm:t>
    </dgm:pt>
    <dgm:pt modelId="{48ABCE8D-ED8E-C148-B5EF-4CA47EF3F851}" type="sibTrans" cxnId="{20EC75B0-1DE0-574E-B8E7-44653CF405EB}">
      <dgm:prSet/>
      <dgm:spPr/>
      <dgm:t>
        <a:bodyPr/>
        <a:lstStyle/>
        <a:p>
          <a:endParaRPr lang="ru-Ru"/>
        </a:p>
      </dgm:t>
    </dgm:pt>
    <dgm:pt modelId="{F1701819-3A2F-8A44-9499-9935EFC5614B}">
      <dgm:prSet/>
      <dgm:spPr/>
      <dgm:t>
        <a:bodyPr/>
        <a:lstStyle/>
        <a:p>
          <a:pPr algn="ctr" rtl="0"/>
          <a:r>
            <a:rPr lang="ru-Ru" b="0" i="0" u="none" baseline="0"/>
            <a:t>инструмент configtxgen</a:t>
          </a:r>
        </a:p>
        <a:p>
          <a:endParaRPr lang="ru-Ru" dirty="0"/>
        </a:p>
      </dgm:t>
    </dgm:pt>
    <dgm:pt modelId="{AD4D22E9-7D19-1F48-B46B-3D931272077D}" type="parTrans" cxnId="{7F272494-3BBE-5445-8C1D-66D81AAC1866}">
      <dgm:prSet/>
      <dgm:spPr/>
      <dgm:t>
        <a:bodyPr/>
        <a:lstStyle/>
        <a:p>
          <a:endParaRPr lang="ru-Ru"/>
        </a:p>
      </dgm:t>
    </dgm:pt>
    <dgm:pt modelId="{60154467-B5BF-564D-B6B1-97BE8CA1C55F}" type="sibTrans" cxnId="{7F272494-3BBE-5445-8C1D-66D81AAC1866}">
      <dgm:prSet/>
      <dgm:spPr/>
      <dgm:t>
        <a:bodyPr/>
        <a:lstStyle/>
        <a:p>
          <a:endParaRPr lang="ru-Ru"/>
        </a:p>
      </dgm:t>
    </dgm:pt>
    <dgm:pt modelId="{10CA4083-CD4E-7D49-AF89-B24671ED1A42}">
      <dgm:prSet/>
      <dgm:spPr/>
      <dgm:t>
        <a:bodyPr/>
        <a:lstStyle/>
        <a:p>
          <a:pPr algn="ctr" rtl="0"/>
          <a:r>
            <a:rPr lang="ru-Ru" b="0" i="0" u="none" baseline="0"/>
            <a:t>первичный блок genesis.block</a:t>
          </a:r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endParaRPr lang="ru-Ru" dirty="0"/>
        </a:p>
        <a:p>
          <a:pPr algn="ctr" rtl="0"/>
          <a:r>
            <a:rPr lang="ru-Ru" b="0" i="0" u="none" baseline="0"/>
            <a:t> </a:t>
          </a:r>
        </a:p>
      </dgm:t>
    </dgm:pt>
    <dgm:pt modelId="{156EA72E-6EA4-834D-A772-EE6731484063}" type="parTrans" cxnId="{F1DD46A0-6B5D-824E-B2E0-75ABA82E2CA3}">
      <dgm:prSet/>
      <dgm:spPr/>
      <dgm:t>
        <a:bodyPr/>
        <a:lstStyle/>
        <a:p>
          <a:endParaRPr lang="ru-Ru"/>
        </a:p>
      </dgm:t>
    </dgm:pt>
    <dgm:pt modelId="{960F0342-972B-864C-B472-7A1273F82461}" type="sibTrans" cxnId="{F1DD46A0-6B5D-824E-B2E0-75ABA82E2CA3}">
      <dgm:prSet/>
      <dgm:spPr/>
      <dgm:t>
        <a:bodyPr/>
        <a:lstStyle/>
        <a:p>
          <a:endParaRPr lang="ru-Ru"/>
        </a:p>
      </dgm:t>
    </dgm:pt>
    <dgm:pt modelId="{EC167190-A553-5447-BF03-2130DABA2344}" type="pres">
      <dgm:prSet presAssocID="{BE673A56-5302-2646-A931-B4563F920AA2}" presName="Name0" presStyleCnt="0">
        <dgm:presLayoutVars>
          <dgm:dir/>
          <dgm:resizeHandles val="exact"/>
        </dgm:presLayoutVars>
      </dgm:prSet>
      <dgm:spPr/>
    </dgm:pt>
    <dgm:pt modelId="{D554ED56-22DA-A74E-807B-C8CA1903140E}" type="pres">
      <dgm:prSet presAssocID="{B3469028-716C-8B49-8C22-B413E070994C}" presName="node" presStyleLbl="node1" presStyleIdx="0" presStyleCnt="3" custScaleX="90513" custScaleY="1913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BC50BA-5B0B-D840-9875-0BB27D476504}" type="pres">
      <dgm:prSet presAssocID="{48ABCE8D-ED8E-C148-B5EF-4CA47EF3F851}" presName="sibTrans" presStyleLbl="sibTrans2D1" presStyleIdx="0" presStyleCnt="2"/>
      <dgm:spPr/>
      <dgm:t>
        <a:bodyPr/>
        <a:lstStyle/>
        <a:p>
          <a:endParaRPr lang="ru-RU"/>
        </a:p>
      </dgm:t>
    </dgm:pt>
    <dgm:pt modelId="{D1F2C96C-5B61-BC4E-8C9D-D6AD7E359E53}" type="pres">
      <dgm:prSet presAssocID="{48ABCE8D-ED8E-C148-B5EF-4CA47EF3F851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0215057D-1011-9141-8AB3-721FA6ACC70D}" type="pres">
      <dgm:prSet presAssocID="{F1701819-3A2F-8A44-9499-9935EFC561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D2CA6D-50A8-A74F-A2E9-22453F43FB96}" type="pres">
      <dgm:prSet presAssocID="{60154467-B5BF-564D-B6B1-97BE8CA1C55F}" presName="sibTrans" presStyleLbl="sibTrans2D1" presStyleIdx="1" presStyleCnt="2"/>
      <dgm:spPr/>
      <dgm:t>
        <a:bodyPr/>
        <a:lstStyle/>
        <a:p>
          <a:endParaRPr lang="ru-RU"/>
        </a:p>
      </dgm:t>
    </dgm:pt>
    <dgm:pt modelId="{8F48EB89-DD03-B04D-B884-839DC6E6CB24}" type="pres">
      <dgm:prSet presAssocID="{60154467-B5BF-564D-B6B1-97BE8CA1C55F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C941C808-D015-3B4F-939E-364F92A3E6F0}" type="pres">
      <dgm:prSet presAssocID="{10CA4083-CD4E-7D49-AF89-B24671ED1A42}" presName="node" presStyleLbl="node1" presStyleIdx="2" presStyleCnt="3" custScaleY="2565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F272494-3BBE-5445-8C1D-66D81AAC1866}" srcId="{BE673A56-5302-2646-A931-B4563F920AA2}" destId="{F1701819-3A2F-8A44-9499-9935EFC5614B}" srcOrd="1" destOrd="0" parTransId="{AD4D22E9-7D19-1F48-B46B-3D931272077D}" sibTransId="{60154467-B5BF-564D-B6B1-97BE8CA1C55F}"/>
    <dgm:cxn modelId="{923D5031-A676-6E45-800C-155CE4DA623A}" type="presOf" srcId="{60154467-B5BF-564D-B6B1-97BE8CA1C55F}" destId="{8F48EB89-DD03-B04D-B884-839DC6E6CB24}" srcOrd="1" destOrd="0" presId="urn:microsoft.com/office/officeart/2005/8/layout/process1"/>
    <dgm:cxn modelId="{F1DD46A0-6B5D-824E-B2E0-75ABA82E2CA3}" srcId="{BE673A56-5302-2646-A931-B4563F920AA2}" destId="{10CA4083-CD4E-7D49-AF89-B24671ED1A42}" srcOrd="2" destOrd="0" parTransId="{156EA72E-6EA4-834D-A772-EE6731484063}" sibTransId="{960F0342-972B-864C-B472-7A1273F82461}"/>
    <dgm:cxn modelId="{CBAA2989-0974-2B44-AA6E-C280DEB63641}" type="presOf" srcId="{F1701819-3A2F-8A44-9499-9935EFC5614B}" destId="{0215057D-1011-9141-8AB3-721FA6ACC70D}" srcOrd="0" destOrd="0" presId="urn:microsoft.com/office/officeart/2005/8/layout/process1"/>
    <dgm:cxn modelId="{2B2EF439-74D0-AC4E-B6A6-E1CE9F47CC93}" type="presOf" srcId="{B3469028-716C-8B49-8C22-B413E070994C}" destId="{D554ED56-22DA-A74E-807B-C8CA1903140E}" srcOrd="0" destOrd="0" presId="urn:microsoft.com/office/officeart/2005/8/layout/process1"/>
    <dgm:cxn modelId="{DEDB0370-F0D4-2246-BB0B-0896EF04B9B9}" type="presOf" srcId="{48ABCE8D-ED8E-C148-B5EF-4CA47EF3F851}" destId="{D1F2C96C-5B61-BC4E-8C9D-D6AD7E359E53}" srcOrd="1" destOrd="0" presId="urn:microsoft.com/office/officeart/2005/8/layout/process1"/>
    <dgm:cxn modelId="{CBCE28DC-3436-0D43-A541-5EBF00835ED9}" type="presOf" srcId="{BE673A56-5302-2646-A931-B4563F920AA2}" destId="{EC167190-A553-5447-BF03-2130DABA2344}" srcOrd="0" destOrd="0" presId="urn:microsoft.com/office/officeart/2005/8/layout/process1"/>
    <dgm:cxn modelId="{F24B6E14-8625-7B40-8C1B-F6836412D454}" type="presOf" srcId="{10CA4083-CD4E-7D49-AF89-B24671ED1A42}" destId="{C941C808-D015-3B4F-939E-364F92A3E6F0}" srcOrd="0" destOrd="0" presId="urn:microsoft.com/office/officeart/2005/8/layout/process1"/>
    <dgm:cxn modelId="{093C400E-5F37-2547-8C54-C1F52CBBA070}" type="presOf" srcId="{60154467-B5BF-564D-B6B1-97BE8CA1C55F}" destId="{40D2CA6D-50A8-A74F-A2E9-22453F43FB96}" srcOrd="0" destOrd="0" presId="urn:microsoft.com/office/officeart/2005/8/layout/process1"/>
    <dgm:cxn modelId="{20EC75B0-1DE0-574E-B8E7-44653CF405EB}" srcId="{BE673A56-5302-2646-A931-B4563F920AA2}" destId="{B3469028-716C-8B49-8C22-B413E070994C}" srcOrd="0" destOrd="0" parTransId="{3E83B87B-0B81-2B4D-8E46-BB329B32696C}" sibTransId="{48ABCE8D-ED8E-C148-B5EF-4CA47EF3F851}"/>
    <dgm:cxn modelId="{C93DD8AA-5753-8049-B8F7-93A166ED778F}" type="presOf" srcId="{48ABCE8D-ED8E-C148-B5EF-4CA47EF3F851}" destId="{FDBC50BA-5B0B-D840-9875-0BB27D476504}" srcOrd="0" destOrd="0" presId="urn:microsoft.com/office/officeart/2005/8/layout/process1"/>
    <dgm:cxn modelId="{2AE33AE5-91B3-494C-94FE-39436A28CF64}" type="presParOf" srcId="{EC167190-A553-5447-BF03-2130DABA2344}" destId="{D554ED56-22DA-A74E-807B-C8CA1903140E}" srcOrd="0" destOrd="0" presId="urn:microsoft.com/office/officeart/2005/8/layout/process1"/>
    <dgm:cxn modelId="{018A6943-F753-3442-87B8-FFF1B1F6F768}" type="presParOf" srcId="{EC167190-A553-5447-BF03-2130DABA2344}" destId="{FDBC50BA-5B0B-D840-9875-0BB27D476504}" srcOrd="1" destOrd="0" presId="urn:microsoft.com/office/officeart/2005/8/layout/process1"/>
    <dgm:cxn modelId="{09467641-2CC1-A14B-BF10-55EED5E30F64}" type="presParOf" srcId="{FDBC50BA-5B0B-D840-9875-0BB27D476504}" destId="{D1F2C96C-5B61-BC4E-8C9D-D6AD7E359E53}" srcOrd="0" destOrd="0" presId="urn:microsoft.com/office/officeart/2005/8/layout/process1"/>
    <dgm:cxn modelId="{CFAD651C-A4FC-B547-AED2-32D52F86F858}" type="presParOf" srcId="{EC167190-A553-5447-BF03-2130DABA2344}" destId="{0215057D-1011-9141-8AB3-721FA6ACC70D}" srcOrd="2" destOrd="0" presId="urn:microsoft.com/office/officeart/2005/8/layout/process1"/>
    <dgm:cxn modelId="{74BCC82F-01CE-0B44-AA7E-82ED81297037}" type="presParOf" srcId="{EC167190-A553-5447-BF03-2130DABA2344}" destId="{40D2CA6D-50A8-A74F-A2E9-22453F43FB96}" srcOrd="3" destOrd="0" presId="urn:microsoft.com/office/officeart/2005/8/layout/process1"/>
    <dgm:cxn modelId="{B8CECDCC-BA88-964F-A002-B7D9296BC15C}" type="presParOf" srcId="{40D2CA6D-50A8-A74F-A2E9-22453F43FB96}" destId="{8F48EB89-DD03-B04D-B884-839DC6E6CB24}" srcOrd="0" destOrd="0" presId="urn:microsoft.com/office/officeart/2005/8/layout/process1"/>
    <dgm:cxn modelId="{0C8101BA-865F-6F45-AF9E-A45DBDC5AB98}" type="presParOf" srcId="{EC167190-A553-5447-BF03-2130DABA2344}" destId="{C941C808-D015-3B4F-939E-364F92A3E6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4ED56-22DA-A74E-807B-C8CA1903140E}">
      <dsp:nvSpPr>
        <dsp:cNvPr id="0" name=""/>
        <dsp:cNvSpPr/>
      </dsp:nvSpPr>
      <dsp:spPr>
        <a:xfrm>
          <a:off x="8239" y="1357306"/>
          <a:ext cx="2974370" cy="3771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kern="1200" baseline="0"/>
            <a:t>configtx.yaml</a:t>
          </a: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95355" y="1444422"/>
        <a:ext cx="2800138" cy="3597680"/>
      </dsp:txXfrm>
    </dsp:sp>
    <dsp:sp modelId="{FDBC50BA-5B0B-D840-9875-0BB27D476504}">
      <dsp:nvSpPr>
        <dsp:cNvPr id="0" name=""/>
        <dsp:cNvSpPr/>
      </dsp:nvSpPr>
      <dsp:spPr>
        <a:xfrm>
          <a:off x="3311222" y="2835783"/>
          <a:ext cx="696658" cy="814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3311222" y="2998775"/>
        <a:ext cx="487661" cy="488975"/>
      </dsp:txXfrm>
    </dsp:sp>
    <dsp:sp modelId="{0215057D-1011-9141-8AB3-721FA6ACC70D}">
      <dsp:nvSpPr>
        <dsp:cNvPr id="0" name=""/>
        <dsp:cNvSpPr/>
      </dsp:nvSpPr>
      <dsp:spPr>
        <a:xfrm>
          <a:off x="4297060" y="2257425"/>
          <a:ext cx="3286125" cy="197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kern="1200" baseline="0"/>
            <a:t>инструмент configtxgen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4354808" y="2315173"/>
        <a:ext cx="3170629" cy="1856179"/>
      </dsp:txXfrm>
    </dsp:sp>
    <dsp:sp modelId="{40D2CA6D-50A8-A74F-A2E9-22453F43FB96}">
      <dsp:nvSpPr>
        <dsp:cNvPr id="0" name=""/>
        <dsp:cNvSpPr/>
      </dsp:nvSpPr>
      <dsp:spPr>
        <a:xfrm>
          <a:off x="7911797" y="2835783"/>
          <a:ext cx="696658" cy="814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911797" y="2998775"/>
        <a:ext cx="487661" cy="488975"/>
      </dsp:txXfrm>
    </dsp:sp>
    <dsp:sp modelId="{C941C808-D015-3B4F-939E-364F92A3E6F0}">
      <dsp:nvSpPr>
        <dsp:cNvPr id="0" name=""/>
        <dsp:cNvSpPr/>
      </dsp:nvSpPr>
      <dsp:spPr>
        <a:xfrm>
          <a:off x="8897635" y="714372"/>
          <a:ext cx="3286125" cy="5057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kern="1200" baseline="0"/>
            <a:t>первичный блок genesis.block</a:t>
          </a: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kern="1200" baseline="0"/>
            <a:t> </a:t>
          </a:r>
        </a:p>
      </dsp:txBody>
      <dsp:txXfrm>
        <a:off x="8993882" y="810619"/>
        <a:ext cx="3093631" cy="4865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24B0-CADA-2C4C-825B-D7E1B0C35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DEA0-077A-CF4C-A4E8-1005C9F0F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8B33-6EF3-F642-A985-1CB4FA53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119B-332A-F149-B462-CA34CB47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AAFD-5624-7245-953B-475E5A5A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028A-8290-C046-A853-F5A8EF55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74F1B-2D17-4842-9811-E9C40BE1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2D85-6F2A-E341-B8A1-D3DE3972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80C4-2C14-6C49-A707-EE4B943B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DB81-5AB2-024D-A4EE-521946FD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3F715-1845-7342-B16F-42E9DF8BF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C832-4C3E-2C41-B2DA-2A2F631D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2C53-F17B-5941-9ED4-A3A78A0F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E744-B393-A943-BCEA-3A8C89AF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8781-2023-3D4C-96C7-AE75ED86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D69F-AF12-AF46-B891-DA7C07FE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61AF-8DBB-4E46-BED4-E1F21649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E220-6552-234F-A806-DBA9633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0D0C1-D815-814E-B830-393DB51B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F79B-B742-EA4A-BF2B-9FE7F04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CE0-74A8-4C47-BB6C-26891AB3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05FC-845D-8C4B-8D83-33E01D1F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D01B-D905-4C45-A628-C1A10EBF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1384-CBE3-4947-BE28-056ED15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AE38-E7BA-1840-AC63-945CF5F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9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63E-4ACD-694F-8A60-7BBFBACE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976A-0BF0-484F-AA5D-2E2AB090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5857-573B-7344-BCFB-374F52F81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1795-8C51-0A43-93D8-F568986D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D7D70-8C5D-7F44-8280-BD630A59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2D7F-5502-6C49-B4C1-21320DCC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02C-7736-2448-8F63-EA569E18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DBE13-807B-DE4B-BE2A-0CB27DC9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B849-1E8D-794A-89CA-7584D6E15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C73FB-74D5-8E41-818B-16D5AF57A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224DE-A636-5D49-85BE-2CAAEED48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D82D-FD06-E043-A5DA-1D28FFF8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1A75-93B9-DB4B-8CE3-B5083767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EFB52-51F7-B042-B9CD-9705213B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EDFE-2762-AD4A-9155-4BA9FC71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9089E-8738-954B-B571-14548D2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51A47-AD56-A843-8C25-A6A183A6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3214-EA0F-0740-B7C3-30588FC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C9987-87E4-7C42-9F8B-40EBF2D3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25105-BF61-D64A-B207-9B2AEE7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A2C4-3358-814B-AE44-2CDCB25B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FF24-958C-B34A-97AB-F14CFFDB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3EA0-484F-B04F-AFD9-E18DD47B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99231-B89B-9D4E-BDEF-E4F81F1B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605CC-6C36-424B-9A24-B28E6E94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56010-11C3-674A-AA9A-CEF641D4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C7D2-1956-1042-BE3F-1A43EFF9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DAEE-BD98-9341-8892-F1E9665B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7C8E-E5FD-0848-A7A2-B5718D9AF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D18E-284B-F141-8D65-E1E1AF50E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CE121-D551-AD42-AC2A-2D3A9574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F38E-9C2F-174D-8ACA-824802E1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7A6E-6A43-AA48-8802-235BAAD7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F2F6-B771-2142-8157-E234EE40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D431-3F72-E047-BD6B-4FBB2BB2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2769-6A67-044D-8EEA-7E55CBAC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EC7F-4E29-6542-B6A8-2778CF3AB49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AF9C-D71B-9D4E-A7AA-51FF9DE8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34F9-C268-A84F-9666-F13375B14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2D8F-C416-E343-9992-2AE6A2DD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openclipart.org/detail/192629/gear-tools-by-ben-192629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029442/searching-for-a-default-check-mark-ico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029442/searching-for-a-default-check-mark-ico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E66537-668F-A84B-9B4F-CA3708C9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62718"/>
              </p:ext>
            </p:extLst>
          </p:nvPr>
        </p:nvGraphicFramePr>
        <p:xfrm>
          <a:off x="167268" y="691376"/>
          <a:ext cx="11920654" cy="616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0654">
                  <a:extLst>
                    <a:ext uri="{9D8B030D-6E8A-4147-A177-3AD203B41FA5}">
                      <a16:colId xmlns:a16="http://schemas.microsoft.com/office/drawing/2014/main" val="2131366355"/>
                    </a:ext>
                  </a:extLst>
                </a:gridCol>
              </a:tblGrid>
              <a:tr h="508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054892"/>
                  </a:ext>
                </a:extLst>
              </a:tr>
              <a:tr h="1680201">
                <a:tc>
                  <a:txBody>
                    <a:bodyPr/>
                    <a:lstStyle/>
                    <a:p>
                      <a:endParaRPr lang="ru-Ru" sz="1400" dirty="0"/>
                    </a:p>
                    <a:p>
                      <a:endParaRPr lang="ru-Ru" sz="1400" dirty="0"/>
                    </a:p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ru-Ru" sz="2800" b="1" i="0" u="none" baseline="0"/>
                        <a:t>Системный канал</a:t>
                      </a:r>
                    </a:p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1367"/>
                  </a:ext>
                </a:extLst>
              </a:tr>
              <a:tr h="508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805607"/>
                  </a:ext>
                </a:extLst>
              </a:tr>
              <a:tr h="12576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800" b="1" i="0" u="none" baseline="0"/>
                        <a:t>Канал приложения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02444"/>
                  </a:ext>
                </a:extLst>
              </a:tr>
              <a:tr h="674758"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641535"/>
                  </a:ext>
                </a:extLst>
              </a:tr>
              <a:tr h="1536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800" b="1" i="0" u="none" baseline="0"/>
                        <a:t>Списки контроля доступа (ACL) и смарт-контракты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9632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222BB2C-0104-CD4C-8C58-9AB137FB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4767263"/>
            <a:ext cx="2133600" cy="273844"/>
          </a:xfrm>
        </p:spPr>
        <p:txBody>
          <a:bodyPr/>
          <a:lstStyle/>
          <a:p>
            <a:pPr algn="r" rtl="0"/>
            <a:fld id="{08BF69C1-739F-1B47-B5E3-FA651BCAB105}" type="slidenum">
              <a:rPr/>
              <a:pPr/>
              <a:t>1</a:t>
            </a:fld>
            <a:endParaRPr lang="ru-Ru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8A4393-1735-E449-81F8-5913910CEBF4}"/>
              </a:ext>
            </a:extLst>
          </p:cNvPr>
          <p:cNvSpPr txBox="1">
            <a:spLocks/>
          </p:cNvSpPr>
          <p:nvPr/>
        </p:nvSpPr>
        <p:spPr>
          <a:xfrm>
            <a:off x="918117" y="358926"/>
            <a:ext cx="10189106" cy="872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b="0" i="0" u="none" baseline="0"/>
              <a:t>Иерархия установленных правил Hyperledger Fabric</a:t>
            </a:r>
          </a:p>
        </p:txBody>
      </p:sp>
    </p:spTree>
    <p:extLst>
      <p:ext uri="{BB962C8B-B14F-4D97-AF65-F5344CB8AC3E}">
        <p14:creationId xmlns:p14="http://schemas.microsoft.com/office/powerpoint/2010/main" val="418251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E66537-668F-A84B-9B4F-CA3708C9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9415"/>
              </p:ext>
            </p:extLst>
          </p:nvPr>
        </p:nvGraphicFramePr>
        <p:xfrm>
          <a:off x="3000871" y="789643"/>
          <a:ext cx="5820502" cy="3458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04">
                  <a:extLst>
                    <a:ext uri="{9D8B030D-6E8A-4147-A177-3AD203B41FA5}">
                      <a16:colId xmlns:a16="http://schemas.microsoft.com/office/drawing/2014/main" val="3948740277"/>
                    </a:ext>
                  </a:extLst>
                </a:gridCol>
                <a:gridCol w="1159204">
                  <a:extLst>
                    <a:ext uri="{9D8B030D-6E8A-4147-A177-3AD203B41FA5}">
                      <a16:colId xmlns:a16="http://schemas.microsoft.com/office/drawing/2014/main" val="2441520570"/>
                    </a:ext>
                  </a:extLst>
                </a:gridCol>
                <a:gridCol w="425946">
                  <a:extLst>
                    <a:ext uri="{9D8B030D-6E8A-4147-A177-3AD203B41FA5}">
                      <a16:colId xmlns:a16="http://schemas.microsoft.com/office/drawing/2014/main" val="213490643"/>
                    </a:ext>
                  </a:extLst>
                </a:gridCol>
                <a:gridCol w="328198">
                  <a:extLst>
                    <a:ext uri="{9D8B030D-6E8A-4147-A177-3AD203B41FA5}">
                      <a16:colId xmlns:a16="http://schemas.microsoft.com/office/drawing/2014/main" val="704643106"/>
                    </a:ext>
                  </a:extLst>
                </a:gridCol>
                <a:gridCol w="975407">
                  <a:extLst>
                    <a:ext uri="{9D8B030D-6E8A-4147-A177-3AD203B41FA5}">
                      <a16:colId xmlns:a16="http://schemas.microsoft.com/office/drawing/2014/main" val="21313663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828981"/>
                    </a:ext>
                  </a:extLst>
                </a:gridCol>
                <a:gridCol w="405060">
                  <a:extLst>
                    <a:ext uri="{9D8B030D-6E8A-4147-A177-3AD203B41FA5}">
                      <a16:colId xmlns:a16="http://schemas.microsoft.com/office/drawing/2014/main" val="2468483698"/>
                    </a:ext>
                  </a:extLst>
                </a:gridCol>
                <a:gridCol w="1159203">
                  <a:extLst>
                    <a:ext uri="{9D8B030D-6E8A-4147-A177-3AD203B41FA5}">
                      <a16:colId xmlns:a16="http://schemas.microsoft.com/office/drawing/2014/main" val="1944504140"/>
                    </a:ext>
                  </a:extLst>
                </a:gridCol>
              </a:tblGrid>
              <a:tr h="32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054892"/>
                  </a:ext>
                </a:extLst>
              </a:tr>
              <a:tr h="609624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b="1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400" b="1" i="1" u="none" baseline="0"/>
                        <a:t>Членство в консорциуме и структура блокчейна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1367"/>
                  </a:ext>
                </a:extLst>
              </a:tr>
              <a:tr h="32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805607"/>
                  </a:ext>
                </a:extLst>
              </a:tr>
              <a:tr h="79852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400" b="1" i="1" u="none" baseline="0"/>
                        <a:t>Сети транзакций, бизнес-логика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02444"/>
                  </a:ext>
                </a:extLst>
              </a:tr>
              <a:tr h="428420"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641535"/>
                  </a:ext>
                </a:extLst>
              </a:tr>
              <a:tr h="97581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400" b="1" i="1" u="none" baseline="0"/>
                        <a:t>Транзакции, данные и события</a:t>
                      </a:r>
                    </a:p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4625" indent="-174625" algn="l" rtl="0">
                        <a:buFont typeface="Arial" panose="020B0604020202020204" pitchFamily="34" charset="0"/>
                        <a:buChar char="•"/>
                        <a:tabLst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9632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222BB2C-0104-CD4C-8C58-9AB137FB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4767263"/>
            <a:ext cx="2133600" cy="273844"/>
          </a:xfrm>
        </p:spPr>
        <p:txBody>
          <a:bodyPr/>
          <a:lstStyle/>
          <a:p>
            <a:pPr algn="r" rtl="0"/>
            <a:fld id="{08BF69C1-739F-1B47-B5E3-FA651BCAB105}" type="slidenum">
              <a:rPr/>
              <a:pPr/>
              <a:t>2</a:t>
            </a:fld>
            <a:endParaRPr lang="ru-Ru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8A4393-1735-E449-81F8-5913910CEBF4}"/>
              </a:ext>
            </a:extLst>
          </p:cNvPr>
          <p:cNvSpPr txBox="1">
            <a:spLocks/>
          </p:cNvSpPr>
          <p:nvPr/>
        </p:nvSpPr>
        <p:spPr>
          <a:xfrm>
            <a:off x="1913860" y="72070"/>
            <a:ext cx="8293395" cy="57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b="0" i="0" u="none" baseline="0" dirty="0"/>
              <a:t>Иерархия установленных правил </a:t>
            </a:r>
            <a:r>
              <a:rPr lang="ru-Ru" b="0" i="0" u="none" baseline="0" dirty="0" err="1"/>
              <a:t>Hyperledger</a:t>
            </a:r>
            <a:r>
              <a:rPr lang="ru-Ru" b="0" i="0" u="none" baseline="0" dirty="0"/>
              <a:t> </a:t>
            </a:r>
            <a:r>
              <a:rPr lang="ru-Ru" b="0" i="0" u="none" baseline="0" dirty="0" err="1"/>
              <a:t>Fabric</a:t>
            </a:r>
            <a:endParaRPr lang="ru-Ru" b="0" i="0" u="none" baseline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A1CC1-5A1E-B442-B3F4-475C29CC3316}"/>
              </a:ext>
            </a:extLst>
          </p:cNvPr>
          <p:cNvSpPr txBox="1"/>
          <p:nvPr/>
        </p:nvSpPr>
        <p:spPr>
          <a:xfrm>
            <a:off x="4601065" y="2878908"/>
            <a:ext cx="4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/>
              <a:t>ACL и смарт-контракты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47F73-AE82-3F4D-A8F4-6B145EAA4E2C}"/>
              </a:ext>
            </a:extLst>
          </p:cNvPr>
          <p:cNvSpPr txBox="1"/>
          <p:nvPr/>
        </p:nvSpPr>
        <p:spPr>
          <a:xfrm>
            <a:off x="4941276" y="1713119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/>
              <a:t>Канал приложения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798-728A-9444-A58D-621BFFE24FEA}"/>
              </a:ext>
            </a:extLst>
          </p:cNvPr>
          <p:cNvSpPr txBox="1"/>
          <p:nvPr/>
        </p:nvSpPr>
        <p:spPr>
          <a:xfrm>
            <a:off x="5064369" y="643570"/>
            <a:ext cx="216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/>
              <a:t>Системный канал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9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E66537-668F-A84B-9B4F-CA3708C9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18545"/>
              </p:ext>
            </p:extLst>
          </p:nvPr>
        </p:nvGraphicFramePr>
        <p:xfrm>
          <a:off x="3000871" y="789643"/>
          <a:ext cx="5820502" cy="3580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04">
                  <a:extLst>
                    <a:ext uri="{9D8B030D-6E8A-4147-A177-3AD203B41FA5}">
                      <a16:colId xmlns:a16="http://schemas.microsoft.com/office/drawing/2014/main" val="3948740277"/>
                    </a:ext>
                  </a:extLst>
                </a:gridCol>
                <a:gridCol w="1159204">
                  <a:extLst>
                    <a:ext uri="{9D8B030D-6E8A-4147-A177-3AD203B41FA5}">
                      <a16:colId xmlns:a16="http://schemas.microsoft.com/office/drawing/2014/main" val="2441520570"/>
                    </a:ext>
                  </a:extLst>
                </a:gridCol>
                <a:gridCol w="425946">
                  <a:extLst>
                    <a:ext uri="{9D8B030D-6E8A-4147-A177-3AD203B41FA5}">
                      <a16:colId xmlns:a16="http://schemas.microsoft.com/office/drawing/2014/main" val="213490643"/>
                    </a:ext>
                  </a:extLst>
                </a:gridCol>
                <a:gridCol w="328198">
                  <a:extLst>
                    <a:ext uri="{9D8B030D-6E8A-4147-A177-3AD203B41FA5}">
                      <a16:colId xmlns:a16="http://schemas.microsoft.com/office/drawing/2014/main" val="704643106"/>
                    </a:ext>
                  </a:extLst>
                </a:gridCol>
                <a:gridCol w="975407">
                  <a:extLst>
                    <a:ext uri="{9D8B030D-6E8A-4147-A177-3AD203B41FA5}">
                      <a16:colId xmlns:a16="http://schemas.microsoft.com/office/drawing/2014/main" val="21313663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828981"/>
                    </a:ext>
                  </a:extLst>
                </a:gridCol>
                <a:gridCol w="405060">
                  <a:extLst>
                    <a:ext uri="{9D8B030D-6E8A-4147-A177-3AD203B41FA5}">
                      <a16:colId xmlns:a16="http://schemas.microsoft.com/office/drawing/2014/main" val="2468483698"/>
                    </a:ext>
                  </a:extLst>
                </a:gridCol>
                <a:gridCol w="1159203">
                  <a:extLst>
                    <a:ext uri="{9D8B030D-6E8A-4147-A177-3AD203B41FA5}">
                      <a16:colId xmlns:a16="http://schemas.microsoft.com/office/drawing/2014/main" val="1944504140"/>
                    </a:ext>
                  </a:extLst>
                </a:gridCol>
              </a:tblGrid>
              <a:tr h="32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054892"/>
                  </a:ext>
                </a:extLst>
              </a:tr>
              <a:tr h="609624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400" b="1" i="0" u="none" baseline="0"/>
                        <a:t>Членство в консорциуме и структура блокчейна</a:t>
                      </a:r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1367"/>
                  </a:ext>
                </a:extLst>
              </a:tr>
              <a:tr h="32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805607"/>
                  </a:ext>
                </a:extLst>
              </a:tr>
              <a:tr h="798523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rtl="0"/>
                      <a:r>
                        <a:rPr lang="ru-Ru" sz="1400" b="1" i="0" u="none" baseline="0"/>
                        <a:t>Сети транзакций, бизнес-логика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02444"/>
                  </a:ext>
                </a:extLst>
              </a:tr>
              <a:tr h="428420"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641535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pPr marL="174625" indent="-174625" algn="l" rtl="0">
                        <a:buFont typeface="Arial" panose="020B0604020202020204" pitchFamily="34" charset="0"/>
                        <a:buChar char="•"/>
                        <a:tabLst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l" rtl="0">
                        <a:buFont typeface="Arial" panose="020B0604020202020204" pitchFamily="34" charset="0"/>
                        <a:buNone/>
                        <a:tabLst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9632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222BB2C-0104-CD4C-8C58-9AB137FB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4767263"/>
            <a:ext cx="2133600" cy="273844"/>
          </a:xfrm>
        </p:spPr>
        <p:txBody>
          <a:bodyPr/>
          <a:lstStyle/>
          <a:p>
            <a:pPr algn="r" rtl="0"/>
            <a:fld id="{08BF69C1-739F-1B47-B5E3-FA651BCAB105}" type="slidenum">
              <a:rPr/>
              <a:pPr/>
              <a:t>3</a:t>
            </a:fld>
            <a:endParaRPr lang="ru-Ru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8A4393-1735-E449-81F8-5913910CEBF4}"/>
              </a:ext>
            </a:extLst>
          </p:cNvPr>
          <p:cNvSpPr txBox="1">
            <a:spLocks/>
          </p:cNvSpPr>
          <p:nvPr/>
        </p:nvSpPr>
        <p:spPr>
          <a:xfrm>
            <a:off x="1371600" y="72070"/>
            <a:ext cx="8014429" cy="57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b="0" i="0" u="none" baseline="0" dirty="0"/>
              <a:t>Иерархия установленных правил </a:t>
            </a:r>
            <a:r>
              <a:rPr lang="ru-Ru" b="0" i="0" u="none" baseline="0" dirty="0" err="1"/>
              <a:t>Hyperledger</a:t>
            </a:r>
            <a:r>
              <a:rPr lang="ru-Ru" b="0" i="0" u="none" baseline="0" dirty="0"/>
              <a:t> </a:t>
            </a:r>
            <a:r>
              <a:rPr lang="ru-Ru" b="0" i="0" u="none" baseline="0" dirty="0" err="1"/>
              <a:t>Fabric</a:t>
            </a:r>
            <a:endParaRPr lang="ru-Ru" b="0" i="0" u="none" baseline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A1CC1-5A1E-B442-B3F4-475C29CC3316}"/>
              </a:ext>
            </a:extLst>
          </p:cNvPr>
          <p:cNvSpPr txBox="1"/>
          <p:nvPr/>
        </p:nvSpPr>
        <p:spPr>
          <a:xfrm>
            <a:off x="2915156" y="3077303"/>
            <a:ext cx="25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/>
              <a:t>ACL и смарт-контракты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47F73-AE82-3F4D-A8F4-6B145EAA4E2C}"/>
              </a:ext>
            </a:extLst>
          </p:cNvPr>
          <p:cNvSpPr txBox="1"/>
          <p:nvPr/>
        </p:nvSpPr>
        <p:spPr>
          <a:xfrm>
            <a:off x="2924998" y="1802284"/>
            <a:ext cx="21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/>
              <a:t>Канал приложения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798-728A-9444-A58D-621BFFE24FEA}"/>
              </a:ext>
            </a:extLst>
          </p:cNvPr>
          <p:cNvSpPr txBox="1"/>
          <p:nvPr/>
        </p:nvSpPr>
        <p:spPr>
          <a:xfrm>
            <a:off x="2924998" y="789643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/>
              <a:t>Системный канал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F7193-D7E3-A546-8D16-BD20EB82E672}"/>
              </a:ext>
            </a:extLst>
          </p:cNvPr>
          <p:cNvSpPr/>
          <p:nvPr/>
        </p:nvSpPr>
        <p:spPr>
          <a:xfrm>
            <a:off x="973015" y="643570"/>
            <a:ext cx="9730154" cy="4256421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89C524-4436-5E4D-AC03-65E3E5816E61}"/>
              </a:ext>
            </a:extLst>
          </p:cNvPr>
          <p:cNvCxnSpPr>
            <a:cxnSpLocks/>
          </p:cNvCxnSpPr>
          <p:nvPr/>
        </p:nvCxnSpPr>
        <p:spPr>
          <a:xfrm>
            <a:off x="7146235" y="643570"/>
            <a:ext cx="0" cy="1246495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0B7D8C-0C1B-0A40-870D-A83E90C7BD40}"/>
              </a:ext>
            </a:extLst>
          </p:cNvPr>
          <p:cNvCxnSpPr>
            <a:cxnSpLocks/>
          </p:cNvCxnSpPr>
          <p:nvPr/>
        </p:nvCxnSpPr>
        <p:spPr>
          <a:xfrm flipH="1">
            <a:off x="5874027" y="1890065"/>
            <a:ext cx="1272208" cy="0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7EEF0C-129E-3344-8DEC-886B8203142D}"/>
              </a:ext>
            </a:extLst>
          </p:cNvPr>
          <p:cNvCxnSpPr>
            <a:cxnSpLocks/>
          </p:cNvCxnSpPr>
          <p:nvPr/>
        </p:nvCxnSpPr>
        <p:spPr>
          <a:xfrm>
            <a:off x="5874026" y="1890065"/>
            <a:ext cx="0" cy="1250700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44E8A3-3F1A-F34A-9FAD-7C6A3B0E4B18}"/>
              </a:ext>
            </a:extLst>
          </p:cNvPr>
          <p:cNvCxnSpPr/>
          <p:nvPr/>
        </p:nvCxnSpPr>
        <p:spPr>
          <a:xfrm flipH="1">
            <a:off x="2906432" y="3041374"/>
            <a:ext cx="3001617" cy="0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6958A-A64E-4946-B161-5DD382C74E3F}"/>
              </a:ext>
            </a:extLst>
          </p:cNvPr>
          <p:cNvCxnSpPr>
            <a:cxnSpLocks/>
          </p:cNvCxnSpPr>
          <p:nvPr/>
        </p:nvCxnSpPr>
        <p:spPr>
          <a:xfrm>
            <a:off x="2882348" y="3041374"/>
            <a:ext cx="0" cy="1858617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033A71-E022-7B48-A177-7567573F5A99}"/>
              </a:ext>
            </a:extLst>
          </p:cNvPr>
          <p:cNvSpPr txBox="1"/>
          <p:nvPr/>
        </p:nvSpPr>
        <p:spPr>
          <a:xfrm>
            <a:off x="1145008" y="795407"/>
            <a:ext cx="173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>
                <a:solidFill>
                  <a:srgbClr val="0164FF"/>
                </a:solidFill>
              </a:rPr>
              <a:t>Чем управляют организации службы упорядочения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87468-7F8D-984A-93C5-2C6340CD357A}"/>
              </a:ext>
            </a:extLst>
          </p:cNvPr>
          <p:cNvSpPr txBox="1"/>
          <p:nvPr/>
        </p:nvSpPr>
        <p:spPr>
          <a:xfrm>
            <a:off x="9131300" y="835809"/>
            <a:ext cx="154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>
                <a:solidFill>
                  <a:srgbClr val="0164FF"/>
                </a:solidFill>
              </a:rPr>
              <a:t>Чем</a:t>
            </a:r>
          </a:p>
          <a:p>
            <a:pPr algn="l" rtl="0"/>
            <a:r>
              <a:rPr lang="ru-Ru" b="1" i="0" u="none" baseline="0" dirty="0">
                <a:solidFill>
                  <a:srgbClr val="0164FF"/>
                </a:solidFill>
              </a:rPr>
              <a:t>управляют организации консорциума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B3FC5-A2F4-554B-84C2-9E68DAC0DD7E}"/>
              </a:ext>
            </a:extLst>
          </p:cNvPr>
          <p:cNvSpPr txBox="1"/>
          <p:nvPr/>
        </p:nvSpPr>
        <p:spPr>
          <a:xfrm>
            <a:off x="4150439" y="3499859"/>
            <a:ext cx="337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400" b="1" i="0" u="none" baseline="0"/>
              <a:t>Транзакции, данные и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34323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E66537-668F-A84B-9B4F-CA3708C9B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74564"/>
              </p:ext>
            </p:extLst>
          </p:nvPr>
        </p:nvGraphicFramePr>
        <p:xfrm>
          <a:off x="3000871" y="789643"/>
          <a:ext cx="5820502" cy="415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04">
                  <a:extLst>
                    <a:ext uri="{9D8B030D-6E8A-4147-A177-3AD203B41FA5}">
                      <a16:colId xmlns:a16="http://schemas.microsoft.com/office/drawing/2014/main" val="3948740277"/>
                    </a:ext>
                  </a:extLst>
                </a:gridCol>
                <a:gridCol w="1159204">
                  <a:extLst>
                    <a:ext uri="{9D8B030D-6E8A-4147-A177-3AD203B41FA5}">
                      <a16:colId xmlns:a16="http://schemas.microsoft.com/office/drawing/2014/main" val="2441520570"/>
                    </a:ext>
                  </a:extLst>
                </a:gridCol>
                <a:gridCol w="425946">
                  <a:extLst>
                    <a:ext uri="{9D8B030D-6E8A-4147-A177-3AD203B41FA5}">
                      <a16:colId xmlns:a16="http://schemas.microsoft.com/office/drawing/2014/main" val="213490643"/>
                    </a:ext>
                  </a:extLst>
                </a:gridCol>
                <a:gridCol w="328198">
                  <a:extLst>
                    <a:ext uri="{9D8B030D-6E8A-4147-A177-3AD203B41FA5}">
                      <a16:colId xmlns:a16="http://schemas.microsoft.com/office/drawing/2014/main" val="704643106"/>
                    </a:ext>
                  </a:extLst>
                </a:gridCol>
                <a:gridCol w="975407">
                  <a:extLst>
                    <a:ext uri="{9D8B030D-6E8A-4147-A177-3AD203B41FA5}">
                      <a16:colId xmlns:a16="http://schemas.microsoft.com/office/drawing/2014/main" val="21313663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828981"/>
                    </a:ext>
                  </a:extLst>
                </a:gridCol>
                <a:gridCol w="405060">
                  <a:extLst>
                    <a:ext uri="{9D8B030D-6E8A-4147-A177-3AD203B41FA5}">
                      <a16:colId xmlns:a16="http://schemas.microsoft.com/office/drawing/2014/main" val="2468483698"/>
                    </a:ext>
                  </a:extLst>
                </a:gridCol>
                <a:gridCol w="1159203">
                  <a:extLst>
                    <a:ext uri="{9D8B030D-6E8A-4147-A177-3AD203B41FA5}">
                      <a16:colId xmlns:a16="http://schemas.microsoft.com/office/drawing/2014/main" val="1944504140"/>
                    </a:ext>
                  </a:extLst>
                </a:gridCol>
              </a:tblGrid>
              <a:tr h="32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054892"/>
                  </a:ext>
                </a:extLst>
              </a:tr>
              <a:tr h="609624">
                <a:tc gridSpan="5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baseline="0"/>
                        <a:t>Структура блокчейна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baseline="0"/>
                        <a:t>Консенсус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baseline="0"/>
                        <a:t>Членство в консорциуме</a:t>
                      </a:r>
                    </a:p>
                    <a:p>
                      <a:pPr marL="285750" lvl="0" indent="-285750" algn="l" defTabSz="457200" rtl="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400" b="0" i="0" u="none" baseline="0"/>
                        <a:t>Установленные правила членов консорциума («чтение», «запись», «администратор»)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b="0" i="0" u="none" baseline="0"/>
                        <a:t>Изменение канала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  <a:tabLst/>
                      </a:pP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1367"/>
                  </a:ext>
                </a:extLst>
              </a:tr>
              <a:tr h="32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805607"/>
                  </a:ext>
                </a:extLst>
              </a:tr>
              <a:tr h="798523">
                <a:tc gridSpan="3"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0" i="0" u="none" baseline="0"/>
                        <a:t>Консенсус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baseline="0"/>
                        <a:t>Членство в канале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baseline="0"/>
                        <a:t>Правила организации («чтение», «запись», «администратор»)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02444"/>
                  </a:ext>
                </a:extLst>
              </a:tr>
              <a:tr h="428420"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641535"/>
                  </a:ext>
                </a:extLst>
              </a:tr>
              <a:tr h="975815">
                <a:tc gridSpan="8">
                  <a:txBody>
                    <a:bodyPr/>
                    <a:lstStyle/>
                    <a:p>
                      <a:pPr marL="174625" indent="-174625" algn="l" rtl="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ru-Ru" sz="1400" b="0" i="0" u="none" baseline="0" dirty="0"/>
                        <a:t>Смарт-контракты</a:t>
                      </a:r>
                    </a:p>
                    <a:p>
                      <a:pPr marL="174625" indent="-174625" algn="l" rtl="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ru-Ru" sz="1400" b="0" i="0" u="none" baseline="0" dirty="0"/>
                        <a:t>Данные реестра</a:t>
                      </a:r>
                    </a:p>
                    <a:p>
                      <a:pPr marL="174625" indent="-174625" algn="l" rtl="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ru-Ru" sz="1400" b="0" i="0" u="none" baseline="0" dirty="0"/>
                        <a:t>События</a:t>
                      </a:r>
                      <a:endParaRPr lang="ru-Ru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4625" indent="-174625" algn="l" rtl="0">
                        <a:buFont typeface="Arial" panose="020B0604020202020204" pitchFamily="34" charset="0"/>
                        <a:buChar char="•"/>
                        <a:tabLst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9632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222BB2C-0104-CD4C-8C58-9AB137FB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4767263"/>
            <a:ext cx="2133600" cy="273844"/>
          </a:xfrm>
        </p:spPr>
        <p:txBody>
          <a:bodyPr/>
          <a:lstStyle/>
          <a:p>
            <a:pPr algn="r" rtl="0"/>
            <a:fld id="{08BF69C1-739F-1B47-B5E3-FA651BCAB105}" type="slidenum">
              <a:rPr/>
              <a:pPr/>
              <a:t>4</a:t>
            </a:fld>
            <a:endParaRPr lang="ru-Ru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8A4393-1735-E449-81F8-5913910CEBF4}"/>
              </a:ext>
            </a:extLst>
          </p:cNvPr>
          <p:cNvSpPr txBox="1">
            <a:spLocks/>
          </p:cNvSpPr>
          <p:nvPr/>
        </p:nvSpPr>
        <p:spPr>
          <a:xfrm>
            <a:off x="1509823" y="72070"/>
            <a:ext cx="8495414" cy="57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ru-Ru" b="0" i="0" u="none" baseline="0" dirty="0"/>
              <a:t>Иерархия установленных правил </a:t>
            </a:r>
            <a:r>
              <a:rPr lang="ru-Ru" b="0" i="0" u="none" baseline="0" dirty="0" err="1"/>
              <a:t>Hyperledger</a:t>
            </a:r>
            <a:r>
              <a:rPr lang="ru-Ru" b="0" i="0" u="none" baseline="0" dirty="0"/>
              <a:t> </a:t>
            </a:r>
            <a:r>
              <a:rPr lang="ru-Ru" b="0" i="0" u="none" baseline="0" dirty="0" err="1"/>
              <a:t>Fabric</a:t>
            </a:r>
            <a:endParaRPr lang="ru-Ru" b="0" i="0" u="none" baseline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A1CC1-5A1E-B442-B3F4-475C29CC3316}"/>
              </a:ext>
            </a:extLst>
          </p:cNvPr>
          <p:cNvSpPr txBox="1"/>
          <p:nvPr/>
        </p:nvSpPr>
        <p:spPr>
          <a:xfrm>
            <a:off x="2906432" y="3401836"/>
            <a:ext cx="401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/>
              <a:t>ACL и смарт-контракты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47F73-AE82-3F4D-A8F4-6B145EAA4E2C}"/>
              </a:ext>
            </a:extLst>
          </p:cNvPr>
          <p:cNvSpPr txBox="1"/>
          <p:nvPr/>
        </p:nvSpPr>
        <p:spPr>
          <a:xfrm>
            <a:off x="2906432" y="2260635"/>
            <a:ext cx="21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/>
              <a:t>Канал приложения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798-728A-9444-A58D-621BFFE24FEA}"/>
              </a:ext>
            </a:extLst>
          </p:cNvPr>
          <p:cNvSpPr txBox="1"/>
          <p:nvPr/>
        </p:nvSpPr>
        <p:spPr>
          <a:xfrm>
            <a:off x="2924998" y="789643"/>
            <a:ext cx="212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/>
              <a:t>Системный канал</a:t>
            </a:r>
          </a:p>
          <a:p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F7193-D7E3-A546-8D16-BD20EB82E672}"/>
              </a:ext>
            </a:extLst>
          </p:cNvPr>
          <p:cNvSpPr/>
          <p:nvPr/>
        </p:nvSpPr>
        <p:spPr>
          <a:xfrm>
            <a:off x="973015" y="643570"/>
            <a:ext cx="9730154" cy="4256421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89C524-4436-5E4D-AC03-65E3E5816E61}"/>
              </a:ext>
            </a:extLst>
          </p:cNvPr>
          <p:cNvCxnSpPr/>
          <p:nvPr/>
        </p:nvCxnSpPr>
        <p:spPr>
          <a:xfrm>
            <a:off x="7146235" y="643570"/>
            <a:ext cx="0" cy="1811395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0B7D8C-0C1B-0A40-870D-A83E90C7BD40}"/>
              </a:ext>
            </a:extLst>
          </p:cNvPr>
          <p:cNvCxnSpPr/>
          <p:nvPr/>
        </p:nvCxnSpPr>
        <p:spPr>
          <a:xfrm flipH="1">
            <a:off x="5874026" y="2454965"/>
            <a:ext cx="1272209" cy="0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7EEF0C-129E-3344-8DEC-886B8203142D}"/>
              </a:ext>
            </a:extLst>
          </p:cNvPr>
          <p:cNvCxnSpPr>
            <a:cxnSpLocks/>
          </p:cNvCxnSpPr>
          <p:nvPr/>
        </p:nvCxnSpPr>
        <p:spPr>
          <a:xfrm>
            <a:off x="5874026" y="2454965"/>
            <a:ext cx="0" cy="1242392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44E8A3-3F1A-F34A-9FAD-7C6A3B0E4B18}"/>
              </a:ext>
            </a:extLst>
          </p:cNvPr>
          <p:cNvCxnSpPr/>
          <p:nvPr/>
        </p:nvCxnSpPr>
        <p:spPr>
          <a:xfrm flipH="1">
            <a:off x="2872409" y="3717235"/>
            <a:ext cx="3001617" cy="0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6958A-A64E-4946-B161-5DD382C74E3F}"/>
              </a:ext>
            </a:extLst>
          </p:cNvPr>
          <p:cNvCxnSpPr/>
          <p:nvPr/>
        </p:nvCxnSpPr>
        <p:spPr>
          <a:xfrm>
            <a:off x="2882348" y="3697357"/>
            <a:ext cx="0" cy="1202634"/>
          </a:xfrm>
          <a:prstGeom prst="line">
            <a:avLst/>
          </a:prstGeom>
          <a:ln w="571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033A71-E022-7B48-A177-7567573F5A99}"/>
              </a:ext>
            </a:extLst>
          </p:cNvPr>
          <p:cNvSpPr txBox="1"/>
          <p:nvPr/>
        </p:nvSpPr>
        <p:spPr>
          <a:xfrm>
            <a:off x="1145008" y="795407"/>
            <a:ext cx="176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 dirty="0">
                <a:solidFill>
                  <a:srgbClr val="0164FF"/>
                </a:solidFill>
              </a:rPr>
              <a:t>Чем управляют организации службы упорядочения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87468-7F8D-984A-93C5-2C6340CD357A}"/>
              </a:ext>
            </a:extLst>
          </p:cNvPr>
          <p:cNvSpPr txBox="1"/>
          <p:nvPr/>
        </p:nvSpPr>
        <p:spPr>
          <a:xfrm>
            <a:off x="9116330" y="689736"/>
            <a:ext cx="154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1" i="0" u="none" baseline="0">
                <a:solidFill>
                  <a:srgbClr val="0164FF"/>
                </a:solidFill>
              </a:rPr>
              <a:t>Чем</a:t>
            </a:r>
          </a:p>
          <a:p>
            <a:pPr algn="l" rtl="0"/>
            <a:r>
              <a:rPr lang="ru-Ru" b="1" i="0" u="none" baseline="0">
                <a:solidFill>
                  <a:srgbClr val="0164FF"/>
                </a:solidFill>
              </a:rPr>
              <a:t>управляют организации консорциума</a:t>
            </a:r>
          </a:p>
        </p:txBody>
      </p:sp>
    </p:spTree>
    <p:extLst>
      <p:ext uri="{BB962C8B-B14F-4D97-AF65-F5344CB8AC3E}">
        <p14:creationId xmlns:p14="http://schemas.microsoft.com/office/powerpoint/2010/main" val="234829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9370B46-8470-9144-BE4E-B7D8CE0A2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314671"/>
              </p:ext>
            </p:extLst>
          </p:nvPr>
        </p:nvGraphicFramePr>
        <p:xfrm>
          <a:off x="1" y="371474"/>
          <a:ext cx="12192000" cy="648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7DD9C23-E5A4-ED40-A125-5D8CB87F2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678112" y="3819524"/>
            <a:ext cx="509589" cy="50958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8933C-A5A4-304E-A7D8-1288E5109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9699" y="2276474"/>
            <a:ext cx="3048000" cy="308610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D24DD5-D6E8-4A40-878B-0F6238F58B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752724"/>
            <a:ext cx="299327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6EF2B-D790-B741-8E36-83545FECBACA}"/>
              </a:ext>
            </a:extLst>
          </p:cNvPr>
          <p:cNvSpPr/>
          <p:nvPr/>
        </p:nvSpPr>
        <p:spPr>
          <a:xfrm>
            <a:off x="4348976" y="602166"/>
            <a:ext cx="383601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0" i="0" u="none" baseline="0"/>
              <a:t>Channel/Admins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A315-0BBD-FE41-9647-C67A9BDD08A0}"/>
              </a:ext>
            </a:extLst>
          </p:cNvPr>
          <p:cNvSpPr txBox="1"/>
          <p:nvPr/>
        </p:nvSpPr>
        <p:spPr>
          <a:xfrm>
            <a:off x="5341434" y="121322"/>
            <a:ext cx="220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0" i="0" u="none" baseline="0" dirty="0"/>
              <a:t>Системный канал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3E350-7FCB-284B-8EBC-B73306AEB2D1}"/>
              </a:ext>
            </a:extLst>
          </p:cNvPr>
          <p:cNvSpPr/>
          <p:nvPr/>
        </p:nvSpPr>
        <p:spPr>
          <a:xfrm>
            <a:off x="754566" y="1524000"/>
            <a:ext cx="383601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0" i="0" u="none" baseline="0"/>
              <a:t>Channel/Consortium/Admins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46405-DB76-0D45-AC0D-2465AFA930AB}"/>
              </a:ext>
            </a:extLst>
          </p:cNvPr>
          <p:cNvSpPr/>
          <p:nvPr/>
        </p:nvSpPr>
        <p:spPr>
          <a:xfrm>
            <a:off x="7601415" y="1524000"/>
            <a:ext cx="383601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0" i="0" u="none" baseline="0"/>
              <a:t>Channel/Orderer/Admins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91A77-278B-184C-A342-D3943E94FF69}"/>
              </a:ext>
            </a:extLst>
          </p:cNvPr>
          <p:cNvSpPr txBox="1"/>
          <p:nvPr/>
        </p:nvSpPr>
        <p:spPr>
          <a:xfrm>
            <a:off x="4237463" y="1143890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MAJORITY sub policy: “Admins”                                     Type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21BB5-6A92-1F4E-8A1F-DCA9A6619C27}"/>
              </a:ext>
            </a:extLst>
          </p:cNvPr>
          <p:cNvSpPr txBox="1"/>
          <p:nvPr/>
        </p:nvSpPr>
        <p:spPr>
          <a:xfrm>
            <a:off x="698809" y="2106613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n=0 (ANY)                                                                           Type =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BE26C-0962-BF4D-B2A2-5DA05E0DF147}"/>
              </a:ext>
            </a:extLst>
          </p:cNvPr>
          <p:cNvSpPr/>
          <p:nvPr/>
        </p:nvSpPr>
        <p:spPr>
          <a:xfrm>
            <a:off x="111510" y="2860288"/>
            <a:ext cx="389177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0" i="0" u="none" baseline="0"/>
              <a:t>Channel/Consortium/SampleConsortium/Org1MSP/Admins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A65DA-E8EE-834E-B2CE-3ADCCD321E7D}"/>
              </a:ext>
            </a:extLst>
          </p:cNvPr>
          <p:cNvSpPr txBox="1"/>
          <p:nvPr/>
        </p:nvSpPr>
        <p:spPr>
          <a:xfrm>
            <a:off x="111508" y="3442901"/>
            <a:ext cx="38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n=1  Role = “ADMIN” member of Org1MSP                Type 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D37CB-D371-EE4F-BB16-66F23FE15AE9}"/>
              </a:ext>
            </a:extLst>
          </p:cNvPr>
          <p:cNvSpPr/>
          <p:nvPr/>
        </p:nvSpPr>
        <p:spPr>
          <a:xfrm>
            <a:off x="4265341" y="2860288"/>
            <a:ext cx="3863898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0" i="0" u="none" baseline="0"/>
              <a:t>Channel/Consortium/SampleConsortium/Org2MSP/Admins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64F9A-D88A-A643-A223-C9F416C9CAC1}"/>
              </a:ext>
            </a:extLst>
          </p:cNvPr>
          <p:cNvSpPr txBox="1"/>
          <p:nvPr/>
        </p:nvSpPr>
        <p:spPr>
          <a:xfrm>
            <a:off x="4237463" y="3442901"/>
            <a:ext cx="38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n=1  Role = “ADMIN” member of Org2MSP                Type = 1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17343E1-DFF3-564F-8721-D6704FCFB63C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10800000" flipV="1">
            <a:off x="2672576" y="886522"/>
            <a:ext cx="1676400" cy="63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806C089-BC10-094F-9A7D-96834F9EE31F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184995" y="886522"/>
            <a:ext cx="1334430" cy="63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CAE15D2-5E95-5B48-8FE9-7106D63DA46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76277" y="2106206"/>
            <a:ext cx="753675" cy="726687"/>
          </a:xfrm>
          <a:prstGeom prst="bentConnector5">
            <a:avLst>
              <a:gd name="adj1" fmla="val -30331"/>
              <a:gd name="adj2" fmla="val -303069"/>
              <a:gd name="adj3" fmla="val 68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81703B7-B37A-4D45-B1FD-4F213350216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39268" y="2605669"/>
            <a:ext cx="1458022" cy="254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9B01CB-540A-6F42-B8C3-D7527E9C723A}"/>
              </a:ext>
            </a:extLst>
          </p:cNvPr>
          <p:cNvSpPr txBox="1"/>
          <p:nvPr/>
        </p:nvSpPr>
        <p:spPr>
          <a:xfrm>
            <a:off x="7545658" y="2070332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MAJORITY sub policy: “Admins”                                     Type =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D5953-AB14-5640-9EC2-28187A83E831}"/>
              </a:ext>
            </a:extLst>
          </p:cNvPr>
          <p:cNvSpPr/>
          <p:nvPr/>
        </p:nvSpPr>
        <p:spPr>
          <a:xfrm>
            <a:off x="7650201" y="3941958"/>
            <a:ext cx="374494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0" i="0" u="none" baseline="0"/>
              <a:t>Channel/Orderer/OrdererOrg/Admins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2EC806-347F-6342-AF30-2B74518B8782}"/>
              </a:ext>
            </a:extLst>
          </p:cNvPr>
          <p:cNvSpPr txBox="1"/>
          <p:nvPr/>
        </p:nvSpPr>
        <p:spPr>
          <a:xfrm>
            <a:off x="7689229" y="4524571"/>
            <a:ext cx="38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n=1  Role = “ADMIN” member of OrdererMSP         Type =1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C3FC5-34E4-864C-BD07-84150F228C5E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9519425" y="2092712"/>
            <a:ext cx="3250" cy="18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A37A6399-3931-F34A-9ADB-3C32B177A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272431" y="1556293"/>
            <a:ext cx="318154" cy="318154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3B8D270-7E2C-1146-83BD-6D71C7FC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748665" y="2890025"/>
            <a:ext cx="254619" cy="254619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54EA2E1E-A50D-EE4A-938E-3F2F6601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874620" y="2888206"/>
            <a:ext cx="254619" cy="254619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39A0FA6A-B560-914D-8BEA-FE209D54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134146" y="1524000"/>
            <a:ext cx="318154" cy="318154"/>
          </a:xfrm>
          <a:prstGeom prst="rect">
            <a:avLst/>
          </a:prstGeom>
        </p:spPr>
      </p:pic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3C0C4055-240E-F040-A5DB-EBB3639F8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182815" y="3971695"/>
            <a:ext cx="254619" cy="2546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45064CE-E719-B248-904B-6A0C4A89B4EC}"/>
              </a:ext>
            </a:extLst>
          </p:cNvPr>
          <p:cNvSpPr txBox="1"/>
          <p:nvPr/>
        </p:nvSpPr>
        <p:spPr>
          <a:xfrm>
            <a:off x="500063" y="5557838"/>
            <a:ext cx="1093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0" i="0" u="none" baseline="0"/>
              <a:t>Для удовлетворения правила Channel/Admins, каждое правило ниже по иерархии конфигурации должно</a:t>
            </a:r>
          </a:p>
          <a:p>
            <a:pPr algn="l" rtl="0"/>
            <a:r>
              <a:rPr lang="ru-Ru" b="0" i="0" u="none" baseline="0"/>
              <a:t>также быть удовлетворено.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BE54F0-F95D-484A-AEEC-77DADDE087BB}"/>
              </a:ext>
            </a:extLst>
          </p:cNvPr>
          <p:cNvSpPr/>
          <p:nvPr/>
        </p:nvSpPr>
        <p:spPr>
          <a:xfrm>
            <a:off x="111509" y="4129489"/>
            <a:ext cx="2404950" cy="11683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10189-1596-FA41-8D67-1E211BAFA02E}"/>
              </a:ext>
            </a:extLst>
          </p:cNvPr>
          <p:cNvSpPr txBox="1"/>
          <p:nvPr/>
        </p:nvSpPr>
        <p:spPr>
          <a:xfrm>
            <a:off x="126080" y="4224918"/>
            <a:ext cx="241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0" i="0" u="none" baseline="0"/>
              <a:t>Type 1 = Signature</a:t>
            </a:r>
          </a:p>
          <a:p>
            <a:endParaRPr lang="ru-Ru" dirty="0"/>
          </a:p>
          <a:p>
            <a:pPr algn="l" rtl="0"/>
            <a:r>
              <a:rPr lang="ru-Ru" b="0" i="0" u="none" baseline="0"/>
              <a:t>Type 3 = ImplicitMeta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6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6EF2B-D790-B741-8E36-83545FECBACA}"/>
              </a:ext>
            </a:extLst>
          </p:cNvPr>
          <p:cNvSpPr/>
          <p:nvPr/>
        </p:nvSpPr>
        <p:spPr>
          <a:xfrm>
            <a:off x="4348976" y="602166"/>
            <a:ext cx="383601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0" i="0" u="none" baseline="0"/>
              <a:t>Channel/Admins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A315-0BBD-FE41-9647-C67A9BDD08A0}"/>
              </a:ext>
            </a:extLst>
          </p:cNvPr>
          <p:cNvSpPr txBox="1"/>
          <p:nvPr/>
        </p:nvSpPr>
        <p:spPr>
          <a:xfrm>
            <a:off x="5207619" y="125115"/>
            <a:ext cx="211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0" i="0" u="none" baseline="0"/>
              <a:t>Канал приложения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3E350-7FCB-284B-8EBC-B73306AEB2D1}"/>
              </a:ext>
            </a:extLst>
          </p:cNvPr>
          <p:cNvSpPr/>
          <p:nvPr/>
        </p:nvSpPr>
        <p:spPr>
          <a:xfrm>
            <a:off x="754566" y="1524000"/>
            <a:ext cx="383601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0" i="0" u="none" baseline="0"/>
              <a:t>Channel/Application/Admins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46405-DB76-0D45-AC0D-2465AFA930AB}"/>
              </a:ext>
            </a:extLst>
          </p:cNvPr>
          <p:cNvSpPr/>
          <p:nvPr/>
        </p:nvSpPr>
        <p:spPr>
          <a:xfrm>
            <a:off x="7601415" y="1524000"/>
            <a:ext cx="383601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0" i="0" u="none" baseline="0"/>
              <a:t>Channel/Orderer/Admins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91A77-278B-184C-A342-D3943E94FF69}"/>
              </a:ext>
            </a:extLst>
          </p:cNvPr>
          <p:cNvSpPr txBox="1"/>
          <p:nvPr/>
        </p:nvSpPr>
        <p:spPr>
          <a:xfrm>
            <a:off x="4237463" y="1143890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MAJORITY sub policy: “Admins”                                      Type =3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21BB5-6A92-1F4E-8A1F-DCA9A6619C27}"/>
              </a:ext>
            </a:extLst>
          </p:cNvPr>
          <p:cNvSpPr txBox="1"/>
          <p:nvPr/>
        </p:nvSpPr>
        <p:spPr>
          <a:xfrm>
            <a:off x="698809" y="2106613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n=0 (ANY)                                                                            Type =1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BE26C-0962-BF4D-B2A2-5DA05E0DF147}"/>
              </a:ext>
            </a:extLst>
          </p:cNvPr>
          <p:cNvSpPr/>
          <p:nvPr/>
        </p:nvSpPr>
        <p:spPr>
          <a:xfrm>
            <a:off x="111510" y="2860288"/>
            <a:ext cx="389177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0" i="0" u="none" baseline="0"/>
              <a:t>Channel/Consortium/SampleConsortium/Org1MSP/Admins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A65DA-E8EE-834E-B2CE-3ADCCD321E7D}"/>
              </a:ext>
            </a:extLst>
          </p:cNvPr>
          <p:cNvSpPr txBox="1"/>
          <p:nvPr/>
        </p:nvSpPr>
        <p:spPr>
          <a:xfrm>
            <a:off x="111508" y="3442901"/>
            <a:ext cx="38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n=1  Role = “ADMIN” member of Org1MSP                  Type=1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D37CB-D371-EE4F-BB16-66F23FE15AE9}"/>
              </a:ext>
            </a:extLst>
          </p:cNvPr>
          <p:cNvSpPr/>
          <p:nvPr/>
        </p:nvSpPr>
        <p:spPr>
          <a:xfrm>
            <a:off x="4265341" y="2860288"/>
            <a:ext cx="3863898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0" i="0" u="none" baseline="0"/>
              <a:t>Channel/Consortium/SampleConsortium/Org2MSP/Admins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64F9A-D88A-A643-A223-C9F416C9CAC1}"/>
              </a:ext>
            </a:extLst>
          </p:cNvPr>
          <p:cNvSpPr txBox="1"/>
          <p:nvPr/>
        </p:nvSpPr>
        <p:spPr>
          <a:xfrm>
            <a:off x="4237463" y="3442901"/>
            <a:ext cx="38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n=1  Role = “ADMIN” member of Org2MSP                  Type=1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17343E1-DFF3-564F-8721-D6704FCFB63C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10800000" flipV="1">
            <a:off x="2672576" y="886522"/>
            <a:ext cx="1676400" cy="63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806C089-BC10-094F-9A7D-96834F9EE31F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184995" y="886522"/>
            <a:ext cx="1334430" cy="63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CAE15D2-5E95-5B48-8FE9-7106D63DA46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76277" y="2106206"/>
            <a:ext cx="753675" cy="726687"/>
          </a:xfrm>
          <a:prstGeom prst="bentConnector5">
            <a:avLst>
              <a:gd name="adj1" fmla="val -30331"/>
              <a:gd name="adj2" fmla="val -303069"/>
              <a:gd name="adj3" fmla="val 68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81703B7-B37A-4D45-B1FD-4F213350216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39268" y="2605669"/>
            <a:ext cx="1458022" cy="254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9B01CB-540A-6F42-B8C3-D7527E9C723A}"/>
              </a:ext>
            </a:extLst>
          </p:cNvPr>
          <p:cNvSpPr txBox="1"/>
          <p:nvPr/>
        </p:nvSpPr>
        <p:spPr>
          <a:xfrm>
            <a:off x="7545658" y="2070332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MAJORITY sub policy: “Admins”                                      Type =3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D5953-AB14-5640-9EC2-28187A83E831}"/>
              </a:ext>
            </a:extLst>
          </p:cNvPr>
          <p:cNvSpPr/>
          <p:nvPr/>
        </p:nvSpPr>
        <p:spPr>
          <a:xfrm>
            <a:off x="7707353" y="3941958"/>
            <a:ext cx="3744947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0" i="0" u="none" baseline="0"/>
              <a:t>Channel/Orderer/OrdererOrg/Admins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2EC806-347F-6342-AF30-2B74518B8782}"/>
              </a:ext>
            </a:extLst>
          </p:cNvPr>
          <p:cNvSpPr txBox="1"/>
          <p:nvPr/>
        </p:nvSpPr>
        <p:spPr>
          <a:xfrm>
            <a:off x="7746381" y="4524571"/>
            <a:ext cx="38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200" b="0" i="0" u="none" baseline="0"/>
              <a:t>n=1  Role = “ADMIN” member of OrdererMSP            Type=1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C3FC5-34E4-864C-BD07-84150F228C5E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9519425" y="2092712"/>
            <a:ext cx="60402" cy="18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9215103-B8B3-7E40-B872-D34DAF541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272431" y="1556293"/>
            <a:ext cx="318154" cy="318154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2212A237-BE5A-6944-BA3B-94569CC5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748665" y="2890025"/>
            <a:ext cx="254619" cy="254619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2D023789-9EDE-9242-A16A-F34FC81B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874620" y="2888206"/>
            <a:ext cx="254619" cy="254619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858C8DAA-2D50-144A-BA0F-D651F2FD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134146" y="1524000"/>
            <a:ext cx="318154" cy="318154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04676B7D-C90B-6C48-90F7-E075C48E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182815" y="3971695"/>
            <a:ext cx="254619" cy="254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359117-7AA6-D049-86F2-1F545123513A}"/>
              </a:ext>
            </a:extLst>
          </p:cNvPr>
          <p:cNvSpPr txBox="1"/>
          <p:nvPr/>
        </p:nvSpPr>
        <p:spPr>
          <a:xfrm>
            <a:off x="500063" y="5557838"/>
            <a:ext cx="1093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b="0" i="0" u="none" baseline="0"/>
              <a:t>Для удовлетворения правила Channel/Admins, каждое правило ниже по иерархии конфигурации должно</a:t>
            </a:r>
          </a:p>
          <a:p>
            <a:pPr algn="l" rtl="0"/>
            <a:r>
              <a:rPr lang="ru-Ru" b="0" i="0" u="none" baseline="0"/>
              <a:t>быть удовлетворено.</a:t>
            </a:r>
          </a:p>
        </p:txBody>
      </p:sp>
    </p:spTree>
    <p:extLst>
      <p:ext uri="{BB962C8B-B14F-4D97-AF65-F5344CB8AC3E}">
        <p14:creationId xmlns:p14="http://schemas.microsoft.com/office/powerpoint/2010/main" val="134519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32278</TotalTime>
  <Words>327</Words>
  <Application>Microsoft Office PowerPoint</Application>
  <PresentationFormat>Широкоэкранный</PresentationFormat>
  <Paragraphs>104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Dell</cp:lastModifiedBy>
  <cp:revision>45</cp:revision>
  <cp:lastPrinted>2019-04-14T23:34:25Z</cp:lastPrinted>
  <dcterms:created xsi:type="dcterms:W3CDTF">2019-03-08T14:07:30Z</dcterms:created>
  <dcterms:modified xsi:type="dcterms:W3CDTF">2020-12-10T16:12:04Z</dcterms:modified>
</cp:coreProperties>
</file>