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5C6983-2910-40D0-A9E4-A923DB637F77}">
  <a:tblStyle styleId="{275C6983-2910-40D0-A9E4-A923DB637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ourceSans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fe995a5f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fe995a5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e995a5f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fe995a5f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fe995a5f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fe995a5f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fe995a5f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fe995a5f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fe995a5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fe995a5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fe995a5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fe995a5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fe995a5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fe995a5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fe995a5f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fe995a5f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fe995a5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fe995a5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fe995a5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fe995a5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 for Microsoft’s Film Studio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Tracy Strickel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Microsoft hire previously successful people to make their documentaries?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448075"/>
            <a:ext cx="85206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 documentaries in dataset, chosen for examination because they were proportionately very successful compared to budget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two documentaries present in the dataset had cast or crew members that were associated with top 250 films, and each had very few credits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data provided, we can assume Microsoft does not need to hire previously successful documentarians, since there are successful documentaries present that had no previously successful individuals credited.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87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Recommendations!	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58725" y="970800"/>
            <a:ext cx="8520600" cy="3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should make low to moderate budget films, since the ROI of higher budget film plateaus across genres.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should focus on animation movies.  Animation is the most consistent high performer at low to moderate budgets and animation movies are less likely to flop.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animation studio should recruit experienced directors and producers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should spend a proportionately small amount of money creating micro-budget documentaries, which are undersaturated in the </a:t>
            </a:r>
            <a:r>
              <a:rPr lang="en"/>
              <a:t>dataset</a:t>
            </a:r>
            <a:r>
              <a:rPr lang="en"/>
              <a:t> and don’t need established cast and crew to </a:t>
            </a:r>
            <a:r>
              <a:rPr lang="en"/>
              <a:t>perform well</a:t>
            </a:r>
            <a:r>
              <a:rPr lang="en"/>
              <a:t>.  The potential benefits of capturing this market are worth the money invested.  Documentaries have a good ROI, so the amount lost can be expected to be low.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Cleaning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all films made before 2000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all films that were not represented in both the IMDB databases and the Budget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all films that had a production budget less than $100,000 (very few)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“Success Score”	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 how much does past success from a producer, director, actor, or writer impact the success of a film?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Iterated through IMDB persons databases to extract only producers and actors.  Extracted directors and writers from individual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this data in conjunction with budget database to map films to the humans who worked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list of “successful” people who have worked on top-250 successful films since 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individual scores by job category, counting the number of successful films for each individual, resulting in a combined net “success score” for each film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3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success on return ratio, all genres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75" y="810925"/>
            <a:ext cx="7781970" cy="402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statistics by genre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23688" y="4244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with films with </a:t>
            </a:r>
            <a:r>
              <a:rPr lang="en"/>
              <a:t>h</a:t>
            </a:r>
            <a:r>
              <a:rPr lang="en"/>
              <a:t>igh ROI mean or low budget/gross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cheap films that </a:t>
            </a:r>
            <a:r>
              <a:rPr lang="en"/>
              <a:t>c</a:t>
            </a:r>
            <a:r>
              <a:rPr lang="en"/>
              <a:t>onsistently make money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135663" y="13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{275C6983-2910-40D0-A9E4-A923DB637F77}</a:tableStyleId>
              </a:tblPr>
              <a:tblGrid>
                <a:gridCol w="1242375"/>
                <a:gridCol w="1242375"/>
                <a:gridCol w="1242375"/>
                <a:gridCol w="1242375"/>
                <a:gridCol w="1242375"/>
                <a:gridCol w="1242375"/>
                <a:gridCol w="1242375"/>
              </a:tblGrid>
              <a:tr h="70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Correlation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Budget/Gross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Budget Mean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Worldwide Gross Mean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 Score Mean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r>
                        <a:rPr lang="en" sz="1100"/>
                        <a:t>orrelation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Success/Gross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 on Investment </a:t>
                      </a:r>
                      <a:r>
                        <a:rPr lang="en" sz="1100"/>
                        <a:t>Mean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Horror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1.837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7.62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4.68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8.16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Doc.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0.438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1.39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4.41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Anim.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9.68 </a:t>
                      </a:r>
                      <a:r>
                        <a:rPr lang="en" sz="1100"/>
                        <a:t>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35.49</a:t>
                      </a:r>
                      <a:r>
                        <a:rPr lang="en" sz="1100"/>
                        <a:t>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13.57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4.13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Sci-Fi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8.39</a:t>
                      </a:r>
                      <a:r>
                        <a:rPr lang="en" sz="1100"/>
                        <a:t>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37.08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13.72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Musical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2.09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15.35 x 10^7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3.95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3.42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budget vs. worldwide gross for selected </a:t>
            </a:r>
            <a:br>
              <a:rPr lang="en"/>
            </a:br>
            <a:r>
              <a:rPr lang="en"/>
              <a:t>genres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25" y="1068425"/>
            <a:ext cx="6857161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77525" y="454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budget vs. worldwide gross for selected </a:t>
            </a:r>
            <a:br>
              <a:rPr lang="en"/>
            </a:br>
            <a:r>
              <a:rPr lang="en"/>
              <a:t>genres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075" y="1077825"/>
            <a:ext cx="6740330" cy="37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214200" y="1991300"/>
            <a:ext cx="189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Animation looks best - the linear regression line has a high starting y-value, which means it is less likely to flop, and there are many high outliers in the low-medium budget range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horror?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18975"/>
            <a:ext cx="85206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ROI statistics are shifted higher by two extreme outliers and approximately ten high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films are clustered in the early to mid 2010s and </a:t>
            </a:r>
            <a:r>
              <a:rPr lang="en"/>
              <a:t>represent</a:t>
            </a:r>
            <a:r>
              <a:rPr lang="en"/>
              <a:t> a small minority of datapoints.  Eleven of the top 20 </a:t>
            </a:r>
            <a:r>
              <a:rPr lang="en"/>
              <a:t>horror films are from the same production company - this firm specializes in horror and was very successful at capturing the market during a trendy time for the genre.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the ten highest grossing films from horror reduces the ROI mean from 8.16 to 5.24 - much closer to Documentary at 4.41 but with a much less saturated market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Microsoft hire previously successful people to make their animation films?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86725" y="1648763"/>
            <a:ext cx="85206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Producers and directors</a:t>
            </a:r>
            <a:br>
              <a:rPr lang="en"/>
            </a:br>
            <a:r>
              <a:rPr lang="en"/>
              <a:t>h</a:t>
            </a:r>
            <a:r>
              <a:rPr lang="en"/>
              <a:t>ave</a:t>
            </a:r>
            <a:r>
              <a:rPr lang="en"/>
              <a:t> outsized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some benefit</a:t>
            </a:r>
            <a:br>
              <a:rPr lang="en"/>
            </a:br>
            <a:r>
              <a:rPr lang="en"/>
              <a:t>to hiring established </a:t>
            </a:r>
            <a:br>
              <a:rPr lang="en"/>
            </a:br>
            <a:r>
              <a:rPr lang="en"/>
              <a:t>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impact from writers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should hire </a:t>
            </a:r>
            <a:br>
              <a:rPr lang="en"/>
            </a:br>
            <a:r>
              <a:rPr lang="en"/>
              <a:t>established producers</a:t>
            </a:r>
            <a:br>
              <a:rPr lang="en"/>
            </a:br>
            <a:r>
              <a:rPr lang="en"/>
              <a:t>and directors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98" y="1540775"/>
            <a:ext cx="5184201" cy="33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