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4" r:id="rId4"/>
    <p:sldId id="272" r:id="rId5"/>
    <p:sldId id="262" r:id="rId6"/>
    <p:sldId id="263" r:id="rId7"/>
    <p:sldId id="256" r:id="rId8"/>
    <p:sldId id="257" r:id="rId9"/>
    <p:sldId id="258" r:id="rId10"/>
    <p:sldId id="259" r:id="rId11"/>
    <p:sldId id="260" r:id="rId12"/>
    <p:sldId id="261" r:id="rId13"/>
    <p:sldId id="266" r:id="rId14"/>
    <p:sldId id="265" r:id="rId15"/>
    <p:sldId id="270" r:id="rId16"/>
    <p:sldId id="269" r:id="rId17"/>
    <p:sldId id="271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455B6-2429-4AA7-9D13-2DC4C5822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1F9901-5BBE-44BB-90C0-E90F214EC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B6BA69-E274-4BA9-9D15-43A112C7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2707-87DC-4453-A4D9-68A4E7801FEC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05192-9CD2-451C-907B-31377EF8D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36BF48-02ED-4303-8ACF-BE2E6C70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CE29-DAAF-47F9-8788-1ADC9785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28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4B3F8-5AC9-405C-B036-98D13043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A13485-362E-4FD3-91A7-4DA948B4E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3D4D7-CACA-4FA3-A14A-C7B76574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2707-87DC-4453-A4D9-68A4E7801FEC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CF005-84E4-4065-9D75-02023576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B83EA7-C705-4480-8B88-77336F81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CE29-DAAF-47F9-8788-1ADC9785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73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62CAC6-4392-453E-BC80-4A99B4F69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43C0F6-288D-4EBF-A200-C8C98550D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21975-F854-4BDC-925D-D522C93F0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2707-87DC-4453-A4D9-68A4E7801FEC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EF3F6-CF9D-42E4-A8B6-291D5E16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BAE96-0125-4947-96B2-548A486E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CE29-DAAF-47F9-8788-1ADC9785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45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242C0-8DA1-4069-BB08-2D079801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172E7-5FE3-46AD-AD6C-2C2A38E07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373EB-9BB8-488C-A904-72A2718F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2707-87DC-4453-A4D9-68A4E7801FEC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192D3-6F36-4178-8955-601DCE3C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F7DCA-A9FA-4F3A-8FB7-AE2F8C74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CE29-DAAF-47F9-8788-1ADC9785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0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26D90-63D2-4264-8B8B-6E545214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B6ACA0-F7E7-4295-AB27-E8B8985B9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BCBBB-0677-4BF1-AB3E-172B09BA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2707-87DC-4453-A4D9-68A4E7801FEC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840EF-F519-4A2E-9712-B1AA37A1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F7E57-3AD2-4D68-B384-CDE256D2D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CE29-DAAF-47F9-8788-1ADC9785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D6D2A-068C-4194-A705-A8D82CF1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435052-DA36-4C64-A7C3-2537EB20F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87EEC8-F976-496C-ACF0-673B160BD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79ADC7-4A22-4A36-B2BC-4998CEA2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2707-87DC-4453-A4D9-68A4E7801FEC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93B78F-EBB0-4522-8885-C10C2110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A814A9-A0F7-41F8-B6EC-4F79F3C4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CE29-DAAF-47F9-8788-1ADC9785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80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3E78F-E628-4D82-8C4B-21E96C27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3BC70E-C930-4A1C-B2FD-CC8ADEE26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32ABB3-ACC2-46AA-BC3C-B12E41069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8E737D-33B5-4121-8A75-F7D6510B6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5F90D3-9B02-484D-AB45-6B5D51FCD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F445C9-92C6-4967-8B83-91550268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2707-87DC-4453-A4D9-68A4E7801FEC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3D2804-59A2-4761-BBCA-9EF53D4D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A5F2A8-E83B-4E94-A0EE-1CDBAACC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CE29-DAAF-47F9-8788-1ADC9785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6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3BB9D-1A74-408C-BE67-3A6A2C1E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83F235-6980-480F-AD68-5F9A30A5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2707-87DC-4453-A4D9-68A4E7801FEC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9109DC-80C0-47C3-BD0A-A6DEB242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2D4E82-EB07-4F6D-8A84-7968AD4A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CE29-DAAF-47F9-8788-1ADC9785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47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28F0B8-C84C-44CA-AF4A-E03C2965E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2707-87DC-4453-A4D9-68A4E7801FEC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4605BB-90AF-4131-8C48-95EB4161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7D5B70-E30F-4BB0-B25A-7D4B4CE2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CE29-DAAF-47F9-8788-1ADC9785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22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66EAD-AA6C-4D07-BE4B-3302FEF82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5FDA5-7A2D-441C-90E9-8A7453306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AA0DCA-3A09-4A88-A9DA-4E8B4364B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6452CA-7CBF-451A-990E-27B2E8BF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2707-87DC-4453-A4D9-68A4E7801FEC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44F907-A426-4D78-A2FE-72C6340C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5EC43D-3B1C-4832-8CCB-8C27793D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CE29-DAAF-47F9-8788-1ADC9785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08780-E0CA-41C2-A23E-9830A435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A0FEF7-2FF5-49BF-8B81-D9D4CC456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08BD55-055B-4366-9970-15C7AF986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1D22C3-429C-4A6B-8697-9DC10E25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2707-87DC-4453-A4D9-68A4E7801FEC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694671-BD88-4CC7-8AFD-4CC55E40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930F43-026B-40FA-A261-1E6CB31C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CE29-DAAF-47F9-8788-1ADC9785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16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86EB35-7221-4BF0-9C09-261BF4719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78901A-C333-402E-A479-164DE70EA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160509-580E-492F-BB3D-2A16B299F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32707-87DC-4453-A4D9-68A4E7801FEC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5B747-78B8-42A3-8EDE-6FCF73FFF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0B3D2-95A0-4090-B09F-D5ECE884C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4CE29-DAAF-47F9-8788-1ADC9785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7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2871027" y="2238020"/>
            <a:ext cx="6105194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</a:pPr>
            <a:r>
              <a:rPr lang="ko-KR" altLang="en-US" sz="2400" b="1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이더리움</a:t>
            </a:r>
            <a:r>
              <a:rPr lang="en-US" altLang="ko-KR" sz="2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Private Blockchain </a:t>
            </a:r>
            <a:r>
              <a:rPr lang="ko-KR" altLang="en-US" sz="2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구축하기</a:t>
            </a:r>
            <a:endParaRPr lang="en-US" altLang="ko-KR" sz="2400" b="1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61FB7A-2158-4750-84CA-74466E25BC4B}"/>
              </a:ext>
            </a:extLst>
          </p:cNvPr>
          <p:cNvSpPr txBox="1"/>
          <p:nvPr/>
        </p:nvSpPr>
        <p:spPr>
          <a:xfrm>
            <a:off x="3684479" y="3059668"/>
            <a:ext cx="529174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b="1" dirty="0" err="1"/>
              <a:t>이더리움</a:t>
            </a:r>
            <a:r>
              <a:rPr lang="ko-KR" altLang="en-US" b="1" dirty="0"/>
              <a:t> </a:t>
            </a:r>
            <a:r>
              <a:rPr lang="en-US" altLang="ko-KR" b="1" dirty="0"/>
              <a:t>Blockchain </a:t>
            </a:r>
            <a:r>
              <a:rPr lang="ko-KR" altLang="en-US" b="1" dirty="0"/>
              <a:t>동작방식</a:t>
            </a:r>
            <a:endParaRPr lang="en-US" altLang="ko-KR" b="1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b="1" dirty="0" err="1"/>
              <a:t>이더리움</a:t>
            </a:r>
            <a:r>
              <a:rPr lang="ko-KR" altLang="en-US" b="1" dirty="0"/>
              <a:t> </a:t>
            </a:r>
            <a:r>
              <a:rPr lang="en-US" altLang="ko-KR" b="1" dirty="0"/>
              <a:t>Private Blockchain </a:t>
            </a:r>
            <a:r>
              <a:rPr lang="ko-KR" altLang="en-US" b="1" dirty="0"/>
              <a:t>구축</a:t>
            </a:r>
            <a:endParaRPr lang="en-US" altLang="ko-KR" b="1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b="1" dirty="0" err="1"/>
              <a:t>이더리움</a:t>
            </a:r>
            <a:r>
              <a:rPr lang="ko-KR" altLang="en-US" b="1" dirty="0"/>
              <a:t> </a:t>
            </a:r>
            <a:r>
              <a:rPr lang="en-US" altLang="ko-KR" b="1" dirty="0"/>
              <a:t>Private Blockchain </a:t>
            </a:r>
            <a:r>
              <a:rPr lang="ko-KR" altLang="en-US" b="1" dirty="0"/>
              <a:t>구현</a:t>
            </a:r>
            <a:endParaRPr lang="en-US" altLang="ko-KR" b="1" dirty="0"/>
          </a:p>
          <a:p>
            <a:pPr marL="342900" indent="-342900">
              <a:spcAft>
                <a:spcPts val="600"/>
              </a:spcAft>
              <a:buAutoNum type="arabicPeriod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34617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4462044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649270" y="4615840"/>
            <a:ext cx="388514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Merkle Tree</a:t>
            </a:r>
          </a:p>
        </p:txBody>
      </p:sp>
      <p:pic>
        <p:nvPicPr>
          <p:cNvPr id="4100" name="Picture 4" descr="Image for post">
            <a:extLst>
              <a:ext uri="{FF2B5EF4-FFF2-40B4-BE49-F238E27FC236}">
                <a16:creationId xmlns:a16="http://schemas.microsoft.com/office/drawing/2014/main" id="{E662B22A-CE42-4EC8-B68E-A450536292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" r="2" b="1854"/>
          <a:stretch/>
        </p:blipFill>
        <p:spPr bwMode="auto">
          <a:xfrm>
            <a:off x="393308" y="352931"/>
            <a:ext cx="5559480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for post">
            <a:extLst>
              <a:ext uri="{FF2B5EF4-FFF2-40B4-BE49-F238E27FC236}">
                <a16:creationId xmlns:a16="http://schemas.microsoft.com/office/drawing/2014/main" id="{893C4F54-EFE9-4C08-8037-634159F7D4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9" r="-3" b="12843"/>
          <a:stretch/>
        </p:blipFill>
        <p:spPr bwMode="auto">
          <a:xfrm>
            <a:off x="6251736" y="357013"/>
            <a:ext cx="5546955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4690076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0CE961D-7DDE-4B94-BE1B-4E126E9189FF}"/>
              </a:ext>
            </a:extLst>
          </p:cNvPr>
          <p:cNvSpPr txBox="1"/>
          <p:nvPr/>
        </p:nvSpPr>
        <p:spPr>
          <a:xfrm>
            <a:off x="4945336" y="4615840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>
                <a:solidFill>
                  <a:schemeClr val="bg1"/>
                </a:solidFill>
              </a:rPr>
              <a:t>- state trie : </a:t>
            </a:r>
            <a:r>
              <a:rPr lang="ko-KR" altLang="en-US" sz="1700">
                <a:solidFill>
                  <a:schemeClr val="bg1"/>
                </a:solidFill>
              </a:rPr>
              <a:t>해당 블록을 통해서 변경된 </a:t>
            </a:r>
            <a:r>
              <a:rPr lang="en-US" altLang="ko-KR" sz="1700">
                <a:solidFill>
                  <a:schemeClr val="bg1"/>
                </a:solidFill>
              </a:rPr>
              <a:t>account </a:t>
            </a:r>
            <a:r>
              <a:rPr lang="ko-KR" altLang="en-US" sz="1700">
                <a:solidFill>
                  <a:schemeClr val="bg1"/>
                </a:solidFill>
              </a:rPr>
              <a:t>정보를 가진다</a:t>
            </a:r>
            <a:r>
              <a:rPr lang="en-US" altLang="ko-KR" sz="1700">
                <a:solidFill>
                  <a:schemeClr val="bg1"/>
                </a:solidFill>
              </a:rPr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>
                <a:solidFill>
                  <a:schemeClr val="bg1"/>
                </a:solidFill>
              </a:rPr>
              <a:t>- transaction trie : </a:t>
            </a:r>
            <a:r>
              <a:rPr lang="ko-KR" altLang="en-US" sz="1700">
                <a:solidFill>
                  <a:schemeClr val="bg1"/>
                </a:solidFill>
              </a:rPr>
              <a:t>현재 </a:t>
            </a:r>
            <a:r>
              <a:rPr lang="en-US" altLang="ko-KR" sz="1700">
                <a:solidFill>
                  <a:schemeClr val="bg1"/>
                </a:solidFill>
              </a:rPr>
              <a:t>block</a:t>
            </a:r>
            <a:r>
              <a:rPr lang="ko-KR" altLang="en-US" sz="1700">
                <a:solidFill>
                  <a:schemeClr val="bg1"/>
                </a:solidFill>
              </a:rPr>
              <a:t>의 </a:t>
            </a:r>
            <a:r>
              <a:rPr lang="en-US" altLang="ko-KR" sz="1700">
                <a:solidFill>
                  <a:schemeClr val="bg1"/>
                </a:solidFill>
              </a:rPr>
              <a:t>transaction </a:t>
            </a:r>
            <a:r>
              <a:rPr lang="ko-KR" altLang="en-US" sz="1700">
                <a:solidFill>
                  <a:schemeClr val="bg1"/>
                </a:solidFill>
              </a:rPr>
              <a:t>정보를 가진다</a:t>
            </a:r>
            <a:r>
              <a:rPr lang="en-US" altLang="ko-KR" sz="1700">
                <a:solidFill>
                  <a:schemeClr val="bg1"/>
                </a:solidFill>
              </a:rPr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>
                <a:solidFill>
                  <a:schemeClr val="bg1"/>
                </a:solidFill>
              </a:rPr>
              <a:t>- receipts trie : </a:t>
            </a:r>
            <a:r>
              <a:rPr lang="ko-KR" altLang="en-US" sz="1700">
                <a:solidFill>
                  <a:schemeClr val="bg1"/>
                </a:solidFill>
              </a:rPr>
              <a:t>현재 </a:t>
            </a:r>
            <a:r>
              <a:rPr lang="en-US" altLang="ko-KR" sz="1700">
                <a:solidFill>
                  <a:schemeClr val="bg1"/>
                </a:solidFill>
              </a:rPr>
              <a:t>block</a:t>
            </a:r>
            <a:r>
              <a:rPr lang="ko-KR" altLang="en-US" sz="1700">
                <a:solidFill>
                  <a:schemeClr val="bg1"/>
                </a:solidFill>
              </a:rPr>
              <a:t>의 </a:t>
            </a:r>
            <a:r>
              <a:rPr lang="en-US" altLang="ko-KR" sz="1700">
                <a:solidFill>
                  <a:schemeClr val="bg1"/>
                </a:solidFill>
              </a:rPr>
              <a:t>receipt(</a:t>
            </a:r>
            <a:r>
              <a:rPr lang="ko-KR" altLang="en-US" sz="1700">
                <a:solidFill>
                  <a:schemeClr val="bg1"/>
                </a:solidFill>
              </a:rPr>
              <a:t>거래 영수증</a:t>
            </a:r>
            <a:r>
              <a:rPr lang="en-US" altLang="ko-KR" sz="1700">
                <a:solidFill>
                  <a:schemeClr val="bg1"/>
                </a:solidFill>
              </a:rPr>
              <a:t>) </a:t>
            </a:r>
            <a:r>
              <a:rPr lang="ko-KR" altLang="en-US" sz="1700">
                <a:solidFill>
                  <a:schemeClr val="bg1"/>
                </a:solidFill>
              </a:rPr>
              <a:t>정보를 가진다</a:t>
            </a:r>
            <a:r>
              <a:rPr lang="en-US" altLang="ko-KR" sz="170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0965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1113810" y="3130041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>
                <a:latin typeface="+mj-lt"/>
                <a:ea typeface="+mj-ea"/>
                <a:cs typeface="+mj-cs"/>
              </a:rPr>
              <a:t>Merkle Proof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for post">
            <a:extLst>
              <a:ext uri="{FF2B5EF4-FFF2-40B4-BE49-F238E27FC236}">
                <a16:creationId xmlns:a16="http://schemas.microsoft.com/office/drawing/2014/main" id="{3FC86105-89FD-4E82-A20B-CCEBFF907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8" r="3" b="5185"/>
          <a:stretch/>
        </p:blipFill>
        <p:spPr bwMode="auto">
          <a:xfrm>
            <a:off x="5922492" y="666728"/>
            <a:ext cx="553600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CE961D-7DDE-4B94-BE1B-4E126E9189FF}"/>
              </a:ext>
            </a:extLst>
          </p:cNvPr>
          <p:cNvSpPr txBox="1"/>
          <p:nvPr/>
        </p:nvSpPr>
        <p:spPr>
          <a:xfrm>
            <a:off x="463688" y="5009810"/>
            <a:ext cx="46124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100" dirty="0" err="1"/>
              <a:t>머클트리에</a:t>
            </a:r>
            <a:r>
              <a:rPr lang="ko-KR" altLang="en-US" sz="1100" dirty="0"/>
              <a:t> 존재하는 데이터가 올바른 데이터인지 입증하는 절차</a:t>
            </a:r>
            <a:r>
              <a:rPr lang="en-US" altLang="ko-KR" sz="1100" dirty="0"/>
              <a:t>,</a:t>
            </a:r>
            <a:endParaRPr lang="en-US" altLang="ko-KR" sz="1100"/>
          </a:p>
          <a:p>
            <a:pPr>
              <a:spcAft>
                <a:spcPts val="600"/>
              </a:spcAft>
            </a:pPr>
            <a:r>
              <a:rPr lang="en-US" altLang="ko-KR" sz="1100" dirty="0"/>
              <a:t>light client </a:t>
            </a:r>
            <a:r>
              <a:rPr lang="ko-KR" altLang="en-US" sz="1100" dirty="0"/>
              <a:t>또는 </a:t>
            </a:r>
            <a:r>
              <a:rPr lang="en-US" altLang="ko-KR" sz="1100" dirty="0"/>
              <a:t>light node</a:t>
            </a:r>
            <a:r>
              <a:rPr lang="ko-KR" altLang="en-US" sz="1100" dirty="0"/>
              <a:t>에서</a:t>
            </a:r>
            <a:r>
              <a:rPr lang="en-US" altLang="ko-KR" sz="1100" dirty="0"/>
              <a:t> </a:t>
            </a:r>
            <a:r>
              <a:rPr lang="ko-KR" altLang="en-US" sz="1100" dirty="0"/>
              <a:t>유용함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04635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765110" y="503853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Gas and Payment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E961D-7DDE-4B94-BE1B-4E126E9189FF}"/>
              </a:ext>
            </a:extLst>
          </p:cNvPr>
          <p:cNvSpPr txBox="1"/>
          <p:nvPr/>
        </p:nvSpPr>
        <p:spPr>
          <a:xfrm>
            <a:off x="1483567" y="1101012"/>
            <a:ext cx="9041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이더리움에서의</a:t>
            </a:r>
            <a:r>
              <a:rPr lang="ko-KR" altLang="en-US" sz="1100" dirty="0"/>
              <a:t> 트랜잭션의 결과로서 발생하는 모든 연산은 수수료를 발생시키는데</a:t>
            </a:r>
            <a:r>
              <a:rPr lang="en-US" altLang="ko-KR" sz="1100" dirty="0"/>
              <a:t>, </a:t>
            </a:r>
            <a:r>
              <a:rPr lang="ko-KR" altLang="en-US" sz="1100" dirty="0"/>
              <a:t>이 때 수수료는 </a:t>
            </a:r>
            <a:r>
              <a:rPr lang="en-US" altLang="ko-KR" sz="1100" dirty="0"/>
              <a:t>gas</a:t>
            </a:r>
            <a:r>
              <a:rPr lang="ko-KR" altLang="en-US" sz="1100" dirty="0"/>
              <a:t>라고 불리는 것을 통해 지불된다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6B0125-6A20-4702-85AF-9D0243DFA1D8}"/>
              </a:ext>
            </a:extLst>
          </p:cNvPr>
          <p:cNvSpPr txBox="1"/>
          <p:nvPr/>
        </p:nvSpPr>
        <p:spPr>
          <a:xfrm>
            <a:off x="1376265" y="5287628"/>
            <a:ext cx="925596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cap="all" dirty="0"/>
              <a:t>WEI - </a:t>
            </a:r>
            <a:r>
              <a:rPr lang="ko-KR" altLang="en-US" sz="1100" dirty="0"/>
              <a:t>기본적으로 인식할 수 없을 정도의 디지털 먼지 같은 존재입니다</a:t>
            </a:r>
            <a:r>
              <a:rPr lang="en-US" altLang="ko-KR" sz="1100" dirty="0"/>
              <a:t>. </a:t>
            </a:r>
            <a:r>
              <a:rPr lang="ko-KR" altLang="en-US" sz="1100" dirty="0"/>
              <a:t>보통 기술적인 경우나 코드 작성에만 사용됩니다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cap="all" dirty="0"/>
              <a:t>GWEI - </a:t>
            </a:r>
            <a:r>
              <a:rPr lang="ko-KR" altLang="en-US" sz="1100" dirty="0"/>
              <a:t>가장 일반적으로 가스 </a:t>
            </a:r>
            <a:r>
              <a:rPr lang="en-US" altLang="ko-KR" sz="1100" dirty="0"/>
              <a:t>(</a:t>
            </a:r>
            <a:r>
              <a:rPr lang="ko-KR" altLang="en-US" sz="1100" dirty="0"/>
              <a:t>네트워크 거래 수수료</a:t>
            </a:r>
            <a:r>
              <a:rPr lang="en-US" altLang="ko-KR" sz="1100" dirty="0"/>
              <a:t>) </a:t>
            </a:r>
            <a:r>
              <a:rPr lang="ko-KR" altLang="en-US" sz="1100" dirty="0"/>
              <a:t>에 사용됩니다</a:t>
            </a:r>
            <a:r>
              <a:rPr lang="en-US" altLang="ko-KR" sz="1100" dirty="0"/>
              <a:t>. </a:t>
            </a:r>
            <a:r>
              <a:rPr lang="ko-KR" altLang="en-US" sz="1100" dirty="0"/>
              <a:t>가장 많이 쓰는 단위 중에 하나입니다</a:t>
            </a:r>
            <a:r>
              <a:rPr lang="en-US" altLang="ko-KR" sz="1100" dirty="0"/>
              <a:t>.</a:t>
            </a:r>
          </a:p>
          <a:p>
            <a:r>
              <a:rPr lang="en-US" altLang="ko-KR" sz="1100" cap="all" dirty="0"/>
              <a:t>PWEI - </a:t>
            </a:r>
            <a:r>
              <a:rPr lang="ko-KR" altLang="en-US" sz="1100" dirty="0"/>
              <a:t>나노보다는 크지만 </a:t>
            </a:r>
            <a:r>
              <a:rPr lang="en-US" altLang="ko-KR" sz="1100" dirty="0"/>
              <a:t>ETH</a:t>
            </a:r>
            <a:r>
              <a:rPr lang="ko-KR" altLang="en-US" sz="1100" dirty="0"/>
              <a:t>만큼 큰 단위는 아닙니다</a:t>
            </a:r>
            <a:r>
              <a:rPr lang="en-US" altLang="ko-KR" sz="1100" dirty="0"/>
              <a:t>.</a:t>
            </a:r>
          </a:p>
          <a:p>
            <a:r>
              <a:rPr lang="en-US" altLang="ko-KR" sz="1100" cap="all" dirty="0"/>
              <a:t>ETHER - </a:t>
            </a:r>
            <a:r>
              <a:rPr lang="ko-KR" altLang="en-US" sz="1100" dirty="0"/>
              <a:t>가장 일반적인 액면가입니다</a:t>
            </a:r>
            <a:r>
              <a:rPr lang="en-US" altLang="ko-KR" sz="1100" dirty="0"/>
              <a:t>. </a:t>
            </a:r>
            <a:r>
              <a:rPr lang="ko-KR" altLang="en-US" sz="1100" dirty="0"/>
              <a:t>실질적인 거래의 대부분은 </a:t>
            </a:r>
            <a:r>
              <a:rPr lang="en-US" altLang="ko-KR" sz="1100" dirty="0"/>
              <a:t>ETH</a:t>
            </a:r>
            <a:r>
              <a:rPr lang="ko-KR" altLang="en-US" sz="1100" dirty="0"/>
              <a:t>의 관점에서 생각합니다</a:t>
            </a:r>
            <a:r>
              <a:rPr lang="en-US" altLang="ko-KR" sz="1100" dirty="0"/>
              <a:t>.</a:t>
            </a:r>
          </a:p>
          <a:p>
            <a:endParaRPr lang="ko-KR" altLang="en-US" sz="1100" dirty="0"/>
          </a:p>
        </p:txBody>
      </p:sp>
      <p:pic>
        <p:nvPicPr>
          <p:cNvPr id="6146" name="Picture 2" descr="Image for post">
            <a:extLst>
              <a:ext uri="{FF2B5EF4-FFF2-40B4-BE49-F238E27FC236}">
                <a16:creationId xmlns:a16="http://schemas.microsoft.com/office/drawing/2014/main" id="{F5A77152-593C-4E59-9BED-C8024DB07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168" y="1670719"/>
            <a:ext cx="5298913" cy="157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for post">
            <a:extLst>
              <a:ext uri="{FF2B5EF4-FFF2-40B4-BE49-F238E27FC236}">
                <a16:creationId xmlns:a16="http://schemas.microsoft.com/office/drawing/2014/main" id="{7D700AF4-8AF2-4A04-9FDA-C85E1D27C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168" y="3327823"/>
            <a:ext cx="5001208" cy="162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415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2726279" y="1741337"/>
            <a:ext cx="6739136" cy="238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ko-KR" altLang="en-US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이더리움</a:t>
            </a:r>
            <a:r>
              <a:rPr lang="en-US" altLang="ko-KR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Private Blockchain </a:t>
            </a:r>
            <a:r>
              <a:rPr lang="ko-KR" altLang="en-US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구축하기</a:t>
            </a:r>
            <a:endParaRPr lang="en-US" altLang="ko-KR" sz="5200" b="1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5954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765110" y="503853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Client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FFE1D1-A5B8-49A0-BB5F-FABD97375B73}"/>
              </a:ext>
            </a:extLst>
          </p:cNvPr>
          <p:cNvSpPr txBox="1"/>
          <p:nvPr/>
        </p:nvSpPr>
        <p:spPr>
          <a:xfrm>
            <a:off x="1558211" y="1069127"/>
            <a:ext cx="6046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node</a:t>
            </a:r>
            <a:r>
              <a:rPr lang="ko-KR" altLang="en-US" sz="1100" dirty="0">
                <a:latin typeface="+mj-lt"/>
              </a:rPr>
              <a:t>가 </a:t>
            </a:r>
            <a:r>
              <a:rPr lang="en-US" altLang="ko-KR" sz="1100" dirty="0">
                <a:latin typeface="+mj-lt"/>
              </a:rPr>
              <a:t>Ethereum network</a:t>
            </a:r>
            <a:r>
              <a:rPr lang="ko-KR" altLang="en-US" sz="1100" dirty="0">
                <a:latin typeface="+mj-lt"/>
              </a:rPr>
              <a:t>에 참여하기 위해서는 </a:t>
            </a:r>
            <a:r>
              <a:rPr lang="en-US" altLang="ko-KR" sz="1100" dirty="0">
                <a:latin typeface="+mj-lt"/>
              </a:rPr>
              <a:t>Ethereum client</a:t>
            </a:r>
            <a:r>
              <a:rPr lang="ko-KR" altLang="en-US" sz="1100" dirty="0">
                <a:latin typeface="+mj-lt"/>
              </a:rPr>
              <a:t>를 실행해야 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C7A021-D6D8-4124-BF8C-3032F8938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895" y="1642188"/>
            <a:ext cx="7310675" cy="439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67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765110" y="503853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geth</a:t>
            </a:r>
            <a:r>
              <a:rPr lang="ko-KR" altLang="en-US" dirty="0"/>
              <a:t> </a:t>
            </a:r>
            <a:r>
              <a:rPr lang="en-US" altLang="ko-KR" dirty="0"/>
              <a:t>docker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0464EE-75D8-408A-9096-846F83393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51" y="1278293"/>
            <a:ext cx="8702370" cy="447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92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765110" y="503853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시스템 구성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402C56-3EB6-40E6-A1FB-F707FD550B18}"/>
              </a:ext>
            </a:extLst>
          </p:cNvPr>
          <p:cNvSpPr/>
          <p:nvPr/>
        </p:nvSpPr>
        <p:spPr>
          <a:xfrm>
            <a:off x="6096001" y="3967993"/>
            <a:ext cx="3145871" cy="6375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Docker Engine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20A94A-61EA-4275-B02B-B961E60988DE}"/>
              </a:ext>
            </a:extLst>
          </p:cNvPr>
          <p:cNvSpPr/>
          <p:nvPr/>
        </p:nvSpPr>
        <p:spPr>
          <a:xfrm>
            <a:off x="6096001" y="2172750"/>
            <a:ext cx="3145871" cy="17861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F5178F-9DA1-4778-8CE4-280D3BF05132}"/>
              </a:ext>
            </a:extLst>
          </p:cNvPr>
          <p:cNvSpPr/>
          <p:nvPr/>
        </p:nvSpPr>
        <p:spPr>
          <a:xfrm>
            <a:off x="6096000" y="2172750"/>
            <a:ext cx="1610687" cy="5431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bootnode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20967A-1C39-47E5-889C-256268B0E31E}"/>
              </a:ext>
            </a:extLst>
          </p:cNvPr>
          <p:cNvSpPr/>
          <p:nvPr/>
        </p:nvSpPr>
        <p:spPr>
          <a:xfrm>
            <a:off x="6096000" y="2793536"/>
            <a:ext cx="1610687" cy="5431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77718C-92D5-4700-9E6F-61AC9AB8C6B0}"/>
              </a:ext>
            </a:extLst>
          </p:cNvPr>
          <p:cNvSpPr/>
          <p:nvPr/>
        </p:nvSpPr>
        <p:spPr>
          <a:xfrm>
            <a:off x="6095999" y="3415720"/>
            <a:ext cx="1610687" cy="5431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048B71-387C-4DE8-82B6-9E9F51867F29}"/>
              </a:ext>
            </a:extLst>
          </p:cNvPr>
          <p:cNvSpPr/>
          <p:nvPr/>
        </p:nvSpPr>
        <p:spPr>
          <a:xfrm>
            <a:off x="7958357" y="2444343"/>
            <a:ext cx="1057012" cy="128036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geth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66932B-EBE4-45DD-89E1-B9D8E6C4D7C6}"/>
              </a:ext>
            </a:extLst>
          </p:cNvPr>
          <p:cNvSpPr/>
          <p:nvPr/>
        </p:nvSpPr>
        <p:spPr>
          <a:xfrm>
            <a:off x="6096001" y="4614643"/>
            <a:ext cx="3145871" cy="63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Host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00C0DE6-6E6B-4751-8349-A82F5861BFA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255264" y="1780936"/>
            <a:ext cx="2840736" cy="1284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0AF57AF-2938-48EB-A2EB-38FA0358947C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986198" y="3687313"/>
            <a:ext cx="3109801" cy="4843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631AC5-7DC4-4D0E-A560-2E7A9BF222A3}"/>
              </a:ext>
            </a:extLst>
          </p:cNvPr>
          <p:cNvSpPr txBox="1"/>
          <p:nvPr/>
        </p:nvSpPr>
        <p:spPr>
          <a:xfrm>
            <a:off x="2698459" y="1994632"/>
            <a:ext cx="314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RPC http://127.0.0.1:8545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895E00-1169-4AE9-B6F5-EA3B5F0BDD55}"/>
              </a:ext>
            </a:extLst>
          </p:cNvPr>
          <p:cNvSpPr txBox="1"/>
          <p:nvPr/>
        </p:nvSpPr>
        <p:spPr>
          <a:xfrm>
            <a:off x="2838443" y="3783327"/>
            <a:ext cx="314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RPC http://127.0.0.1:8546</a:t>
            </a:r>
            <a:endParaRPr lang="ko-KR" altLang="en-US" dirty="0"/>
          </a:p>
        </p:txBody>
      </p:sp>
      <p:pic>
        <p:nvPicPr>
          <p:cNvPr id="10244" name="Picture 4" descr="web3.js">
            <a:extLst>
              <a:ext uri="{FF2B5EF4-FFF2-40B4-BE49-F238E27FC236}">
                <a16:creationId xmlns:a16="http://schemas.microsoft.com/office/drawing/2014/main" id="{009552CD-5BED-422A-8065-C959D2068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899" y="3862374"/>
            <a:ext cx="550543" cy="46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web3.js">
            <a:extLst>
              <a:ext uri="{FF2B5EF4-FFF2-40B4-BE49-F238E27FC236}">
                <a16:creationId xmlns:a16="http://schemas.microsoft.com/office/drawing/2014/main" id="{0C95FC45-7386-4645-91D0-AA11B580C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915" y="1449302"/>
            <a:ext cx="550543" cy="46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631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4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1046746" y="641850"/>
            <a:ext cx="3611880" cy="1535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>
                <a:latin typeface="+mj-lt"/>
                <a:ea typeface="+mj-ea"/>
                <a:cs typeface="+mj-cs"/>
              </a:rPr>
              <a:t>노드의</a:t>
            </a:r>
            <a:r>
              <a:rPr lang="en-US" altLang="ko-KR" sz="3200">
                <a:latin typeface="+mj-lt"/>
                <a:ea typeface="+mj-ea"/>
                <a:cs typeface="+mj-cs"/>
              </a:rPr>
              <a:t> </a:t>
            </a:r>
            <a:r>
              <a:rPr lang="ko-KR" altLang="en-US" sz="3200">
                <a:latin typeface="+mj-lt"/>
                <a:ea typeface="+mj-ea"/>
                <a:cs typeface="+mj-cs"/>
              </a:rPr>
              <a:t>생성 및 </a:t>
            </a:r>
            <a:r>
              <a:rPr lang="en-US" altLang="ko-KR" sz="3200">
                <a:latin typeface="+mj-lt"/>
                <a:ea typeface="+mj-ea"/>
                <a:cs typeface="+mj-cs"/>
              </a:rPr>
              <a:t>geth client</a:t>
            </a:r>
            <a:r>
              <a:rPr lang="ko-KR" altLang="en-US" sz="3200">
                <a:latin typeface="+mj-lt"/>
                <a:ea typeface="+mj-ea"/>
                <a:cs typeface="+mj-cs"/>
              </a:rPr>
              <a:t>실행</a:t>
            </a:r>
            <a:endParaRPr lang="en-US" altLang="ko-KR" sz="3200">
              <a:latin typeface="+mj-lt"/>
              <a:ea typeface="+mj-ea"/>
              <a:cs typeface="+mj-cs"/>
            </a:endParaRPr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2DE970-3BFB-4C64-AC6A-C17AA3F2A18E}"/>
              </a:ext>
            </a:extLst>
          </p:cNvPr>
          <p:cNvSpPr txBox="1"/>
          <p:nvPr/>
        </p:nvSpPr>
        <p:spPr>
          <a:xfrm>
            <a:off x="5300640" y="641850"/>
            <a:ext cx="6053160" cy="1535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100" dirty="0"/>
              <a:t>$ </a:t>
            </a:r>
            <a:r>
              <a:rPr lang="en-US" altLang="ko-KR" sz="1100" dirty="0" err="1"/>
              <a:t>mkdir</a:t>
            </a:r>
            <a:r>
              <a:rPr lang="en-US" altLang="ko-KR" sz="1100" dirty="0"/>
              <a:t> node1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100" dirty="0"/>
              <a:t>$ cd node1</a:t>
            </a:r>
            <a:br>
              <a:rPr lang="en-US" altLang="ko-KR" sz="1100" dirty="0"/>
            </a:br>
            <a:r>
              <a:rPr lang="en-US" altLang="ko-KR" sz="1100" dirty="0"/>
              <a:t>$ </a:t>
            </a:r>
            <a:r>
              <a:rPr lang="en-US" altLang="ko-KR" sz="1100" dirty="0" err="1"/>
              <a:t>geth</a:t>
            </a:r>
            <a:r>
              <a:rPr lang="en-US" altLang="ko-KR" sz="1100" dirty="0"/>
              <a:t> --</a:t>
            </a:r>
            <a:r>
              <a:rPr lang="en-US" altLang="ko-KR" sz="1100" dirty="0" err="1"/>
              <a:t>datadir</a:t>
            </a:r>
            <a:r>
              <a:rPr lang="en-US" altLang="ko-KR" sz="1100" dirty="0"/>
              <a:t> $PWD </a:t>
            </a:r>
            <a:r>
              <a:rPr lang="en-US" altLang="ko-KR" sz="1100" dirty="0" err="1"/>
              <a:t>init</a:t>
            </a:r>
            <a:r>
              <a:rPr lang="en-US" altLang="ko-KR" sz="1100" dirty="0"/>
              <a:t> </a:t>
            </a:r>
            <a:r>
              <a:rPr lang="en-US" altLang="ko-KR" sz="1100" dirty="0" err="1"/>
              <a:t>genesis.json</a:t>
            </a:r>
            <a:endParaRPr lang="en-US" altLang="ko-KR" sz="11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100" dirty="0"/>
              <a:t>$ </a:t>
            </a:r>
            <a:r>
              <a:rPr lang="en-US" altLang="ko-KR" sz="1100" dirty="0" err="1"/>
              <a:t>geth</a:t>
            </a:r>
            <a:r>
              <a:rPr lang="en-US" altLang="ko-KR" sz="1100" dirty="0"/>
              <a:t> --</a:t>
            </a:r>
            <a:r>
              <a:rPr lang="en-US" altLang="ko-KR" sz="1100" dirty="0" err="1"/>
              <a:t>rpc</a:t>
            </a:r>
            <a:r>
              <a:rPr lang="en-US" altLang="ko-KR" sz="1100" dirty="0"/>
              <a:t> --</a:t>
            </a:r>
            <a:r>
              <a:rPr lang="en-US" altLang="ko-KR" sz="1100" dirty="0" err="1"/>
              <a:t>rpcaddr</a:t>
            </a:r>
            <a:r>
              <a:rPr lang="en-US" altLang="ko-KR" sz="1100" dirty="0"/>
              <a:t> 0.0.0.0 --</a:t>
            </a:r>
            <a:r>
              <a:rPr lang="en-US" altLang="ko-KR" sz="1100" dirty="0" err="1"/>
              <a:t>rpcport</a:t>
            </a:r>
            <a:r>
              <a:rPr lang="en-US" altLang="ko-KR" sz="1100" dirty="0"/>
              <a:t> 8545 --</a:t>
            </a:r>
            <a:r>
              <a:rPr lang="en-US" altLang="ko-KR" sz="1100" dirty="0" err="1"/>
              <a:t>datadir</a:t>
            </a:r>
            <a:r>
              <a:rPr lang="en-US" altLang="ko-KR" sz="1100" dirty="0"/>
              <a:t> $PWD --</a:t>
            </a:r>
            <a:r>
              <a:rPr lang="en-US" altLang="ko-KR" sz="1100" dirty="0" err="1"/>
              <a:t>networkid</a:t>
            </a:r>
            <a:r>
              <a:rPr lang="en-US" altLang="ko-KR" sz="1100" dirty="0"/>
              <a:t> 1234 --</a:t>
            </a:r>
            <a:r>
              <a:rPr lang="en-US" altLang="ko-KR" sz="1100" dirty="0" err="1"/>
              <a:t>rpcapi</a:t>
            </a:r>
            <a:r>
              <a:rPr lang="en-US" altLang="ko-KR" sz="1100" dirty="0"/>
              <a:t> db,eth,net,web3,admin.personal,personal --</a:t>
            </a:r>
            <a:r>
              <a:rPr lang="en-US" altLang="ko-KR" sz="1100" dirty="0" err="1"/>
              <a:t>rpccorsdomain</a:t>
            </a:r>
            <a:r>
              <a:rPr lang="en-US" altLang="ko-KR" sz="1100" dirty="0"/>
              <a:t> "*"  console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DA336D-19A7-43DB-9D61-BCAB4871F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4504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10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CC66E84-2B42-463F-8329-75BA0D521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1113810" y="3130041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dirty="0" err="1">
                <a:latin typeface="+mj-lt"/>
                <a:ea typeface="+mj-ea"/>
                <a:cs typeface="+mj-cs"/>
              </a:rPr>
              <a:t>geth</a:t>
            </a:r>
            <a:r>
              <a:rPr lang="en-US" altLang="ko-KR" sz="5400" dirty="0">
                <a:latin typeface="+mj-lt"/>
                <a:ea typeface="+mj-ea"/>
                <a:cs typeface="+mj-cs"/>
              </a:rPr>
              <a:t> client </a:t>
            </a:r>
            <a:r>
              <a:rPr lang="ko-KR" altLang="en-US" sz="5400" dirty="0">
                <a:latin typeface="+mj-lt"/>
                <a:ea typeface="+mj-ea"/>
                <a:cs typeface="+mj-cs"/>
              </a:rPr>
              <a:t>명령어</a:t>
            </a:r>
            <a:endParaRPr lang="en-US" altLang="ko-KR" sz="5400" dirty="0">
              <a:latin typeface="+mj-lt"/>
              <a:ea typeface="+mj-ea"/>
              <a:cs typeface="+mj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9D4B14-64E0-411A-A611-C1F5C26C8B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852"/>
          <a:stretch/>
        </p:blipFill>
        <p:spPr>
          <a:xfrm>
            <a:off x="5922492" y="928201"/>
            <a:ext cx="5536001" cy="492694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07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1653363" y="365760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geth client </a:t>
            </a:r>
            <a:r>
              <a:rPr lang="ko-KR" alt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주요 명령어</a:t>
            </a:r>
            <a:endParaRPr lang="en-US" altLang="ko-KR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392EF5-A1FB-406C-A65D-A7866E9DE903}"/>
              </a:ext>
            </a:extLst>
          </p:cNvPr>
          <p:cNvSpPr txBox="1"/>
          <p:nvPr/>
        </p:nvSpPr>
        <p:spPr>
          <a:xfrm>
            <a:off x="1653363" y="2176272"/>
            <a:ext cx="9367204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200" dirty="0" err="1"/>
              <a:t>eth.blockNumber</a:t>
            </a:r>
            <a:r>
              <a:rPr lang="en-US" altLang="ko-KR" sz="1200" dirty="0"/>
              <a:t>	# </a:t>
            </a:r>
            <a:r>
              <a:rPr lang="ko-KR" altLang="en-US" sz="1200" dirty="0"/>
              <a:t>현재까지의 블록번호</a:t>
            </a:r>
            <a:endParaRPr lang="en-US" altLang="ko-KR" sz="12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200" dirty="0" err="1"/>
              <a:t>eth.getBlock</a:t>
            </a:r>
            <a:r>
              <a:rPr lang="en-US" altLang="ko-KR" sz="1200" dirty="0"/>
              <a:t>(n)	# </a:t>
            </a:r>
            <a:r>
              <a:rPr lang="ko-KR" altLang="en-US" sz="1200" dirty="0"/>
              <a:t>블록 상세정보</a:t>
            </a:r>
            <a:endParaRPr lang="en-US" altLang="ko-KR" sz="12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200" dirty="0" err="1"/>
              <a:t>eth.accounts</a:t>
            </a:r>
            <a:r>
              <a:rPr lang="en-US" altLang="ko-KR" sz="1200" dirty="0"/>
              <a:t>		# </a:t>
            </a:r>
            <a:r>
              <a:rPr lang="ko-KR" altLang="en-US" sz="1200" dirty="0"/>
              <a:t>계정목록 조회</a:t>
            </a:r>
            <a:endParaRPr lang="en-US" altLang="ko-KR" sz="12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200" dirty="0" err="1"/>
              <a:t>eth.getBalance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eth.accounts</a:t>
            </a:r>
            <a:r>
              <a:rPr lang="en-US" altLang="ko-KR" sz="1200" dirty="0"/>
              <a:t>[0])	# </a:t>
            </a:r>
            <a:r>
              <a:rPr lang="ko-KR" altLang="en-US" sz="1200" dirty="0"/>
              <a:t>계정의 잔고조회</a:t>
            </a:r>
            <a:endParaRPr lang="en-US" altLang="ko-KR" sz="12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br>
              <a:rPr lang="en-US" altLang="ko-KR" sz="1200" dirty="0"/>
            </a:br>
            <a:r>
              <a:rPr lang="en-US" altLang="ko-KR" sz="1200" dirty="0" err="1"/>
              <a:t>personal.newAccount</a:t>
            </a:r>
            <a:r>
              <a:rPr lang="en-US" altLang="ko-KR" sz="1200" dirty="0"/>
              <a:t>(</a:t>
            </a:r>
            <a:r>
              <a:rPr lang="ko-KR" altLang="en-US" sz="1200" dirty="0"/>
              <a:t>＂</a:t>
            </a:r>
            <a:r>
              <a:rPr lang="en-US" altLang="ko-KR" sz="1200" dirty="0"/>
              <a:t>1234</a:t>
            </a:r>
            <a:r>
              <a:rPr lang="ko-KR" altLang="en-US" sz="1200" dirty="0"/>
              <a:t>＂</a:t>
            </a:r>
            <a:r>
              <a:rPr lang="en-US" altLang="ko-KR" sz="1200" dirty="0"/>
              <a:t>)	# </a:t>
            </a:r>
            <a:r>
              <a:rPr lang="ko-KR" altLang="en-US" sz="1200" dirty="0"/>
              <a:t>신규 계정 생성</a:t>
            </a:r>
            <a:endParaRPr lang="en-US" altLang="ko-KR" sz="12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br>
              <a:rPr lang="en-US" altLang="ko-KR" sz="1200" dirty="0"/>
            </a:br>
            <a:r>
              <a:rPr lang="en-US" altLang="ko-KR" sz="1200" dirty="0" err="1"/>
              <a:t>eth.mining</a:t>
            </a:r>
            <a:r>
              <a:rPr lang="en-US" altLang="ko-KR" sz="1200" dirty="0"/>
              <a:t>		# </a:t>
            </a:r>
            <a:r>
              <a:rPr lang="ko-KR" altLang="en-US" sz="1200" dirty="0"/>
              <a:t>채굴상태 확인</a:t>
            </a:r>
            <a:endParaRPr lang="en-US" altLang="ko-KR" sz="12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200" dirty="0" err="1"/>
              <a:t>miner.start</a:t>
            </a:r>
            <a:r>
              <a:rPr lang="en-US" altLang="ko-KR" sz="1200" dirty="0"/>
              <a:t>(10) 	# </a:t>
            </a:r>
            <a:r>
              <a:rPr lang="ko-KR" altLang="en-US" sz="1200" dirty="0"/>
              <a:t>채굴 시작</a:t>
            </a:r>
            <a:endParaRPr lang="en-US" altLang="ko-KR" sz="12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200" dirty="0" err="1"/>
              <a:t>miner.stop</a:t>
            </a:r>
            <a:r>
              <a:rPr lang="en-US" altLang="ko-KR" sz="1200" dirty="0"/>
              <a:t>()		# </a:t>
            </a:r>
            <a:r>
              <a:rPr lang="ko-KR" altLang="en-US" sz="1200" dirty="0"/>
              <a:t>채굴 중지</a:t>
            </a:r>
            <a:endParaRPr lang="en-US" altLang="ko-KR" sz="12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br>
              <a:rPr lang="en-US" altLang="ko-KR" sz="1200" dirty="0"/>
            </a:br>
            <a:r>
              <a:rPr lang="en-US" altLang="ko-KR" sz="1200" dirty="0" err="1"/>
              <a:t>personal.unlockAccount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eth.accounts</a:t>
            </a:r>
            <a:r>
              <a:rPr lang="en-US" altLang="ko-KR" sz="1200" dirty="0"/>
              <a:t>[0], "1234")	# </a:t>
            </a:r>
            <a:r>
              <a:rPr lang="ko-KR" altLang="en-US" sz="1200" dirty="0"/>
              <a:t>계정 잠금 해제</a:t>
            </a:r>
            <a:endParaRPr lang="en-US" altLang="ko-KR" sz="12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200" dirty="0" err="1"/>
              <a:t>eth.sendTransaction</a:t>
            </a:r>
            <a:r>
              <a:rPr lang="en-US" altLang="ko-KR" sz="1200" dirty="0"/>
              <a:t>({</a:t>
            </a:r>
            <a:r>
              <a:rPr lang="en-US" altLang="ko-KR" sz="1200" dirty="0" err="1"/>
              <a:t>from:eth.accounts</a:t>
            </a:r>
            <a:r>
              <a:rPr lang="en-US" altLang="ko-KR" sz="1200" dirty="0"/>
              <a:t>[0],</a:t>
            </a:r>
            <a:r>
              <a:rPr lang="en-US" altLang="ko-KR" sz="1200" dirty="0" err="1"/>
              <a:t>to:eth.accounts</a:t>
            </a:r>
            <a:r>
              <a:rPr lang="en-US" altLang="ko-KR" sz="1200" dirty="0"/>
              <a:t>[1],value:'10000000000’})	# Ether </a:t>
            </a:r>
            <a:r>
              <a:rPr lang="ko-KR" altLang="en-US" sz="1200" dirty="0"/>
              <a:t>이체</a:t>
            </a:r>
            <a:r>
              <a:rPr lang="en-US" altLang="ko-KR" sz="1200" dirty="0"/>
              <a:t> Ether</a:t>
            </a:r>
            <a:r>
              <a:rPr lang="ko-KR" altLang="en-US" sz="1200" dirty="0"/>
              <a:t>이체</a:t>
            </a:r>
            <a:r>
              <a:rPr lang="en-US" altLang="ko-KR" sz="1200" dirty="0" err="1"/>
              <a:t>eth.sendTransaction</a:t>
            </a:r>
            <a:r>
              <a:rPr lang="en-US" altLang="ko-KR" sz="1200" dirty="0"/>
              <a:t>({</a:t>
            </a:r>
            <a:r>
              <a:rPr lang="en-US" altLang="ko-KR" sz="1200" dirty="0" err="1"/>
              <a:t>from:eth.accounts</a:t>
            </a:r>
            <a:r>
              <a:rPr lang="en-US" altLang="ko-KR" sz="1200" dirty="0"/>
              <a:t>[0],data:"0x68656c6c6f20776f726c642121"})	# </a:t>
            </a:r>
            <a:r>
              <a:rPr lang="ko-KR" altLang="en-US" sz="1200" dirty="0"/>
              <a:t>데이터 저장 </a:t>
            </a:r>
            <a:r>
              <a:rPr lang="en-US" altLang="ko-KR" sz="1200" dirty="0"/>
              <a:t>(hello world!!)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200" dirty="0" err="1"/>
              <a:t>eth.pendingTransactions</a:t>
            </a:r>
            <a:r>
              <a:rPr lang="en-US" altLang="ko-KR" sz="1200" dirty="0"/>
              <a:t>	# </a:t>
            </a:r>
            <a:r>
              <a:rPr lang="ko-KR" altLang="en-US" sz="1200" dirty="0"/>
              <a:t>채굴 대기중인 트랜잭션 확인</a:t>
            </a:r>
            <a:endParaRPr lang="en-US" altLang="ko-KR" sz="12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200" dirty="0"/>
              <a:t>#</a:t>
            </a:r>
            <a:r>
              <a:rPr lang="ko-KR" altLang="en-US" sz="1200" dirty="0"/>
              <a:t>트랜잭션의 상세정보 확인</a:t>
            </a:r>
            <a:endParaRPr lang="en-US" altLang="ko-KR" sz="12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200" dirty="0" err="1"/>
              <a:t>eth.getTransaction</a:t>
            </a:r>
            <a:r>
              <a:rPr lang="en-US" altLang="ko-KR" sz="1200" dirty="0"/>
              <a:t>("0x037f513cb2f5a40e8c9fecd3c004b337b85d65de76b4437682feebab0e3f174d") 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2406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2726279" y="1741337"/>
            <a:ext cx="6739136" cy="238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ko-KR" altLang="en-US" sz="52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이더리움</a:t>
            </a:r>
            <a:r>
              <a:rPr lang="en-US" altLang="ko-KR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Blockchain </a:t>
            </a:r>
            <a:r>
              <a:rPr lang="ko-KR" alt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동작방식</a:t>
            </a:r>
            <a:endParaRPr lang="en-US" altLang="ko-KR" sz="52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3849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ko-KR" altLang="en-US" sz="48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이더리움</a:t>
            </a:r>
            <a:r>
              <a:rPr lang="en-US" altLang="ko-KR" sz="48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Private Blockchain </a:t>
            </a:r>
            <a:r>
              <a:rPr lang="ko-KR" altLang="en-US" sz="48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구현하기</a:t>
            </a:r>
            <a:endParaRPr lang="en-US" altLang="ko-KR" sz="4800" b="1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87069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904877" y="795527"/>
            <a:ext cx="10488547" cy="1190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Web3js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F14F2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B65A5F-1FC1-4289-9F65-A0CBD136F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3257" y="3378019"/>
            <a:ext cx="4626864" cy="142276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687782-BEF1-4DCD-AF35-50D24E2867E6}"/>
              </a:ext>
            </a:extLst>
          </p:cNvPr>
          <p:cNvSpPr txBox="1"/>
          <p:nvPr/>
        </p:nvSpPr>
        <p:spPr>
          <a:xfrm>
            <a:off x="6380703" y="2228850"/>
            <a:ext cx="5028928" cy="369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Clr>
                <a:srgbClr val="F14F26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Web3.js</a:t>
            </a:r>
            <a:r>
              <a:rPr lang="ko-KR" altLang="en-US" dirty="0"/>
              <a:t>는 모든 자료와 정보가 분산화</a:t>
            </a:r>
            <a:r>
              <a:rPr lang="en-US" altLang="ko-KR" dirty="0"/>
              <a:t>, </a:t>
            </a:r>
            <a:r>
              <a:rPr lang="ko-KR" altLang="en-US" dirty="0" err="1"/>
              <a:t>분권화된</a:t>
            </a:r>
            <a:r>
              <a:rPr lang="en-US" altLang="ko-KR" dirty="0"/>
              <a:t> </a:t>
            </a:r>
            <a:r>
              <a:rPr lang="ko-KR" altLang="en-US" dirty="0"/>
              <a:t>차세대 네트워크 구조로서</a:t>
            </a:r>
            <a:r>
              <a:rPr lang="en-US" altLang="ko-KR" dirty="0"/>
              <a:t>, </a:t>
            </a:r>
            <a:r>
              <a:rPr lang="ko-KR" altLang="en-US" dirty="0"/>
              <a:t>서버가 없는 혁신적인 인터넷 분산형 웹이다</a:t>
            </a:r>
            <a:r>
              <a:rPr lang="en-US" altLang="ko-KR" dirty="0"/>
              <a:t>. </a:t>
            </a:r>
            <a:r>
              <a:rPr lang="ko-KR" altLang="en-US" dirty="0"/>
              <a:t>자바스크립트</a:t>
            </a:r>
            <a:r>
              <a:rPr lang="en-US" altLang="ko-KR" dirty="0"/>
              <a:t>(JavaScript) </a:t>
            </a:r>
            <a:r>
              <a:rPr lang="ko-KR" altLang="en-US" dirty="0"/>
              <a:t>기반으로 </a:t>
            </a:r>
            <a:r>
              <a:rPr lang="ko-KR" altLang="en-US" dirty="0" err="1"/>
              <a:t>디앱</a:t>
            </a:r>
            <a:r>
              <a:rPr lang="en-US" altLang="ko-KR" dirty="0"/>
              <a:t>(</a:t>
            </a:r>
            <a:r>
              <a:rPr lang="en-US" altLang="ko-KR" dirty="0" err="1"/>
              <a:t>DApp</a:t>
            </a:r>
            <a:r>
              <a:rPr lang="en-US" altLang="ko-KR" dirty="0"/>
              <a:t>)</a:t>
            </a:r>
            <a:r>
              <a:rPr lang="ko-KR" altLang="en-US" dirty="0"/>
              <a:t>이나 서비스를 구현할 때 매우 유용하며</a:t>
            </a:r>
            <a:r>
              <a:rPr lang="en-US" altLang="ko-KR" dirty="0"/>
              <a:t>, </a:t>
            </a:r>
            <a:r>
              <a:rPr lang="ko-KR" altLang="en-US" dirty="0"/>
              <a:t>내부적으로 </a:t>
            </a:r>
            <a:r>
              <a:rPr lang="en-US" altLang="ko-KR" dirty="0"/>
              <a:t>HTTP </a:t>
            </a:r>
            <a:r>
              <a:rPr lang="ko-KR" altLang="en-US" dirty="0"/>
              <a:t>또는 </a:t>
            </a:r>
            <a:r>
              <a:rPr lang="en-US" altLang="ko-KR" dirty="0"/>
              <a:t>IPC </a:t>
            </a:r>
            <a:r>
              <a:rPr lang="ko-KR" altLang="en-US" dirty="0"/>
              <a:t>를 통해 </a:t>
            </a:r>
            <a:r>
              <a:rPr lang="en-US" altLang="ko-KR" dirty="0"/>
              <a:t>JSON-RPC API</a:t>
            </a:r>
            <a:r>
              <a:rPr lang="ko-KR" altLang="en-US" dirty="0"/>
              <a:t>를 호출하도록 되어있다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Clr>
                <a:srgbClr val="F14F26"/>
              </a:buCl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516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FB2D37-D93B-4E46-9765-242FD58A4ED0}"/>
              </a:ext>
            </a:extLst>
          </p:cNvPr>
          <p:cNvSpPr txBox="1"/>
          <p:nvPr/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>
                <a:latin typeface="+mj-lt"/>
                <a:ea typeface="+mj-ea"/>
                <a:cs typeface="+mj-cs"/>
              </a:rPr>
              <a:t>Web3js sample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B91A0E-D98B-410D-BE20-0C329DDDC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8" b="-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9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4" name="Rectangle 94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86FCD3-8B86-40E0-B53F-D09FF37631F9}"/>
              </a:ext>
            </a:extLst>
          </p:cNvPr>
          <p:cNvSpPr txBox="1"/>
          <p:nvPr/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>
                <a:latin typeface="+mj-lt"/>
                <a:ea typeface="+mj-ea"/>
                <a:cs typeface="+mj-cs"/>
              </a:rPr>
              <a:t>탈중앙화 분산시스템</a:t>
            </a:r>
          </a:p>
        </p:txBody>
      </p:sp>
      <p:sp>
        <p:nvSpPr>
          <p:cNvPr id="7175" name="Rectangle 9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76" name="Rectangle 9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탈중앙화 분산시스템 - 블록체인의 이해 (가상화폐,비트코인) : 네이버 ...">
            <a:extLst>
              <a:ext uri="{FF2B5EF4-FFF2-40B4-BE49-F238E27FC236}">
                <a16:creationId xmlns:a16="http://schemas.microsoft.com/office/drawing/2014/main" id="{D5FD7035-20DA-4169-A41C-3F335F250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9" r="1" b="1415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2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765110" y="503853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Genesis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E961D-7DDE-4B94-BE1B-4E126E9189FF}"/>
              </a:ext>
            </a:extLst>
          </p:cNvPr>
          <p:cNvSpPr txBox="1"/>
          <p:nvPr/>
        </p:nvSpPr>
        <p:spPr>
          <a:xfrm>
            <a:off x="1483567" y="1101012"/>
            <a:ext cx="9041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이더리움은</a:t>
            </a:r>
            <a:r>
              <a:rPr lang="ko-KR" altLang="en-US" sz="1100" dirty="0"/>
              <a:t> 제네시스</a:t>
            </a:r>
            <a:r>
              <a:rPr lang="en-US" altLang="ko-KR" sz="1100" dirty="0"/>
              <a:t>(Genesis)</a:t>
            </a:r>
            <a:r>
              <a:rPr lang="ko-KR" altLang="en-US" sz="1100" dirty="0"/>
              <a:t>라고 불리는 </a:t>
            </a:r>
            <a:r>
              <a:rPr lang="en-US" altLang="ko-KR" sz="1100" dirty="0"/>
              <a:t>state</a:t>
            </a:r>
            <a:r>
              <a:rPr lang="ko-KR" altLang="en-US" sz="1100" dirty="0"/>
              <a:t>에서 출발한다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ACBD8D-2576-4F9A-AC18-098E3B235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136" y="1537956"/>
            <a:ext cx="7479701" cy="376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2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765110" y="503853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 Header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E961D-7DDE-4B94-BE1B-4E126E9189FF}"/>
              </a:ext>
            </a:extLst>
          </p:cNvPr>
          <p:cNvSpPr txBox="1"/>
          <p:nvPr/>
        </p:nvSpPr>
        <p:spPr>
          <a:xfrm>
            <a:off x="1483567" y="1101012"/>
            <a:ext cx="9041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블록 헤더의 구성은 다음과 같다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6B0125-6A20-4702-85AF-9D0243DFA1D8}"/>
              </a:ext>
            </a:extLst>
          </p:cNvPr>
          <p:cNvSpPr txBox="1"/>
          <p:nvPr/>
        </p:nvSpPr>
        <p:spPr>
          <a:xfrm>
            <a:off x="1023927" y="1509672"/>
            <a:ext cx="404015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1) </a:t>
            </a:r>
            <a:r>
              <a:rPr lang="en-US" altLang="ko-KR" sz="1100" dirty="0" err="1"/>
              <a:t>parentHash</a:t>
            </a:r>
            <a:r>
              <a:rPr lang="en-US" altLang="ko-KR" sz="1100" dirty="0"/>
              <a:t> : </a:t>
            </a:r>
            <a:r>
              <a:rPr lang="ko-KR" altLang="en-US" sz="1100" dirty="0"/>
              <a:t>부모 블록의 </a:t>
            </a:r>
            <a:r>
              <a:rPr lang="ko-KR" altLang="en-US" sz="1100" dirty="0" err="1"/>
              <a:t>해시값</a:t>
            </a:r>
            <a:r>
              <a:rPr lang="en-US" altLang="ko-KR" sz="1100" dirty="0"/>
              <a:t>(</a:t>
            </a:r>
            <a:r>
              <a:rPr lang="ko-KR" altLang="en-US" sz="1100" dirty="0"/>
              <a:t>이는 블록 집합을 체인으로 만들어 준다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2) </a:t>
            </a:r>
            <a:r>
              <a:rPr lang="en-US" altLang="ko-KR" sz="1100" dirty="0" err="1"/>
              <a:t>ommerhash</a:t>
            </a:r>
            <a:r>
              <a:rPr lang="en-US" altLang="ko-KR" sz="1100" dirty="0"/>
              <a:t> : </a:t>
            </a:r>
            <a:r>
              <a:rPr lang="ko-KR" altLang="en-US" sz="1100" dirty="0"/>
              <a:t>현재 블록의 </a:t>
            </a:r>
            <a:r>
              <a:rPr lang="en-US" altLang="ko-KR" sz="1100" dirty="0" err="1"/>
              <a:t>ommers</a:t>
            </a:r>
            <a:r>
              <a:rPr lang="en-US" altLang="ko-KR" sz="1100" dirty="0"/>
              <a:t> </a:t>
            </a:r>
            <a:r>
              <a:rPr lang="ko-KR" altLang="en-US" sz="1100" dirty="0" err="1"/>
              <a:t>해시값의</a:t>
            </a:r>
            <a:r>
              <a:rPr lang="ko-KR" altLang="en-US" sz="1100" dirty="0"/>
              <a:t> 리스트</a:t>
            </a:r>
          </a:p>
          <a:p>
            <a:r>
              <a:rPr lang="en-US" altLang="ko-KR" sz="1100" dirty="0"/>
              <a:t>3) beneficiary : </a:t>
            </a:r>
            <a:r>
              <a:rPr lang="ko-KR" altLang="en-US" sz="1100" dirty="0"/>
              <a:t>이 블록 채굴에 대한 수수료를 받을 </a:t>
            </a:r>
            <a:r>
              <a:rPr lang="en-US" altLang="ko-KR" sz="1100" dirty="0"/>
              <a:t>account </a:t>
            </a:r>
            <a:r>
              <a:rPr lang="ko-KR" altLang="en-US" sz="1100" dirty="0"/>
              <a:t>주소</a:t>
            </a:r>
          </a:p>
          <a:p>
            <a:r>
              <a:rPr lang="en-US" altLang="ko-KR" sz="1100" dirty="0"/>
              <a:t>4) </a:t>
            </a:r>
            <a:r>
              <a:rPr lang="en-US" altLang="ko-KR" sz="1100" dirty="0" err="1"/>
              <a:t>stateRoot</a:t>
            </a:r>
            <a:r>
              <a:rPr lang="en-US" altLang="ko-KR" sz="1100" dirty="0"/>
              <a:t> : state </a:t>
            </a:r>
            <a:r>
              <a:rPr lang="ko-KR" altLang="en-US" sz="1100" dirty="0"/>
              <a:t>트리의 루트 노드 </a:t>
            </a:r>
            <a:r>
              <a:rPr lang="ko-KR" altLang="en-US" sz="1100" dirty="0" err="1"/>
              <a:t>해시값</a:t>
            </a:r>
            <a:r>
              <a:rPr lang="en-US" altLang="ko-KR" sz="1100" dirty="0"/>
              <a:t>(</a:t>
            </a:r>
            <a:r>
              <a:rPr lang="ko-KR" altLang="en-US" sz="1100" dirty="0"/>
              <a:t>헤더에서 </a:t>
            </a:r>
            <a:r>
              <a:rPr lang="en-US" altLang="ko-KR" sz="1100" dirty="0"/>
              <a:t>state </a:t>
            </a:r>
            <a:r>
              <a:rPr lang="ko-KR" altLang="en-US" sz="1100" dirty="0"/>
              <a:t>트리가 어떻게 저장되고</a:t>
            </a:r>
            <a:r>
              <a:rPr lang="en-US" altLang="ko-KR" sz="1100" dirty="0"/>
              <a:t>, </a:t>
            </a:r>
            <a:r>
              <a:rPr lang="ko-KR" altLang="en-US" sz="1100" dirty="0"/>
              <a:t>이를 통해서 라이트 클라이언트들이 </a:t>
            </a:r>
            <a:r>
              <a:rPr lang="en-US" altLang="ko-KR" sz="1100" dirty="0"/>
              <a:t>state</a:t>
            </a:r>
            <a:r>
              <a:rPr lang="ko-KR" altLang="en-US" sz="1100" dirty="0"/>
              <a:t>를 어떻게 쉽게 입증하는지를 다시 생각해보자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5) </a:t>
            </a:r>
            <a:r>
              <a:rPr lang="en-US" altLang="ko-KR" sz="1100" dirty="0" err="1"/>
              <a:t>transactionsRoot</a:t>
            </a:r>
            <a:r>
              <a:rPr lang="en-US" altLang="ko-KR" sz="1100" dirty="0"/>
              <a:t> : </a:t>
            </a:r>
            <a:r>
              <a:rPr lang="ko-KR" altLang="en-US" sz="1100" dirty="0"/>
              <a:t>이 블록에 포함된 모든 트랜잭션을 포함한 트리의 루트 노드의 </a:t>
            </a:r>
            <a:r>
              <a:rPr lang="ko-KR" altLang="en-US" sz="1100" dirty="0" err="1"/>
              <a:t>해시값</a:t>
            </a:r>
            <a:endParaRPr lang="ko-KR" altLang="en-US" sz="1100" dirty="0"/>
          </a:p>
          <a:p>
            <a:r>
              <a:rPr lang="en-US" altLang="ko-KR" sz="1100" dirty="0"/>
              <a:t>6) </a:t>
            </a:r>
            <a:r>
              <a:rPr lang="en-US" altLang="ko-KR" sz="1100" dirty="0" err="1"/>
              <a:t>receiptsRoot</a:t>
            </a:r>
            <a:r>
              <a:rPr lang="en-US" altLang="ko-KR" sz="1100" dirty="0"/>
              <a:t> : </a:t>
            </a:r>
            <a:r>
              <a:rPr lang="ko-KR" altLang="en-US" sz="1100" dirty="0"/>
              <a:t>이 블록에서의 모든 트랜잭션의 </a:t>
            </a:r>
            <a:r>
              <a:rPr lang="en-US" altLang="ko-KR" sz="1100" dirty="0"/>
              <a:t>receipt(</a:t>
            </a:r>
            <a:r>
              <a:rPr lang="ko-KR" altLang="en-US" sz="1100" dirty="0"/>
              <a:t>일종의 거래 영수증</a:t>
            </a:r>
            <a:r>
              <a:rPr lang="en-US" altLang="ko-KR" sz="1100" dirty="0"/>
              <a:t>)</a:t>
            </a:r>
            <a:r>
              <a:rPr lang="ko-KR" altLang="en-US" sz="1100" dirty="0"/>
              <a:t>를 포함한 트리의 루트 노드의 </a:t>
            </a:r>
            <a:r>
              <a:rPr lang="ko-KR" altLang="en-US" sz="1100" dirty="0" err="1"/>
              <a:t>해시값</a:t>
            </a:r>
            <a:endParaRPr lang="ko-KR" altLang="en-US" sz="1100" dirty="0"/>
          </a:p>
          <a:p>
            <a:r>
              <a:rPr lang="en-US" altLang="ko-KR" sz="1100" dirty="0"/>
              <a:t>7) </a:t>
            </a:r>
            <a:r>
              <a:rPr lang="en-US" altLang="ko-KR" sz="1100" dirty="0" err="1"/>
              <a:t>logsBloom</a:t>
            </a:r>
            <a:r>
              <a:rPr lang="en-US" altLang="ko-KR" sz="1100" dirty="0"/>
              <a:t> : log </a:t>
            </a:r>
            <a:r>
              <a:rPr lang="ko-KR" altLang="en-US" sz="1100" dirty="0"/>
              <a:t>정보를 구성하는 </a:t>
            </a:r>
            <a:r>
              <a:rPr lang="en-US" altLang="ko-KR" sz="1100" dirty="0"/>
              <a:t>bloom filter</a:t>
            </a:r>
            <a:r>
              <a:rPr lang="ko-KR" altLang="en-US" sz="1100" dirty="0"/>
              <a:t>라는 자료 구조의 형태</a:t>
            </a:r>
          </a:p>
          <a:p>
            <a:r>
              <a:rPr lang="en-US" altLang="ko-KR" sz="1100" dirty="0"/>
              <a:t>8) </a:t>
            </a:r>
            <a:r>
              <a:rPr lang="en-US" altLang="ko-KR" sz="1100" dirty="0" err="1"/>
              <a:t>difficulity</a:t>
            </a:r>
            <a:r>
              <a:rPr lang="en-US" altLang="ko-KR" sz="1100" dirty="0"/>
              <a:t> : </a:t>
            </a:r>
            <a:r>
              <a:rPr lang="ko-KR" altLang="en-US" sz="1100" dirty="0"/>
              <a:t>블록 생성 난이도</a:t>
            </a:r>
          </a:p>
          <a:p>
            <a:r>
              <a:rPr lang="en-US" altLang="ko-KR" sz="1100" dirty="0"/>
              <a:t>9) number : </a:t>
            </a:r>
            <a:r>
              <a:rPr lang="ko-KR" altLang="en-US" sz="1100" dirty="0"/>
              <a:t>현재 블록의 </a:t>
            </a:r>
            <a:r>
              <a:rPr lang="en-US" altLang="ko-KR" sz="1100" dirty="0"/>
              <a:t>count(</a:t>
            </a:r>
            <a:r>
              <a:rPr lang="ko-KR" altLang="en-US" sz="1100" dirty="0"/>
              <a:t>제네시스 블록이 </a:t>
            </a:r>
            <a:r>
              <a:rPr lang="en-US" altLang="ko-KR" sz="1100" dirty="0"/>
              <a:t>0</a:t>
            </a:r>
            <a:r>
              <a:rPr lang="ko-KR" altLang="en-US" sz="1100" dirty="0"/>
              <a:t>일 때</a:t>
            </a:r>
            <a:r>
              <a:rPr lang="en-US" altLang="ko-KR" sz="1100" dirty="0"/>
              <a:t>, </a:t>
            </a:r>
            <a:r>
              <a:rPr lang="ko-KR" altLang="en-US" sz="1100" dirty="0"/>
              <a:t>이 후 블록들에 대해서 이 값이 하나씩 증가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10) </a:t>
            </a:r>
            <a:r>
              <a:rPr lang="en-US" altLang="ko-KR" sz="1100" dirty="0" err="1"/>
              <a:t>gasLimit</a:t>
            </a:r>
            <a:r>
              <a:rPr lang="en-US" altLang="ko-KR" sz="1100" dirty="0"/>
              <a:t> : </a:t>
            </a:r>
            <a:r>
              <a:rPr lang="ko-KR" altLang="en-US" sz="1100" dirty="0"/>
              <a:t>블록 당 현재 </a:t>
            </a:r>
            <a:r>
              <a:rPr lang="en-US" altLang="ko-KR" sz="1100" dirty="0"/>
              <a:t>gas </a:t>
            </a:r>
            <a:r>
              <a:rPr lang="ko-KR" altLang="en-US" sz="1100" dirty="0" err="1"/>
              <a:t>제한량</a:t>
            </a:r>
            <a:endParaRPr lang="ko-KR" altLang="en-US" sz="1100" dirty="0"/>
          </a:p>
          <a:p>
            <a:r>
              <a:rPr lang="en-US" altLang="ko-KR" sz="1100" dirty="0"/>
              <a:t>11) </a:t>
            </a:r>
            <a:r>
              <a:rPr lang="en-US" altLang="ko-KR" sz="1100" dirty="0" err="1"/>
              <a:t>gasUsed</a:t>
            </a:r>
            <a:r>
              <a:rPr lang="en-US" altLang="ko-KR" sz="1100" dirty="0"/>
              <a:t> : </a:t>
            </a:r>
            <a:r>
              <a:rPr lang="ko-KR" altLang="en-US" sz="1100" dirty="0"/>
              <a:t>현재 블록에서 사용된 가스의 총량</a:t>
            </a:r>
          </a:p>
          <a:p>
            <a:r>
              <a:rPr lang="en-US" altLang="ko-KR" sz="1100" dirty="0"/>
              <a:t>12) timestamp : </a:t>
            </a:r>
            <a:r>
              <a:rPr lang="ko-KR" altLang="en-US" sz="1100" dirty="0"/>
              <a:t>현재 블록 시작 시 </a:t>
            </a:r>
            <a:r>
              <a:rPr lang="en-US" altLang="ko-KR" sz="1100" dirty="0" err="1"/>
              <a:t>unix</a:t>
            </a:r>
            <a:r>
              <a:rPr lang="en-US" altLang="ko-KR" sz="1100" dirty="0"/>
              <a:t> </a:t>
            </a:r>
            <a:r>
              <a:rPr lang="ko-KR" altLang="en-US" sz="1100" dirty="0"/>
              <a:t>타임 스탬프</a:t>
            </a:r>
          </a:p>
          <a:p>
            <a:r>
              <a:rPr lang="en-US" altLang="ko-KR" sz="1100" dirty="0"/>
              <a:t>13) </a:t>
            </a:r>
            <a:r>
              <a:rPr lang="en-US" altLang="ko-KR" sz="1100" dirty="0" err="1"/>
              <a:t>mixHash</a:t>
            </a:r>
            <a:r>
              <a:rPr lang="en-US" altLang="ko-KR" sz="1100" dirty="0"/>
              <a:t> : nonce</a:t>
            </a:r>
            <a:r>
              <a:rPr lang="ko-KR" altLang="en-US" sz="1100" dirty="0"/>
              <a:t>와 더불어 현재 블록이 충분한 연산을 </a:t>
            </a:r>
            <a:r>
              <a:rPr lang="ko-KR" altLang="en-US" sz="1100" dirty="0" err="1"/>
              <a:t>실행됐음을</a:t>
            </a:r>
            <a:r>
              <a:rPr lang="ko-KR" altLang="en-US" sz="1100" dirty="0"/>
              <a:t> 입증하는 </a:t>
            </a:r>
            <a:r>
              <a:rPr lang="ko-KR" altLang="en-US" sz="1100" dirty="0" err="1"/>
              <a:t>해시값</a:t>
            </a:r>
            <a:r>
              <a:rPr lang="en-US" altLang="ko-KR" sz="1100" dirty="0"/>
              <a:t>(nonce</a:t>
            </a:r>
            <a:r>
              <a:rPr lang="ko-KR" altLang="en-US" sz="1100" dirty="0"/>
              <a:t>를 조절하여 구한 유효한 범위 내의 </a:t>
            </a:r>
            <a:r>
              <a:rPr lang="ko-KR" altLang="en-US" sz="1100" dirty="0" err="1"/>
              <a:t>해시값인</a:t>
            </a:r>
            <a:r>
              <a:rPr lang="ko-KR" altLang="en-US" sz="1100" dirty="0"/>
              <a:t> 것 같다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14) nonce : </a:t>
            </a:r>
            <a:r>
              <a:rPr lang="en-US" altLang="ko-KR" sz="1100" dirty="0" err="1"/>
              <a:t>mixHash</a:t>
            </a:r>
            <a:r>
              <a:rPr lang="ko-KR" altLang="en-US" sz="1100" dirty="0"/>
              <a:t>와 더불어 현재 블록이 충분한 연산을 행했음을 입증하는 </a:t>
            </a:r>
            <a:r>
              <a:rPr lang="ko-KR" altLang="en-US" sz="1100" dirty="0" err="1"/>
              <a:t>해시값</a:t>
            </a:r>
            <a:r>
              <a:rPr lang="en-US" altLang="ko-KR" sz="1100" dirty="0"/>
              <a:t>(</a:t>
            </a:r>
            <a:r>
              <a:rPr lang="ko-KR" altLang="en-US" sz="1100" dirty="0"/>
              <a:t>유효한 </a:t>
            </a:r>
            <a:r>
              <a:rPr lang="en-US" altLang="ko-KR" sz="1100" dirty="0" err="1"/>
              <a:t>mixHash</a:t>
            </a:r>
            <a:r>
              <a:rPr lang="ko-KR" altLang="en-US" sz="1100" dirty="0"/>
              <a:t>값을 찾았을 때의 </a:t>
            </a:r>
            <a:r>
              <a:rPr lang="en-US" altLang="ko-KR" sz="1100" dirty="0"/>
              <a:t>nonce</a:t>
            </a:r>
            <a:r>
              <a:rPr lang="ko-KR" altLang="en-US" sz="1100" dirty="0"/>
              <a:t>값을 말한다</a:t>
            </a:r>
            <a:r>
              <a:rPr lang="en-US" altLang="ko-KR" sz="1100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4BF520-EF8F-410B-B52E-DC6D6AC3C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659" y="1362622"/>
            <a:ext cx="5853199" cy="450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4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765110" y="503853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E961D-7DDE-4B94-BE1B-4E126E9189FF}"/>
              </a:ext>
            </a:extLst>
          </p:cNvPr>
          <p:cNvSpPr txBox="1"/>
          <p:nvPr/>
        </p:nvSpPr>
        <p:spPr>
          <a:xfrm>
            <a:off x="1483567" y="1101012"/>
            <a:ext cx="9041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모든 트랜잭션은 종류의 상관 없이 다음의 요소를 포함한다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6B0125-6A20-4702-85AF-9D0243DFA1D8}"/>
              </a:ext>
            </a:extLst>
          </p:cNvPr>
          <p:cNvSpPr txBox="1"/>
          <p:nvPr/>
        </p:nvSpPr>
        <p:spPr>
          <a:xfrm>
            <a:off x="1023928" y="1643896"/>
            <a:ext cx="394235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1. nonce : </a:t>
            </a:r>
            <a:r>
              <a:rPr lang="ko-KR" altLang="en-US" sz="1100" dirty="0"/>
              <a:t>송신자에 의해 보내진 트랜잭션의 개수</a:t>
            </a:r>
          </a:p>
          <a:p>
            <a:r>
              <a:rPr lang="en-US" altLang="ko-KR" sz="1100" b="1" dirty="0"/>
              <a:t>2. </a:t>
            </a:r>
            <a:r>
              <a:rPr lang="en-US" altLang="ko-KR" sz="1100" b="1" dirty="0" err="1"/>
              <a:t>gasPrice</a:t>
            </a:r>
            <a:r>
              <a:rPr lang="en-US" altLang="ko-KR" sz="1100" b="1" dirty="0"/>
              <a:t> : </a:t>
            </a:r>
            <a:r>
              <a:rPr lang="ko-KR" altLang="en-US" sz="1100" dirty="0"/>
              <a:t>트랜잭션이 실행될 때 송신자가 지불할 의사가 있는 가스의 단위를 </a:t>
            </a:r>
            <a:r>
              <a:rPr lang="en-US" altLang="ko-KR" sz="1100" dirty="0"/>
              <a:t>Wei</a:t>
            </a:r>
            <a:r>
              <a:rPr lang="ko-KR" altLang="en-US" sz="1100" dirty="0"/>
              <a:t>로 표현한 값</a:t>
            </a:r>
          </a:p>
          <a:p>
            <a:r>
              <a:rPr lang="en-US" altLang="ko-KR" sz="1100" b="1" dirty="0"/>
              <a:t>3. </a:t>
            </a:r>
            <a:r>
              <a:rPr lang="en-US" altLang="ko-KR" sz="1100" b="1" dirty="0" err="1"/>
              <a:t>gasLimit</a:t>
            </a:r>
            <a:r>
              <a:rPr lang="en-US" altLang="ko-KR" sz="1100" b="1" dirty="0"/>
              <a:t> :</a:t>
            </a:r>
            <a:r>
              <a:rPr lang="ko-KR" altLang="en-US" sz="1100" dirty="0"/>
              <a:t> 송신자가 이 트랜잭션이 실행될 때 지불할 의사가 있는 가스의 양</a:t>
            </a:r>
            <a:r>
              <a:rPr lang="en-US" altLang="ko-KR" sz="1100" dirty="0"/>
              <a:t>. </a:t>
            </a:r>
            <a:r>
              <a:rPr lang="ko-KR" altLang="en-US" sz="1100" dirty="0"/>
              <a:t>이는 어떠한 연산이 실행되기 전에 설정되고 미리 지불된다</a:t>
            </a:r>
            <a:r>
              <a:rPr lang="en-US" altLang="ko-KR" sz="1100" dirty="0"/>
              <a:t>.</a:t>
            </a:r>
          </a:p>
          <a:p>
            <a:r>
              <a:rPr lang="en-US" altLang="ko-KR" sz="1100" b="1" dirty="0"/>
              <a:t>4. to : </a:t>
            </a:r>
            <a:r>
              <a:rPr lang="ko-KR" altLang="en-US" sz="1100" dirty="0"/>
              <a:t>수령자의 주소</a:t>
            </a:r>
            <a:r>
              <a:rPr lang="en-US" altLang="ko-KR" sz="1100" dirty="0"/>
              <a:t>. contract </a:t>
            </a:r>
            <a:r>
              <a:rPr lang="ko-KR" altLang="en-US" sz="1100" dirty="0"/>
              <a:t>생성 트랜잭션의 경우</a:t>
            </a:r>
            <a:r>
              <a:rPr lang="en-US" altLang="ko-KR" sz="1100" dirty="0"/>
              <a:t>, contract account</a:t>
            </a:r>
            <a:r>
              <a:rPr lang="ko-KR" altLang="en-US" sz="1100" dirty="0"/>
              <a:t>의 주소가 아직 존재하지 않기 때문에 </a:t>
            </a:r>
            <a:r>
              <a:rPr lang="en-US" altLang="ko-KR" sz="1100" dirty="0"/>
              <a:t>empty</a:t>
            </a:r>
            <a:r>
              <a:rPr lang="ko-KR" altLang="en-US" sz="1100" dirty="0"/>
              <a:t>값이 사용된다</a:t>
            </a:r>
            <a:r>
              <a:rPr lang="en-US" altLang="ko-KR" sz="1100" dirty="0"/>
              <a:t>.</a:t>
            </a:r>
          </a:p>
          <a:p>
            <a:r>
              <a:rPr lang="en-US" altLang="ko-KR" sz="1100" b="1" dirty="0"/>
              <a:t>5. value : </a:t>
            </a:r>
            <a:r>
              <a:rPr lang="ko-KR" altLang="en-US" sz="1100" dirty="0"/>
              <a:t>송신자에서 수령자로 전송되는 </a:t>
            </a:r>
            <a:r>
              <a:rPr lang="en-US" altLang="ko-KR" sz="1100" dirty="0" err="1"/>
              <a:t>wei</a:t>
            </a:r>
            <a:r>
              <a:rPr lang="ko-KR" altLang="en-US" sz="1100" dirty="0"/>
              <a:t>의 양</a:t>
            </a:r>
            <a:r>
              <a:rPr lang="en-US" altLang="ko-KR" sz="1100" dirty="0"/>
              <a:t>. contract </a:t>
            </a:r>
            <a:r>
              <a:rPr lang="ko-KR" altLang="en-US" sz="1100" dirty="0"/>
              <a:t>생성 트랜잭션의 경우</a:t>
            </a:r>
            <a:r>
              <a:rPr lang="en-US" altLang="ko-KR" sz="1100" dirty="0"/>
              <a:t>, </a:t>
            </a:r>
            <a:r>
              <a:rPr lang="ko-KR" altLang="en-US" sz="1100" dirty="0"/>
              <a:t>이 값은 새롭게 생성된 </a:t>
            </a:r>
            <a:r>
              <a:rPr lang="en-US" altLang="ko-KR" sz="1100" dirty="0"/>
              <a:t>contract account</a:t>
            </a:r>
            <a:r>
              <a:rPr lang="ko-KR" altLang="en-US" sz="1100" dirty="0"/>
              <a:t>의 초기 잔금의 역할을 수행한다</a:t>
            </a:r>
            <a:r>
              <a:rPr lang="en-US" altLang="ko-KR" sz="1100" dirty="0"/>
              <a:t>.</a:t>
            </a:r>
          </a:p>
          <a:p>
            <a:r>
              <a:rPr lang="en-US" altLang="ko-KR" sz="1100" b="1" dirty="0"/>
              <a:t>6. v, r, s : </a:t>
            </a:r>
            <a:r>
              <a:rPr lang="ko-KR" altLang="en-US" sz="1100" dirty="0"/>
              <a:t>트랜잭션의 송신자를 식별할 서명을 발생시키는데 사용되는 변수</a:t>
            </a:r>
          </a:p>
          <a:p>
            <a:r>
              <a:rPr lang="en-US" altLang="ko-KR" sz="1100" b="1" dirty="0"/>
              <a:t>7. </a:t>
            </a:r>
            <a:r>
              <a:rPr lang="en-US" altLang="ko-KR" sz="1100" b="1" dirty="0" err="1"/>
              <a:t>init</a:t>
            </a:r>
            <a:r>
              <a:rPr lang="en-US" altLang="ko-KR" sz="1100" b="1" dirty="0"/>
              <a:t>(contract account</a:t>
            </a:r>
            <a:r>
              <a:rPr lang="ko-KR" altLang="en-US" sz="1100" b="1" dirty="0"/>
              <a:t>에서만 존재</a:t>
            </a:r>
            <a:r>
              <a:rPr lang="en-US" altLang="ko-KR" sz="1100" b="1" dirty="0"/>
              <a:t>) : </a:t>
            </a:r>
            <a:r>
              <a:rPr lang="ko-KR" altLang="en-US" sz="1100" dirty="0"/>
              <a:t>새로운 </a:t>
            </a:r>
            <a:r>
              <a:rPr lang="en-US" altLang="ko-KR" sz="1100" dirty="0"/>
              <a:t>contract account</a:t>
            </a:r>
            <a:r>
              <a:rPr lang="ko-KR" altLang="en-US" sz="1100" dirty="0"/>
              <a:t>을 시작하는데 사용되는 </a:t>
            </a:r>
            <a:r>
              <a:rPr lang="en-US" altLang="ko-KR" sz="1100" dirty="0"/>
              <a:t>EVM</a:t>
            </a:r>
            <a:r>
              <a:rPr lang="ko-KR" altLang="en-US" sz="1100" dirty="0"/>
              <a:t>코드 조각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init</a:t>
            </a:r>
            <a:r>
              <a:rPr lang="ko-KR" altLang="en-US" sz="1100" dirty="0"/>
              <a:t>은 오직 한번만 수행되고 버려진다</a:t>
            </a:r>
            <a:r>
              <a:rPr lang="en-US" altLang="ko-KR" sz="1100" dirty="0"/>
              <a:t>. </a:t>
            </a:r>
            <a:r>
              <a:rPr lang="ko-KR" altLang="en-US" sz="1100" dirty="0"/>
              <a:t>처음 </a:t>
            </a:r>
            <a:r>
              <a:rPr lang="en-US" altLang="ko-KR" sz="1100" dirty="0" err="1"/>
              <a:t>init</a:t>
            </a:r>
            <a:r>
              <a:rPr lang="ko-KR" altLang="en-US" sz="1100" dirty="0"/>
              <a:t>이 수행될 때 이는 </a:t>
            </a:r>
            <a:r>
              <a:rPr lang="en-US" altLang="ko-KR" sz="1100" dirty="0"/>
              <a:t>account code</a:t>
            </a:r>
            <a:r>
              <a:rPr lang="ko-KR" altLang="en-US" sz="1100" dirty="0"/>
              <a:t>의 </a:t>
            </a:r>
            <a:r>
              <a:rPr lang="en-US" altLang="ko-KR" sz="1100" dirty="0"/>
              <a:t>body</a:t>
            </a:r>
            <a:r>
              <a:rPr lang="ko-KR" altLang="en-US" sz="1100" dirty="0"/>
              <a:t>를 호출하는데 이는 </a:t>
            </a:r>
            <a:r>
              <a:rPr lang="en-US" altLang="ko-KR" sz="1100" dirty="0"/>
              <a:t>contract account</a:t>
            </a:r>
            <a:r>
              <a:rPr lang="ko-KR" altLang="en-US" sz="1100" dirty="0"/>
              <a:t>과 연관되어 있는 </a:t>
            </a:r>
            <a:r>
              <a:rPr lang="en-US" altLang="ko-KR" sz="1100" dirty="0"/>
              <a:t>code </a:t>
            </a:r>
            <a:r>
              <a:rPr lang="ko-KR" altLang="en-US" sz="1100" dirty="0"/>
              <a:t>조각이다</a:t>
            </a:r>
            <a:r>
              <a:rPr lang="en-US" altLang="ko-KR" sz="1100" dirty="0"/>
              <a:t>.</a:t>
            </a:r>
          </a:p>
          <a:p>
            <a:r>
              <a:rPr lang="en-US" altLang="ko-KR" sz="1100" b="1" dirty="0"/>
              <a:t>8. data(</a:t>
            </a:r>
            <a:r>
              <a:rPr lang="ko-KR" altLang="en-US" sz="1100" b="1" dirty="0"/>
              <a:t>메시지 콜에서만 존재하는 선택 영역</a:t>
            </a:r>
            <a:r>
              <a:rPr lang="en-US" altLang="ko-KR" sz="1100" b="1" dirty="0"/>
              <a:t>) : </a:t>
            </a:r>
            <a:r>
              <a:rPr lang="ko-KR" altLang="en-US" sz="1100" b="1" dirty="0"/>
              <a:t>메시지 콜의 입력 데이터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인자들</a:t>
            </a:r>
            <a:r>
              <a:rPr lang="en-US" altLang="ko-KR" sz="1100" b="1" dirty="0"/>
              <a:t>).</a:t>
            </a:r>
            <a:endParaRPr lang="ko-KR" altLang="en-US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662F1F-B617-4BF0-9B4B-28D36E6C9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527" y="1643896"/>
            <a:ext cx="51625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8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A1B4657A-E25B-4A12-B281-C6BF03888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210" y="1930674"/>
            <a:ext cx="5709407" cy="134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E4B78A0C-4D87-4BBB-8C9D-B93C9A214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165" y="3885742"/>
            <a:ext cx="5351495" cy="170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49318B-2EAB-4392-8E48-4319C6779ECF}"/>
              </a:ext>
            </a:extLst>
          </p:cNvPr>
          <p:cNvSpPr txBox="1"/>
          <p:nvPr/>
        </p:nvSpPr>
        <p:spPr>
          <a:xfrm>
            <a:off x="1725222" y="1443588"/>
            <a:ext cx="90133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이더리움</a:t>
            </a:r>
            <a:r>
              <a:rPr lang="ko-KR" altLang="en-US" sz="1100" dirty="0"/>
              <a:t> 블록 체인은 본질적으로 트랜잭션에 기반한 </a:t>
            </a:r>
            <a:r>
              <a:rPr lang="en-US" altLang="ko-KR" sz="1100" dirty="0"/>
              <a:t>state machine</a:t>
            </a:r>
            <a:r>
              <a:rPr lang="ko-KR" altLang="en-US" sz="1100" dirty="0"/>
              <a:t>이다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 err="1"/>
              <a:t>이더리움</a:t>
            </a:r>
            <a:r>
              <a:rPr lang="ko-KR" altLang="en-US" sz="1100" dirty="0"/>
              <a:t> </a:t>
            </a:r>
            <a:r>
              <a:rPr lang="en-US" altLang="ko-KR" sz="1100" dirty="0"/>
              <a:t>state machine</a:t>
            </a:r>
            <a:r>
              <a:rPr lang="ko-KR" altLang="en-US" sz="1100" dirty="0"/>
              <a:t>은 소위 제네시스</a:t>
            </a:r>
            <a:r>
              <a:rPr lang="en-US" altLang="ko-KR" sz="1100" dirty="0"/>
              <a:t>(Genesis)</a:t>
            </a:r>
            <a:r>
              <a:rPr lang="ko-KR" altLang="en-US" sz="1100" dirty="0"/>
              <a:t>라고 불리는 </a:t>
            </a:r>
            <a:r>
              <a:rPr lang="en-US" altLang="ko-KR" sz="1100" dirty="0"/>
              <a:t>state</a:t>
            </a:r>
            <a:r>
              <a:rPr lang="ko-KR" altLang="en-US" sz="1100" dirty="0"/>
              <a:t>에서 출발한다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2BEFB-6BDB-40FD-90A4-63576130ECAA}"/>
              </a:ext>
            </a:extLst>
          </p:cNvPr>
          <p:cNvSpPr txBox="1"/>
          <p:nvPr/>
        </p:nvSpPr>
        <p:spPr>
          <a:xfrm>
            <a:off x="1725222" y="3563832"/>
            <a:ext cx="8742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이더리움의</a:t>
            </a:r>
            <a:r>
              <a:rPr lang="ko-KR" altLang="en-US" sz="1100" dirty="0"/>
              <a:t> </a:t>
            </a:r>
            <a:r>
              <a:rPr lang="en-US" altLang="ko-KR" sz="1100" dirty="0"/>
              <a:t>state</a:t>
            </a:r>
            <a:r>
              <a:rPr lang="ko-KR" altLang="en-US" sz="1100" dirty="0"/>
              <a:t>는 수백만의 트랜잭션들로 이루어져 있는데</a:t>
            </a:r>
            <a:r>
              <a:rPr lang="en-US" altLang="ko-KR" sz="1100" dirty="0"/>
              <a:t>, </a:t>
            </a:r>
            <a:r>
              <a:rPr lang="ko-KR" altLang="en-US" sz="1100" dirty="0"/>
              <a:t>이는 블록 단위로 묶여 있다</a:t>
            </a:r>
            <a:r>
              <a:rPr lang="en-US" altLang="ko-KR" sz="1100" dirty="0"/>
              <a:t>. </a:t>
            </a:r>
            <a:r>
              <a:rPr lang="ko-KR" altLang="en-US" sz="1100" b="1" dirty="0"/>
              <a:t>블록은 일련의 트랜잭션들을 포함하고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각 각의 블록들은 이전 블록과 연결되어 있다</a:t>
            </a:r>
            <a:r>
              <a:rPr lang="en-US" altLang="ko-KR" sz="1100" b="1" dirty="0"/>
              <a:t>.</a:t>
            </a:r>
            <a:endParaRPr lang="ko-KR" altLang="en-US" sz="11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94E22D-6F86-45A7-95C2-128B4F20E164}"/>
              </a:ext>
            </a:extLst>
          </p:cNvPr>
          <p:cNvSpPr txBox="1"/>
          <p:nvPr/>
        </p:nvSpPr>
        <p:spPr>
          <a:xfrm>
            <a:off x="1641246" y="5593472"/>
            <a:ext cx="88267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트랜잭션이 유효하다면</a:t>
            </a:r>
            <a:r>
              <a:rPr lang="en-US" altLang="ko-KR" sz="1100" dirty="0"/>
              <a:t>, </a:t>
            </a:r>
            <a:r>
              <a:rPr lang="ko-KR" altLang="en-US" sz="1100" b="1" dirty="0"/>
              <a:t>채굴이라고 불리는 증명 과정으로 </a:t>
            </a:r>
            <a:r>
              <a:rPr lang="ko-KR" altLang="en-US" sz="1100" dirty="0"/>
              <a:t>넘어가는데</a:t>
            </a:r>
            <a:r>
              <a:rPr lang="en-US" altLang="ko-KR" sz="1100" dirty="0"/>
              <a:t>, </a:t>
            </a:r>
            <a:r>
              <a:rPr lang="ko-KR" altLang="en-US" sz="1100" dirty="0"/>
              <a:t>채굴은 노드들의 집단이 그들의 컴퓨팅 자원을 유효한 트랜잭션들의 블록을 생성하는데 지불하는 것을 의미한다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86FCD3-8B86-40E0-B53F-D09FF37631F9}"/>
              </a:ext>
            </a:extLst>
          </p:cNvPr>
          <p:cNvSpPr txBox="1"/>
          <p:nvPr/>
        </p:nvSpPr>
        <p:spPr>
          <a:xfrm>
            <a:off x="765110" y="503853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</a:t>
            </a:r>
            <a:r>
              <a:rPr lang="ko-KR" altLang="en-US" dirty="0"/>
              <a:t>과 </a:t>
            </a:r>
            <a:r>
              <a:rPr lang="en-US" altLang="ko-KR" dirty="0"/>
              <a:t>Mining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551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888630" y="4760132"/>
            <a:ext cx="4980883" cy="1777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latin typeface="+mj-lt"/>
                <a:ea typeface="+mj-ea"/>
                <a:cs typeface="+mj-cs"/>
              </a:rPr>
              <a:t>Fork</a:t>
            </a: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FF819CFA-66CF-498F-9392-68EAD9425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910" y="955893"/>
            <a:ext cx="5286224" cy="276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for post">
            <a:extLst>
              <a:ext uri="{FF2B5EF4-FFF2-40B4-BE49-F238E27FC236}">
                <a16:creationId xmlns:a16="http://schemas.microsoft.com/office/drawing/2014/main" id="{31123A3B-68CE-4BB4-AC19-8EA753F66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7" y="1603082"/>
            <a:ext cx="5300659" cy="147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A2BA65-348E-46F1-8993-2A9BE666BF8C}"/>
              </a:ext>
            </a:extLst>
          </p:cNvPr>
          <p:cNvSpPr txBox="1"/>
          <p:nvPr/>
        </p:nvSpPr>
        <p:spPr>
          <a:xfrm>
            <a:off x="6324600" y="4767660"/>
            <a:ext cx="5075720" cy="177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500" dirty="0"/>
              <a:t>GHOST </a:t>
            </a:r>
            <a:r>
              <a:rPr lang="ko-KR" altLang="en-US" sz="1500" dirty="0"/>
              <a:t>프로토콜은 가장 많은 연산이 이루어진 </a:t>
            </a:r>
            <a:r>
              <a:rPr lang="en-US" altLang="ko-KR" sz="1500" dirty="0"/>
              <a:t>path</a:t>
            </a:r>
            <a:r>
              <a:rPr lang="ko-KR" altLang="en-US" sz="1500" dirty="0"/>
              <a:t>를 선택한다</a:t>
            </a:r>
            <a:r>
              <a:rPr lang="en-US" altLang="ko-KR" sz="1500" dirty="0"/>
              <a:t>. </a:t>
            </a:r>
            <a:r>
              <a:rPr lang="ko-KR" altLang="en-US" sz="1500" dirty="0"/>
              <a:t>그 </a:t>
            </a:r>
            <a:r>
              <a:rPr lang="en-US" altLang="ko-KR" sz="1500" dirty="0"/>
              <a:t>path</a:t>
            </a:r>
            <a:r>
              <a:rPr lang="ko-KR" altLang="en-US" sz="1500" dirty="0"/>
              <a:t>를 결정할 하나의 방법은 가장 최신 블록의 블록 넘버를 사용하는 것이며 이는 현재 </a:t>
            </a:r>
            <a:r>
              <a:rPr lang="en-US" altLang="ko-KR" sz="1500" dirty="0"/>
              <a:t>path</a:t>
            </a:r>
            <a:r>
              <a:rPr lang="ko-KR" altLang="en-US" sz="1500" dirty="0"/>
              <a:t>의 블록들의 총 개수를 나타낸다</a:t>
            </a:r>
            <a:r>
              <a:rPr lang="en-US" altLang="ko-KR" sz="1500" dirty="0"/>
              <a:t>(</a:t>
            </a:r>
            <a:r>
              <a:rPr lang="ko-KR" altLang="en-US" sz="1500" dirty="0"/>
              <a:t>제네시스 블록은 세지 않는다</a:t>
            </a:r>
            <a:r>
              <a:rPr lang="en-US" altLang="ko-KR" sz="1500" dirty="0"/>
              <a:t>). </a:t>
            </a:r>
            <a:r>
              <a:rPr lang="ko-KR" altLang="en-US" sz="1500" dirty="0"/>
              <a:t>일반적으로 블록 넘버가 높을수록 </a:t>
            </a:r>
            <a:r>
              <a:rPr lang="en-US" altLang="ko-KR" sz="1500" dirty="0"/>
              <a:t>path</a:t>
            </a:r>
            <a:r>
              <a:rPr lang="ko-KR" altLang="en-US" sz="1500" dirty="0"/>
              <a:t>는 더 길고 마지막 블록에 도달하기까지 더 많은 채굴 노력이 발생하기 때문에</a:t>
            </a:r>
            <a:r>
              <a:rPr lang="en-US" altLang="ko-KR" sz="1500" dirty="0"/>
              <a:t>. </a:t>
            </a:r>
            <a:r>
              <a:rPr lang="ko-KR" altLang="en-US" sz="1500" dirty="0"/>
              <a:t>이를 통해서 하나의 메인 체인을 선택한다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9515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59B3488-BC88-4E12-8008-EAA4D1D7E4E0}"/>
              </a:ext>
            </a:extLst>
          </p:cNvPr>
          <p:cNvSpPr txBox="1"/>
          <p:nvPr/>
        </p:nvSpPr>
        <p:spPr>
          <a:xfrm>
            <a:off x="838200" y="365126"/>
            <a:ext cx="5340605" cy="1146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Account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E961D-7DDE-4B94-BE1B-4E126E9189FF}"/>
              </a:ext>
            </a:extLst>
          </p:cNvPr>
          <p:cNvSpPr txBox="1"/>
          <p:nvPr/>
        </p:nvSpPr>
        <p:spPr>
          <a:xfrm>
            <a:off x="838200" y="2173288"/>
            <a:ext cx="3603171" cy="3639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>
                <a:solidFill>
                  <a:srgbClr val="FFFFFF"/>
                </a:solidFill>
              </a:rPr>
              <a:t>글로벌하게</a:t>
            </a:r>
            <a:r>
              <a:rPr lang="en-US" altLang="ko-KR" sz="1700">
                <a:solidFill>
                  <a:srgbClr val="FFFFFF"/>
                </a:solidFill>
              </a:rPr>
              <a:t> </a:t>
            </a:r>
            <a:r>
              <a:rPr lang="ko-KR" altLang="en-US" sz="1700">
                <a:solidFill>
                  <a:srgbClr val="FFFFFF"/>
                </a:solidFill>
              </a:rPr>
              <a:t>공유되는 이더리움의</a:t>
            </a:r>
            <a:r>
              <a:rPr lang="en-US" altLang="ko-KR" sz="1700">
                <a:solidFill>
                  <a:srgbClr val="FFFFFF"/>
                </a:solidFill>
              </a:rPr>
              <a:t> state</a:t>
            </a:r>
            <a:r>
              <a:rPr lang="ko-KR" altLang="en-US" sz="1700">
                <a:solidFill>
                  <a:srgbClr val="FFFFFF"/>
                </a:solidFill>
              </a:rPr>
              <a:t>는 </a:t>
            </a:r>
            <a:r>
              <a:rPr lang="en-US" altLang="ko-KR" sz="1700">
                <a:solidFill>
                  <a:srgbClr val="FFFFFF"/>
                </a:solidFill>
              </a:rPr>
              <a:t>account</a:t>
            </a:r>
            <a:r>
              <a:rPr lang="ko-KR" altLang="en-US" sz="1700">
                <a:solidFill>
                  <a:srgbClr val="FFFFFF"/>
                </a:solidFill>
              </a:rPr>
              <a:t>라는 작은 객체들로 구성되는데 이는 메시지 전달 프레임워크를 통해서 다른 </a:t>
            </a:r>
            <a:r>
              <a:rPr lang="en-US" altLang="ko-KR" sz="1700">
                <a:solidFill>
                  <a:srgbClr val="FFFFFF"/>
                </a:solidFill>
              </a:rPr>
              <a:t>account</a:t>
            </a:r>
            <a:r>
              <a:rPr lang="ko-KR" altLang="en-US" sz="1700">
                <a:solidFill>
                  <a:srgbClr val="FFFFFF"/>
                </a:solidFill>
              </a:rPr>
              <a:t>들과 상호작용한다</a:t>
            </a:r>
            <a:r>
              <a:rPr lang="en-US" altLang="ko-KR" sz="1700">
                <a:solidFill>
                  <a:srgbClr val="FFFFFF"/>
                </a:solidFill>
              </a:rPr>
              <a:t>. </a:t>
            </a:r>
            <a:r>
              <a:rPr lang="ko-KR" altLang="en-US" sz="1700">
                <a:solidFill>
                  <a:srgbClr val="FFFFFF"/>
                </a:solidFill>
              </a:rPr>
              <a:t>각 각의 </a:t>
            </a:r>
            <a:r>
              <a:rPr lang="en-US" altLang="ko-KR" sz="1700">
                <a:solidFill>
                  <a:srgbClr val="FFFFFF"/>
                </a:solidFill>
              </a:rPr>
              <a:t>account</a:t>
            </a:r>
            <a:r>
              <a:rPr lang="ko-KR" altLang="en-US" sz="1700">
                <a:solidFill>
                  <a:srgbClr val="FFFFFF"/>
                </a:solidFill>
              </a:rPr>
              <a:t>들은 자기 자신에 대한 정보와 </a:t>
            </a:r>
            <a:r>
              <a:rPr lang="en-US" altLang="ko-KR" sz="1700">
                <a:solidFill>
                  <a:srgbClr val="FFFFFF"/>
                </a:solidFill>
              </a:rPr>
              <a:t>20</a:t>
            </a:r>
            <a:r>
              <a:rPr lang="ko-KR" altLang="en-US" sz="1700">
                <a:solidFill>
                  <a:srgbClr val="FFFFFF"/>
                </a:solidFill>
              </a:rPr>
              <a:t>바이트 주소를 가지며 이더리움은</a:t>
            </a:r>
            <a:r>
              <a:rPr lang="en-US" altLang="ko-KR" sz="1700">
                <a:solidFill>
                  <a:srgbClr val="FFFFFF"/>
                </a:solidFill>
              </a:rPr>
              <a:t> 160bit</a:t>
            </a:r>
            <a:r>
              <a:rPr lang="ko-KR" altLang="en-US" sz="1700">
                <a:solidFill>
                  <a:srgbClr val="FFFFFF"/>
                </a:solidFill>
              </a:rPr>
              <a:t>의 주소를 통해서 각 </a:t>
            </a:r>
            <a:r>
              <a:rPr lang="en-US" altLang="ko-KR" sz="1700">
                <a:solidFill>
                  <a:srgbClr val="FFFFFF"/>
                </a:solidFill>
              </a:rPr>
              <a:t>account</a:t>
            </a:r>
            <a:r>
              <a:rPr lang="ko-KR" altLang="en-US" sz="1700">
                <a:solidFill>
                  <a:srgbClr val="FFFFFF"/>
                </a:solidFill>
              </a:rPr>
              <a:t>들을 식별한다</a:t>
            </a:r>
            <a:r>
              <a:rPr lang="en-US" altLang="ko-KR" sz="1700">
                <a:solidFill>
                  <a:srgbClr val="FFFFFF"/>
                </a:solidFill>
              </a:rPr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>
                <a:solidFill>
                  <a:srgbClr val="FFFFFF"/>
                </a:solidFill>
              </a:rPr>
              <a:t>Account </a:t>
            </a:r>
            <a:r>
              <a:rPr lang="ko-KR" altLang="en-US" sz="1700">
                <a:solidFill>
                  <a:srgbClr val="FFFFFF"/>
                </a:solidFill>
              </a:rPr>
              <a:t>종류는 두가지가 있다</a:t>
            </a:r>
            <a:r>
              <a:rPr lang="en-US" altLang="ko-KR" sz="1700">
                <a:solidFill>
                  <a:srgbClr val="FFFFFF"/>
                </a:solidFill>
              </a:rPr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>
                <a:solidFill>
                  <a:srgbClr val="FFFFFF"/>
                </a:solidFill>
              </a:rPr>
              <a:t>ex) 0x571aca1f83cd105c8745f5fd81ee6a75b44feaee</a:t>
            </a:r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ADEDD52E-9284-4242-98E9-3990C0DD1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3088" y="2875984"/>
            <a:ext cx="5170711" cy="2598281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E11059-2239-43BF-9802-0045C7B9B9BA}"/>
              </a:ext>
            </a:extLst>
          </p:cNvPr>
          <p:cNvSpPr txBox="1"/>
          <p:nvPr/>
        </p:nvSpPr>
        <p:spPr>
          <a:xfrm>
            <a:off x="6396911" y="5148184"/>
            <a:ext cx="20379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100" dirty="0"/>
              <a:t>Externally owned account</a:t>
            </a:r>
            <a:r>
              <a:rPr lang="ko-KR" altLang="en-US" sz="1100" dirty="0"/>
              <a:t>는 다른 </a:t>
            </a:r>
            <a:r>
              <a:rPr lang="en-US" altLang="ko-KR" sz="1100" dirty="0"/>
              <a:t>externally owned account</a:t>
            </a:r>
            <a:r>
              <a:rPr lang="ko-KR" altLang="en-US" sz="1100" dirty="0"/>
              <a:t>에 메시지를 보내거나 다른 </a:t>
            </a:r>
            <a:r>
              <a:rPr lang="en-US" altLang="ko-KR" sz="1100" dirty="0"/>
              <a:t>contract account</a:t>
            </a:r>
            <a:r>
              <a:rPr lang="ko-KR" altLang="en-US" sz="1100" dirty="0"/>
              <a:t>에 메시지를 보낼 수 있으며</a:t>
            </a:r>
            <a:r>
              <a:rPr lang="en-US" altLang="ko-KR" sz="1100" dirty="0"/>
              <a:t>, </a:t>
            </a:r>
            <a:r>
              <a:rPr lang="ko-KR" altLang="en-US" sz="1100" dirty="0"/>
              <a:t>이를 위해서 해당 </a:t>
            </a:r>
            <a:r>
              <a:rPr lang="en-US" altLang="ko-KR" sz="1100" dirty="0"/>
              <a:t>account</a:t>
            </a:r>
            <a:r>
              <a:rPr lang="ko-KR" altLang="en-US" sz="1100" dirty="0"/>
              <a:t>의 개인키를 사용하여 트랜잭션을 생성하고 서명한다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B72EE3-5397-48E8-BE80-2E1418F23D10}"/>
              </a:ext>
            </a:extLst>
          </p:cNvPr>
          <p:cNvSpPr txBox="1"/>
          <p:nvPr/>
        </p:nvSpPr>
        <p:spPr>
          <a:xfrm>
            <a:off x="8938728" y="5213011"/>
            <a:ext cx="22370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100" dirty="0"/>
              <a:t>contract account</a:t>
            </a:r>
            <a:r>
              <a:rPr lang="ko-KR" altLang="en-US" sz="1100" dirty="0"/>
              <a:t>는 스스로 새로운 트랜잭션을 개시할 수 없다</a:t>
            </a:r>
            <a:r>
              <a:rPr lang="en-US" altLang="ko-KR" sz="1100" dirty="0"/>
              <a:t>. </a:t>
            </a:r>
            <a:r>
              <a:rPr lang="ko-KR" altLang="en-US" sz="1100" dirty="0"/>
              <a:t>대신에 </a:t>
            </a:r>
            <a:r>
              <a:rPr lang="en-US" altLang="ko-KR" sz="1100" dirty="0"/>
              <a:t>contract account</a:t>
            </a:r>
            <a:r>
              <a:rPr lang="ko-KR" altLang="en-US" sz="1100" dirty="0"/>
              <a:t>는 다른 트랜잭션들</a:t>
            </a:r>
            <a:r>
              <a:rPr lang="en-US" altLang="ko-KR" sz="1100" dirty="0"/>
              <a:t>(externally owned account</a:t>
            </a:r>
            <a:r>
              <a:rPr lang="ko-KR" altLang="en-US" sz="1100" dirty="0"/>
              <a:t>이나 다른 </a:t>
            </a:r>
            <a:r>
              <a:rPr lang="en-US" altLang="ko-KR" sz="1100" dirty="0"/>
              <a:t>contract account</a:t>
            </a:r>
            <a:r>
              <a:rPr lang="ko-KR" altLang="en-US" sz="1100" dirty="0"/>
              <a:t>으로부터 받은</a:t>
            </a:r>
            <a:r>
              <a:rPr lang="en-US" altLang="ko-KR" sz="1100" dirty="0"/>
              <a:t>)</a:t>
            </a:r>
            <a:r>
              <a:rPr lang="ko-KR" altLang="en-US" sz="1100" dirty="0"/>
              <a:t>에 대한 응답으로 트랜잭션을 실행할 수 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83515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1189</Words>
  <Application>Microsoft Office PowerPoint</Application>
  <PresentationFormat>와이드스크린</PresentationFormat>
  <Paragraphs>98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이원진/부장 /(주)신세계아이앤씨</dc:creator>
  <cp:lastModifiedBy>이원진/부장 /(주)신세계아이앤씨</cp:lastModifiedBy>
  <cp:revision>2</cp:revision>
  <dcterms:created xsi:type="dcterms:W3CDTF">2020-07-24T03:46:08Z</dcterms:created>
  <dcterms:modified xsi:type="dcterms:W3CDTF">2020-07-24T07:05:51Z</dcterms:modified>
</cp:coreProperties>
</file>