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4" r:id="rId2"/>
    <p:sldId id="315" r:id="rId3"/>
    <p:sldId id="256" r:id="rId4"/>
    <p:sldId id="257" r:id="rId5"/>
    <p:sldId id="258" r:id="rId6"/>
    <p:sldId id="259" r:id="rId7"/>
    <p:sldId id="260" r:id="rId8"/>
    <p:sldId id="261" r:id="rId9"/>
    <p:sldId id="262" r:id="rId10"/>
    <p:sldId id="316" r:id="rId11"/>
    <p:sldId id="263" r:id="rId12"/>
    <p:sldId id="264" r:id="rId13"/>
    <p:sldId id="265" r:id="rId14"/>
    <p:sldId id="266" r:id="rId15"/>
    <p:sldId id="267" r:id="rId16"/>
    <p:sldId id="268" r:id="rId17"/>
    <p:sldId id="269" r:id="rId18"/>
    <p:sldId id="317" r:id="rId19"/>
    <p:sldId id="270" r:id="rId20"/>
    <p:sldId id="272" r:id="rId21"/>
    <p:sldId id="273" r:id="rId22"/>
    <p:sldId id="274" r:id="rId23"/>
    <p:sldId id="275" r:id="rId24"/>
    <p:sldId id="276" r:id="rId25"/>
    <p:sldId id="318" r:id="rId26"/>
    <p:sldId id="277" r:id="rId27"/>
    <p:sldId id="278" r:id="rId28"/>
    <p:sldId id="279" r:id="rId29"/>
    <p:sldId id="280" r:id="rId30"/>
    <p:sldId id="281" r:id="rId31"/>
    <p:sldId id="282" r:id="rId32"/>
    <p:sldId id="319" r:id="rId33"/>
    <p:sldId id="283" r:id="rId34"/>
    <p:sldId id="284" r:id="rId35"/>
    <p:sldId id="285" r:id="rId36"/>
    <p:sldId id="286" r:id="rId37"/>
    <p:sldId id="287" r:id="rId38"/>
    <p:sldId id="288" r:id="rId39"/>
    <p:sldId id="289" r:id="rId40"/>
    <p:sldId id="290" r:id="rId41"/>
    <p:sldId id="320" r:id="rId42"/>
    <p:sldId id="291" r:id="rId43"/>
    <p:sldId id="292" r:id="rId44"/>
    <p:sldId id="293" r:id="rId45"/>
    <p:sldId id="294" r:id="rId46"/>
    <p:sldId id="295" r:id="rId47"/>
    <p:sldId id="296" r:id="rId48"/>
    <p:sldId id="297" r:id="rId49"/>
    <p:sldId id="298" r:id="rId50"/>
    <p:sldId id="321" r:id="rId51"/>
    <p:sldId id="299" r:id="rId52"/>
    <p:sldId id="300" r:id="rId53"/>
    <p:sldId id="301" r:id="rId54"/>
    <p:sldId id="302" r:id="rId55"/>
    <p:sldId id="303" r:id="rId56"/>
    <p:sldId id="304" r:id="rId57"/>
    <p:sldId id="322" r:id="rId58"/>
    <p:sldId id="305" r:id="rId59"/>
    <p:sldId id="306" r:id="rId60"/>
    <p:sldId id="307" r:id="rId61"/>
    <p:sldId id="308" r:id="rId62"/>
    <p:sldId id="309" r:id="rId63"/>
    <p:sldId id="310" r:id="rId64"/>
    <p:sldId id="311" r:id="rId65"/>
    <p:sldId id="313" r:id="rId66"/>
    <p:sldId id="312" r:id="rId6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02874D-FECA-42E7-BA60-8E5CAEE914FE}" v="10" dt="2024-02-28T12:17:06.7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165" autoAdjust="0"/>
  </p:normalViewPr>
  <p:slideViewPr>
    <p:cSldViewPr snapToGrid="0">
      <p:cViewPr varScale="1">
        <p:scale>
          <a:sx n="73" d="100"/>
          <a:sy n="73" d="100"/>
        </p:scale>
        <p:origin x="10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has Gawai" userId="d4424e1cb93a66c8" providerId="LiveId" clId="{3102874D-FECA-42E7-BA60-8E5CAEE914FE}"/>
    <pc:docChg chg="undo custSel addSld delSld modSld sldOrd">
      <pc:chgData name="Suhas Gawai" userId="d4424e1cb93a66c8" providerId="LiveId" clId="{3102874D-FECA-42E7-BA60-8E5CAEE914FE}" dt="2024-02-28T12:33:04.311" v="964" actId="20577"/>
      <pc:docMkLst>
        <pc:docMk/>
      </pc:docMkLst>
      <pc:sldChg chg="modSp mod">
        <pc:chgData name="Suhas Gawai" userId="d4424e1cb93a66c8" providerId="LiveId" clId="{3102874D-FECA-42E7-BA60-8E5CAEE914FE}" dt="2024-02-28T12:20:52.200" v="603" actId="14100"/>
        <pc:sldMkLst>
          <pc:docMk/>
          <pc:sldMk cId="1671313879" sldId="257"/>
        </pc:sldMkLst>
        <pc:spChg chg="mod">
          <ac:chgData name="Suhas Gawai" userId="d4424e1cb93a66c8" providerId="LiveId" clId="{3102874D-FECA-42E7-BA60-8E5CAEE914FE}" dt="2024-02-28T12:20:52.200" v="603" actId="14100"/>
          <ac:spMkLst>
            <pc:docMk/>
            <pc:sldMk cId="1671313879" sldId="257"/>
            <ac:spMk id="2" creationId="{38AA1BD9-1D3B-4165-FA26-B55DCA80CAF3}"/>
          </ac:spMkLst>
        </pc:spChg>
        <pc:spChg chg="mod">
          <ac:chgData name="Suhas Gawai" userId="d4424e1cb93a66c8" providerId="LiveId" clId="{3102874D-FECA-42E7-BA60-8E5CAEE914FE}" dt="2024-02-28T12:20:44.168" v="602" actId="20577"/>
          <ac:spMkLst>
            <pc:docMk/>
            <pc:sldMk cId="1671313879" sldId="257"/>
            <ac:spMk id="3" creationId="{D3D91FA9-0304-BAED-2623-C839F4058A7C}"/>
          </ac:spMkLst>
        </pc:spChg>
      </pc:sldChg>
      <pc:sldChg chg="modSp mod">
        <pc:chgData name="Suhas Gawai" userId="d4424e1cb93a66c8" providerId="LiveId" clId="{3102874D-FECA-42E7-BA60-8E5CAEE914FE}" dt="2024-02-28T12:20:26.885" v="597" actId="20577"/>
        <pc:sldMkLst>
          <pc:docMk/>
          <pc:sldMk cId="3878295824" sldId="259"/>
        </pc:sldMkLst>
        <pc:spChg chg="mod">
          <ac:chgData name="Suhas Gawai" userId="d4424e1cb93a66c8" providerId="LiveId" clId="{3102874D-FECA-42E7-BA60-8E5CAEE914FE}" dt="2024-02-28T12:20:26.885" v="597" actId="20577"/>
          <ac:spMkLst>
            <pc:docMk/>
            <pc:sldMk cId="3878295824" sldId="259"/>
            <ac:spMk id="3" creationId="{DBAF4A3E-1DE4-6C5A-DCFE-01466710D805}"/>
          </ac:spMkLst>
        </pc:spChg>
      </pc:sldChg>
      <pc:sldChg chg="modSp mod">
        <pc:chgData name="Suhas Gawai" userId="d4424e1cb93a66c8" providerId="LiveId" clId="{3102874D-FECA-42E7-BA60-8E5CAEE914FE}" dt="2024-02-28T12:21:24.945" v="616" actId="20577"/>
        <pc:sldMkLst>
          <pc:docMk/>
          <pc:sldMk cId="3025993208" sldId="261"/>
        </pc:sldMkLst>
        <pc:spChg chg="mod">
          <ac:chgData name="Suhas Gawai" userId="d4424e1cb93a66c8" providerId="LiveId" clId="{3102874D-FECA-42E7-BA60-8E5CAEE914FE}" dt="2024-02-28T12:21:24.945" v="616" actId="20577"/>
          <ac:spMkLst>
            <pc:docMk/>
            <pc:sldMk cId="3025993208" sldId="261"/>
            <ac:spMk id="3" creationId="{DBC90417-7B6D-39EC-ECE0-6C6B10AA647E}"/>
          </ac:spMkLst>
        </pc:spChg>
      </pc:sldChg>
      <pc:sldChg chg="modSp mod">
        <pc:chgData name="Suhas Gawai" userId="d4424e1cb93a66c8" providerId="LiveId" clId="{3102874D-FECA-42E7-BA60-8E5CAEE914FE}" dt="2024-02-28T12:22:56.281" v="638" actId="20577"/>
        <pc:sldMkLst>
          <pc:docMk/>
          <pc:sldMk cId="4153099121" sldId="263"/>
        </pc:sldMkLst>
        <pc:spChg chg="mod">
          <ac:chgData name="Suhas Gawai" userId="d4424e1cb93a66c8" providerId="LiveId" clId="{3102874D-FECA-42E7-BA60-8E5CAEE914FE}" dt="2024-02-28T12:22:56.281" v="638" actId="20577"/>
          <ac:spMkLst>
            <pc:docMk/>
            <pc:sldMk cId="4153099121" sldId="263"/>
            <ac:spMk id="3" creationId="{C55B2B42-2350-D6B3-B506-1BF35A08D1FB}"/>
          </ac:spMkLst>
        </pc:spChg>
      </pc:sldChg>
      <pc:sldChg chg="modSp mod">
        <pc:chgData name="Suhas Gawai" userId="d4424e1cb93a66c8" providerId="LiveId" clId="{3102874D-FECA-42E7-BA60-8E5CAEE914FE}" dt="2024-02-28T12:23:14.408" v="648" actId="20577"/>
        <pc:sldMkLst>
          <pc:docMk/>
          <pc:sldMk cId="1850689858" sldId="265"/>
        </pc:sldMkLst>
        <pc:spChg chg="mod">
          <ac:chgData name="Suhas Gawai" userId="d4424e1cb93a66c8" providerId="LiveId" clId="{3102874D-FECA-42E7-BA60-8E5CAEE914FE}" dt="2024-02-28T12:23:14.408" v="648" actId="20577"/>
          <ac:spMkLst>
            <pc:docMk/>
            <pc:sldMk cId="1850689858" sldId="265"/>
            <ac:spMk id="3" creationId="{8631AD23-7353-B52C-E510-2FE873FF6F46}"/>
          </ac:spMkLst>
        </pc:spChg>
      </pc:sldChg>
      <pc:sldChg chg="modSp mod">
        <pc:chgData name="Suhas Gawai" userId="d4424e1cb93a66c8" providerId="LiveId" clId="{3102874D-FECA-42E7-BA60-8E5CAEE914FE}" dt="2024-02-28T10:24:15.159" v="7" actId="27636"/>
        <pc:sldMkLst>
          <pc:docMk/>
          <pc:sldMk cId="2327409899" sldId="266"/>
        </pc:sldMkLst>
        <pc:spChg chg="mod">
          <ac:chgData name="Suhas Gawai" userId="d4424e1cb93a66c8" providerId="LiveId" clId="{3102874D-FECA-42E7-BA60-8E5CAEE914FE}" dt="2024-02-28T10:24:06.140" v="5" actId="14100"/>
          <ac:spMkLst>
            <pc:docMk/>
            <pc:sldMk cId="2327409899" sldId="266"/>
            <ac:spMk id="2" creationId="{10F81D6E-EB1E-7B98-6098-B0C5E7FD6AFE}"/>
          </ac:spMkLst>
        </pc:spChg>
        <pc:spChg chg="mod">
          <ac:chgData name="Suhas Gawai" userId="d4424e1cb93a66c8" providerId="LiveId" clId="{3102874D-FECA-42E7-BA60-8E5CAEE914FE}" dt="2024-02-28T10:24:15.159" v="7" actId="27636"/>
          <ac:spMkLst>
            <pc:docMk/>
            <pc:sldMk cId="2327409899" sldId="266"/>
            <ac:spMk id="3" creationId="{09A19002-0772-DA27-979B-B22F7A36BC0E}"/>
          </ac:spMkLst>
        </pc:spChg>
      </pc:sldChg>
      <pc:sldChg chg="modSp new mod">
        <pc:chgData name="Suhas Gawai" userId="d4424e1cb93a66c8" providerId="LiveId" clId="{3102874D-FECA-42E7-BA60-8E5CAEE914FE}" dt="2024-02-28T12:23:34.180" v="661" actId="20577"/>
        <pc:sldMkLst>
          <pc:docMk/>
          <pc:sldMk cId="1614017454" sldId="267"/>
        </pc:sldMkLst>
        <pc:spChg chg="mod">
          <ac:chgData name="Suhas Gawai" userId="d4424e1cb93a66c8" providerId="LiveId" clId="{3102874D-FECA-42E7-BA60-8E5CAEE914FE}" dt="2024-02-28T10:25:16.699" v="21" actId="27636"/>
          <ac:spMkLst>
            <pc:docMk/>
            <pc:sldMk cId="1614017454" sldId="267"/>
            <ac:spMk id="2" creationId="{60A7C873-6AF2-7F00-0674-F558D0DEFB42}"/>
          </ac:spMkLst>
        </pc:spChg>
        <pc:spChg chg="mod">
          <ac:chgData name="Suhas Gawai" userId="d4424e1cb93a66c8" providerId="LiveId" clId="{3102874D-FECA-42E7-BA60-8E5CAEE914FE}" dt="2024-02-28T12:23:34.180" v="661" actId="20577"/>
          <ac:spMkLst>
            <pc:docMk/>
            <pc:sldMk cId="1614017454" sldId="267"/>
            <ac:spMk id="3" creationId="{DC096A2E-3A30-2724-E0AE-DCCBDB537B5F}"/>
          </ac:spMkLst>
        </pc:spChg>
      </pc:sldChg>
      <pc:sldChg chg="modSp new mod">
        <pc:chgData name="Suhas Gawai" userId="d4424e1cb93a66c8" providerId="LiveId" clId="{3102874D-FECA-42E7-BA60-8E5CAEE914FE}" dt="2024-02-28T10:30:17.774" v="33" actId="27636"/>
        <pc:sldMkLst>
          <pc:docMk/>
          <pc:sldMk cId="3361065254" sldId="268"/>
        </pc:sldMkLst>
        <pc:spChg chg="mod">
          <ac:chgData name="Suhas Gawai" userId="d4424e1cb93a66c8" providerId="LiveId" clId="{3102874D-FECA-42E7-BA60-8E5CAEE914FE}" dt="2024-02-28T10:30:11.111" v="31" actId="14100"/>
          <ac:spMkLst>
            <pc:docMk/>
            <pc:sldMk cId="3361065254" sldId="268"/>
            <ac:spMk id="2" creationId="{4630241E-7AEC-CFDB-59BF-50B818BDFFD7}"/>
          </ac:spMkLst>
        </pc:spChg>
        <pc:spChg chg="mod">
          <ac:chgData name="Suhas Gawai" userId="d4424e1cb93a66c8" providerId="LiveId" clId="{3102874D-FECA-42E7-BA60-8E5CAEE914FE}" dt="2024-02-28T10:30:17.774" v="33" actId="27636"/>
          <ac:spMkLst>
            <pc:docMk/>
            <pc:sldMk cId="3361065254" sldId="268"/>
            <ac:spMk id="3" creationId="{A333E16C-A42E-21B1-42DE-072A8CFD664F}"/>
          </ac:spMkLst>
        </pc:spChg>
      </pc:sldChg>
      <pc:sldChg chg="modSp new mod">
        <pc:chgData name="Suhas Gawai" userId="d4424e1cb93a66c8" providerId="LiveId" clId="{3102874D-FECA-42E7-BA60-8E5CAEE914FE}" dt="2024-02-28T12:23:50.375" v="676" actId="20577"/>
        <pc:sldMkLst>
          <pc:docMk/>
          <pc:sldMk cId="838045151" sldId="269"/>
        </pc:sldMkLst>
        <pc:spChg chg="mod">
          <ac:chgData name="Suhas Gawai" userId="d4424e1cb93a66c8" providerId="LiveId" clId="{3102874D-FECA-42E7-BA60-8E5CAEE914FE}" dt="2024-02-28T10:31:01.461" v="35" actId="27636"/>
          <ac:spMkLst>
            <pc:docMk/>
            <pc:sldMk cId="838045151" sldId="269"/>
            <ac:spMk id="2" creationId="{B42992ED-1360-B6D5-A384-8F8C78F8B3CC}"/>
          </ac:spMkLst>
        </pc:spChg>
        <pc:spChg chg="mod">
          <ac:chgData name="Suhas Gawai" userId="d4424e1cb93a66c8" providerId="LiveId" clId="{3102874D-FECA-42E7-BA60-8E5CAEE914FE}" dt="2024-02-28T12:23:50.375" v="676" actId="20577"/>
          <ac:spMkLst>
            <pc:docMk/>
            <pc:sldMk cId="838045151" sldId="269"/>
            <ac:spMk id="3" creationId="{F8D20F60-FB3E-4D06-AC26-0056758E4A06}"/>
          </ac:spMkLst>
        </pc:spChg>
      </pc:sldChg>
      <pc:sldChg chg="modSp new mod">
        <pc:chgData name="Suhas Gawai" userId="d4424e1cb93a66c8" providerId="LiveId" clId="{3102874D-FECA-42E7-BA60-8E5CAEE914FE}" dt="2024-02-28T10:35:02.214" v="48" actId="14100"/>
        <pc:sldMkLst>
          <pc:docMk/>
          <pc:sldMk cId="3755245808" sldId="270"/>
        </pc:sldMkLst>
        <pc:spChg chg="mod">
          <ac:chgData name="Suhas Gawai" userId="d4424e1cb93a66c8" providerId="LiveId" clId="{3102874D-FECA-42E7-BA60-8E5CAEE914FE}" dt="2024-02-28T10:35:02.214" v="48" actId="14100"/>
          <ac:spMkLst>
            <pc:docMk/>
            <pc:sldMk cId="3755245808" sldId="270"/>
            <ac:spMk id="2" creationId="{0A1B68B8-5BEB-FB62-AC20-A955ED657B20}"/>
          </ac:spMkLst>
        </pc:spChg>
        <pc:spChg chg="mod">
          <ac:chgData name="Suhas Gawai" userId="d4424e1cb93a66c8" providerId="LiveId" clId="{3102874D-FECA-42E7-BA60-8E5CAEE914FE}" dt="2024-02-28T10:34:55.080" v="47" actId="27636"/>
          <ac:spMkLst>
            <pc:docMk/>
            <pc:sldMk cId="3755245808" sldId="270"/>
            <ac:spMk id="3" creationId="{110501A8-ED08-127B-4035-AFCE7A67CF9D}"/>
          </ac:spMkLst>
        </pc:spChg>
      </pc:sldChg>
      <pc:sldChg chg="modSp new del mod ord">
        <pc:chgData name="Suhas Gawai" userId="d4424e1cb93a66c8" providerId="LiveId" clId="{3102874D-FECA-42E7-BA60-8E5CAEE914FE}" dt="2024-02-28T10:43:23.093" v="80" actId="47"/>
        <pc:sldMkLst>
          <pc:docMk/>
          <pc:sldMk cId="1360633349" sldId="271"/>
        </pc:sldMkLst>
        <pc:spChg chg="mod">
          <ac:chgData name="Suhas Gawai" userId="d4424e1cb93a66c8" providerId="LiveId" clId="{3102874D-FECA-42E7-BA60-8E5CAEE914FE}" dt="2024-02-28T10:36:59.378" v="58" actId="27636"/>
          <ac:spMkLst>
            <pc:docMk/>
            <pc:sldMk cId="1360633349" sldId="271"/>
            <ac:spMk id="3" creationId="{A6FE95FD-FA66-024A-1699-0F7AC0BED174}"/>
          </ac:spMkLst>
        </pc:spChg>
      </pc:sldChg>
      <pc:sldChg chg="modSp new mod">
        <pc:chgData name="Suhas Gawai" userId="d4424e1cb93a66c8" providerId="LiveId" clId="{3102874D-FECA-42E7-BA60-8E5CAEE914FE}" dt="2024-02-28T12:24:13.498" v="687" actId="20577"/>
        <pc:sldMkLst>
          <pc:docMk/>
          <pc:sldMk cId="1319175061" sldId="272"/>
        </pc:sldMkLst>
        <pc:spChg chg="mod">
          <ac:chgData name="Suhas Gawai" userId="d4424e1cb93a66c8" providerId="LiveId" clId="{3102874D-FECA-42E7-BA60-8E5CAEE914FE}" dt="2024-02-28T10:37:34.289" v="66" actId="27636"/>
          <ac:spMkLst>
            <pc:docMk/>
            <pc:sldMk cId="1319175061" sldId="272"/>
            <ac:spMk id="2" creationId="{8BFBFE62-9A2F-B645-A02B-DB99F566D76D}"/>
          </ac:spMkLst>
        </pc:spChg>
        <pc:spChg chg="mod">
          <ac:chgData name="Suhas Gawai" userId="d4424e1cb93a66c8" providerId="LiveId" clId="{3102874D-FECA-42E7-BA60-8E5CAEE914FE}" dt="2024-02-28T12:24:13.498" v="687" actId="20577"/>
          <ac:spMkLst>
            <pc:docMk/>
            <pc:sldMk cId="1319175061" sldId="272"/>
            <ac:spMk id="3" creationId="{8505D8B5-28EC-56E6-7DE9-8757DC2D0B93}"/>
          </ac:spMkLst>
        </pc:spChg>
      </pc:sldChg>
      <pc:sldChg chg="modSp new mod">
        <pc:chgData name="Suhas Gawai" userId="d4424e1cb93a66c8" providerId="LiveId" clId="{3102874D-FECA-42E7-BA60-8E5CAEE914FE}" dt="2024-02-28T10:41:01.989" v="79" actId="27636"/>
        <pc:sldMkLst>
          <pc:docMk/>
          <pc:sldMk cId="2289630596" sldId="273"/>
        </pc:sldMkLst>
        <pc:spChg chg="mod">
          <ac:chgData name="Suhas Gawai" userId="d4424e1cb93a66c8" providerId="LiveId" clId="{3102874D-FECA-42E7-BA60-8E5CAEE914FE}" dt="2024-02-28T10:40:55.670" v="77" actId="14100"/>
          <ac:spMkLst>
            <pc:docMk/>
            <pc:sldMk cId="2289630596" sldId="273"/>
            <ac:spMk id="2" creationId="{EB5B8137-0414-BD47-7345-7ADA46C07EE5}"/>
          </ac:spMkLst>
        </pc:spChg>
        <pc:spChg chg="mod">
          <ac:chgData name="Suhas Gawai" userId="d4424e1cb93a66c8" providerId="LiveId" clId="{3102874D-FECA-42E7-BA60-8E5CAEE914FE}" dt="2024-02-28T10:41:01.989" v="79" actId="27636"/>
          <ac:spMkLst>
            <pc:docMk/>
            <pc:sldMk cId="2289630596" sldId="273"/>
            <ac:spMk id="3" creationId="{090514EF-B102-F72F-9296-4E250E5E98A5}"/>
          </ac:spMkLst>
        </pc:spChg>
      </pc:sldChg>
      <pc:sldChg chg="modSp new mod">
        <pc:chgData name="Suhas Gawai" userId="d4424e1cb93a66c8" providerId="LiveId" clId="{3102874D-FECA-42E7-BA60-8E5CAEE914FE}" dt="2024-02-28T12:24:51.641" v="694" actId="20577"/>
        <pc:sldMkLst>
          <pc:docMk/>
          <pc:sldMk cId="3930067132" sldId="274"/>
        </pc:sldMkLst>
        <pc:spChg chg="mod">
          <ac:chgData name="Suhas Gawai" userId="d4424e1cb93a66c8" providerId="LiveId" clId="{3102874D-FECA-42E7-BA60-8E5CAEE914FE}" dt="2024-02-28T10:43:38.746" v="86" actId="27636"/>
          <ac:spMkLst>
            <pc:docMk/>
            <pc:sldMk cId="3930067132" sldId="274"/>
            <ac:spMk id="2" creationId="{E25E485E-71D8-0609-656F-04D51D9F9D3F}"/>
          </ac:spMkLst>
        </pc:spChg>
        <pc:spChg chg="mod">
          <ac:chgData name="Suhas Gawai" userId="d4424e1cb93a66c8" providerId="LiveId" clId="{3102874D-FECA-42E7-BA60-8E5CAEE914FE}" dt="2024-02-28T12:24:51.641" v="694" actId="20577"/>
          <ac:spMkLst>
            <pc:docMk/>
            <pc:sldMk cId="3930067132" sldId="274"/>
            <ac:spMk id="3" creationId="{C84E432C-967B-92C8-CD73-BC1166162272}"/>
          </ac:spMkLst>
        </pc:spChg>
      </pc:sldChg>
      <pc:sldChg chg="modSp new mod">
        <pc:chgData name="Suhas Gawai" userId="d4424e1cb93a66c8" providerId="LiveId" clId="{3102874D-FECA-42E7-BA60-8E5CAEE914FE}" dt="2024-02-28T10:47:54.361" v="114" actId="27636"/>
        <pc:sldMkLst>
          <pc:docMk/>
          <pc:sldMk cId="275914078" sldId="275"/>
        </pc:sldMkLst>
        <pc:spChg chg="mod">
          <ac:chgData name="Suhas Gawai" userId="d4424e1cb93a66c8" providerId="LiveId" clId="{3102874D-FECA-42E7-BA60-8E5CAEE914FE}" dt="2024-02-28T10:47:45.702" v="112"/>
          <ac:spMkLst>
            <pc:docMk/>
            <pc:sldMk cId="275914078" sldId="275"/>
            <ac:spMk id="2" creationId="{38AE15EF-C632-CE64-9243-8BF62A0D6D2A}"/>
          </ac:spMkLst>
        </pc:spChg>
        <pc:spChg chg="mod">
          <ac:chgData name="Suhas Gawai" userId="d4424e1cb93a66c8" providerId="LiveId" clId="{3102874D-FECA-42E7-BA60-8E5CAEE914FE}" dt="2024-02-28T10:47:54.361" v="114" actId="27636"/>
          <ac:spMkLst>
            <pc:docMk/>
            <pc:sldMk cId="275914078" sldId="275"/>
            <ac:spMk id="3" creationId="{6B4012CE-D0FB-4CD5-35CB-C90AA5651F82}"/>
          </ac:spMkLst>
        </pc:spChg>
      </pc:sldChg>
      <pc:sldChg chg="new del">
        <pc:chgData name="Suhas Gawai" userId="d4424e1cb93a66c8" providerId="LiveId" clId="{3102874D-FECA-42E7-BA60-8E5CAEE914FE}" dt="2024-02-28T10:46:58.073" v="100" actId="680"/>
        <pc:sldMkLst>
          <pc:docMk/>
          <pc:sldMk cId="3160227803" sldId="275"/>
        </pc:sldMkLst>
      </pc:sldChg>
      <pc:sldChg chg="new del">
        <pc:chgData name="Suhas Gawai" userId="d4424e1cb93a66c8" providerId="LiveId" clId="{3102874D-FECA-42E7-BA60-8E5CAEE914FE}" dt="2024-02-28T10:46:57.238" v="99" actId="680"/>
        <pc:sldMkLst>
          <pc:docMk/>
          <pc:sldMk cId="2471152137" sldId="276"/>
        </pc:sldMkLst>
      </pc:sldChg>
      <pc:sldChg chg="modSp new mod">
        <pc:chgData name="Suhas Gawai" userId="d4424e1cb93a66c8" providerId="LiveId" clId="{3102874D-FECA-42E7-BA60-8E5CAEE914FE}" dt="2024-02-28T12:25:23.210" v="712" actId="20577"/>
        <pc:sldMkLst>
          <pc:docMk/>
          <pc:sldMk cId="2498535574" sldId="276"/>
        </pc:sldMkLst>
        <pc:spChg chg="mod">
          <ac:chgData name="Suhas Gawai" userId="d4424e1cb93a66c8" providerId="LiveId" clId="{3102874D-FECA-42E7-BA60-8E5CAEE914FE}" dt="2024-02-28T10:48:38.651" v="117" actId="14100"/>
          <ac:spMkLst>
            <pc:docMk/>
            <pc:sldMk cId="2498535574" sldId="276"/>
            <ac:spMk id="2" creationId="{04FFFC39-668C-B1D9-C850-280D8A77A541}"/>
          </ac:spMkLst>
        </pc:spChg>
        <pc:spChg chg="mod">
          <ac:chgData name="Suhas Gawai" userId="d4424e1cb93a66c8" providerId="LiveId" clId="{3102874D-FECA-42E7-BA60-8E5CAEE914FE}" dt="2024-02-28T12:25:23.210" v="712" actId="20577"/>
          <ac:spMkLst>
            <pc:docMk/>
            <pc:sldMk cId="2498535574" sldId="276"/>
            <ac:spMk id="3" creationId="{0A325271-D025-58D1-A301-1F4126CA55AF}"/>
          </ac:spMkLst>
        </pc:spChg>
      </pc:sldChg>
      <pc:sldChg chg="modSp new mod">
        <pc:chgData name="Suhas Gawai" userId="d4424e1cb93a66c8" providerId="LiveId" clId="{3102874D-FECA-42E7-BA60-8E5CAEE914FE}" dt="2024-02-28T10:53:50.055" v="168" actId="27636"/>
        <pc:sldMkLst>
          <pc:docMk/>
          <pc:sldMk cId="258972353" sldId="277"/>
        </pc:sldMkLst>
        <pc:spChg chg="mod">
          <ac:chgData name="Suhas Gawai" userId="d4424e1cb93a66c8" providerId="LiveId" clId="{3102874D-FECA-42E7-BA60-8E5CAEE914FE}" dt="2024-02-28T10:53:41.879" v="166" actId="14100"/>
          <ac:spMkLst>
            <pc:docMk/>
            <pc:sldMk cId="258972353" sldId="277"/>
            <ac:spMk id="2" creationId="{32E1D565-2914-F20F-0386-59419B42897D}"/>
          </ac:spMkLst>
        </pc:spChg>
        <pc:spChg chg="mod">
          <ac:chgData name="Suhas Gawai" userId="d4424e1cb93a66c8" providerId="LiveId" clId="{3102874D-FECA-42E7-BA60-8E5CAEE914FE}" dt="2024-02-28T10:53:50.055" v="168" actId="27636"/>
          <ac:spMkLst>
            <pc:docMk/>
            <pc:sldMk cId="258972353" sldId="277"/>
            <ac:spMk id="3" creationId="{DF39209E-F31C-F7BE-FF97-0B383A704E87}"/>
          </ac:spMkLst>
        </pc:spChg>
      </pc:sldChg>
      <pc:sldChg chg="new del">
        <pc:chgData name="Suhas Gawai" userId="d4424e1cb93a66c8" providerId="LiveId" clId="{3102874D-FECA-42E7-BA60-8E5CAEE914FE}" dt="2024-02-28T10:46:56.626" v="98" actId="680"/>
        <pc:sldMkLst>
          <pc:docMk/>
          <pc:sldMk cId="3273058302" sldId="277"/>
        </pc:sldMkLst>
      </pc:sldChg>
      <pc:sldChg chg="new del">
        <pc:chgData name="Suhas Gawai" userId="d4424e1cb93a66c8" providerId="LiveId" clId="{3102874D-FECA-42E7-BA60-8E5CAEE914FE}" dt="2024-02-28T10:46:56.186" v="97" actId="680"/>
        <pc:sldMkLst>
          <pc:docMk/>
          <pc:sldMk cId="1907642777" sldId="278"/>
        </pc:sldMkLst>
      </pc:sldChg>
      <pc:sldChg chg="modSp new mod">
        <pc:chgData name="Suhas Gawai" userId="d4424e1cb93a66c8" providerId="LiveId" clId="{3102874D-FECA-42E7-BA60-8E5CAEE914FE}" dt="2024-02-28T12:25:44.626" v="723" actId="20577"/>
        <pc:sldMkLst>
          <pc:docMk/>
          <pc:sldMk cId="3113690025" sldId="278"/>
        </pc:sldMkLst>
        <pc:spChg chg="mod">
          <ac:chgData name="Suhas Gawai" userId="d4424e1cb93a66c8" providerId="LiveId" clId="{3102874D-FECA-42E7-BA60-8E5CAEE914FE}" dt="2024-02-28T10:54:58.812" v="174" actId="27636"/>
          <ac:spMkLst>
            <pc:docMk/>
            <pc:sldMk cId="3113690025" sldId="278"/>
            <ac:spMk id="2" creationId="{BFD3ECC1-875B-742C-8EC1-4E3418A4980F}"/>
          </ac:spMkLst>
        </pc:spChg>
        <pc:spChg chg="mod">
          <ac:chgData name="Suhas Gawai" userId="d4424e1cb93a66c8" providerId="LiveId" clId="{3102874D-FECA-42E7-BA60-8E5CAEE914FE}" dt="2024-02-28T12:25:44.626" v="723" actId="20577"/>
          <ac:spMkLst>
            <pc:docMk/>
            <pc:sldMk cId="3113690025" sldId="278"/>
            <ac:spMk id="3" creationId="{2B50EF21-CD60-94FB-FE2F-9E6FCAA6225A}"/>
          </ac:spMkLst>
        </pc:spChg>
      </pc:sldChg>
      <pc:sldChg chg="new del">
        <pc:chgData name="Suhas Gawai" userId="d4424e1cb93a66c8" providerId="LiveId" clId="{3102874D-FECA-42E7-BA60-8E5CAEE914FE}" dt="2024-02-28T10:46:55.919" v="96" actId="680"/>
        <pc:sldMkLst>
          <pc:docMk/>
          <pc:sldMk cId="926964588" sldId="279"/>
        </pc:sldMkLst>
      </pc:sldChg>
      <pc:sldChg chg="modSp new mod">
        <pc:chgData name="Suhas Gawai" userId="d4424e1cb93a66c8" providerId="LiveId" clId="{3102874D-FECA-42E7-BA60-8E5CAEE914FE}" dt="2024-02-28T10:57:54.514" v="188" actId="27636"/>
        <pc:sldMkLst>
          <pc:docMk/>
          <pc:sldMk cId="1111519996" sldId="279"/>
        </pc:sldMkLst>
        <pc:spChg chg="mod">
          <ac:chgData name="Suhas Gawai" userId="d4424e1cb93a66c8" providerId="LiveId" clId="{3102874D-FECA-42E7-BA60-8E5CAEE914FE}" dt="2024-02-28T10:57:33.727" v="184"/>
          <ac:spMkLst>
            <pc:docMk/>
            <pc:sldMk cId="1111519996" sldId="279"/>
            <ac:spMk id="2" creationId="{25219859-2747-29EA-91DE-61DB1EDE4746}"/>
          </ac:spMkLst>
        </pc:spChg>
        <pc:spChg chg="mod">
          <ac:chgData name="Suhas Gawai" userId="d4424e1cb93a66c8" providerId="LiveId" clId="{3102874D-FECA-42E7-BA60-8E5CAEE914FE}" dt="2024-02-28T10:57:54.514" v="188" actId="27636"/>
          <ac:spMkLst>
            <pc:docMk/>
            <pc:sldMk cId="1111519996" sldId="279"/>
            <ac:spMk id="3" creationId="{1AF20CA3-372F-ED9D-A87B-BD5BBBF200E3}"/>
          </ac:spMkLst>
        </pc:spChg>
      </pc:sldChg>
      <pc:sldChg chg="new del">
        <pc:chgData name="Suhas Gawai" userId="d4424e1cb93a66c8" providerId="LiveId" clId="{3102874D-FECA-42E7-BA60-8E5CAEE914FE}" dt="2024-02-28T10:46:55.677" v="95" actId="680"/>
        <pc:sldMkLst>
          <pc:docMk/>
          <pc:sldMk cId="1577462243" sldId="280"/>
        </pc:sldMkLst>
      </pc:sldChg>
      <pc:sldChg chg="modSp new mod">
        <pc:chgData name="Suhas Gawai" userId="d4424e1cb93a66c8" providerId="LiveId" clId="{3102874D-FECA-42E7-BA60-8E5CAEE914FE}" dt="2024-02-28T12:26:15.957" v="732" actId="27636"/>
        <pc:sldMkLst>
          <pc:docMk/>
          <pc:sldMk cId="4184914296" sldId="280"/>
        </pc:sldMkLst>
        <pc:spChg chg="mod">
          <ac:chgData name="Suhas Gawai" userId="d4424e1cb93a66c8" providerId="LiveId" clId="{3102874D-FECA-42E7-BA60-8E5CAEE914FE}" dt="2024-02-28T11:00:15.702" v="196" actId="27636"/>
          <ac:spMkLst>
            <pc:docMk/>
            <pc:sldMk cId="4184914296" sldId="280"/>
            <ac:spMk id="2" creationId="{E3352BBE-DCDC-9149-FECD-FCD00D29813E}"/>
          </ac:spMkLst>
        </pc:spChg>
        <pc:spChg chg="mod">
          <ac:chgData name="Suhas Gawai" userId="d4424e1cb93a66c8" providerId="LiveId" clId="{3102874D-FECA-42E7-BA60-8E5CAEE914FE}" dt="2024-02-28T12:26:15.957" v="732" actId="27636"/>
          <ac:spMkLst>
            <pc:docMk/>
            <pc:sldMk cId="4184914296" sldId="280"/>
            <ac:spMk id="3" creationId="{707CA92D-FF02-3E7B-BAC1-FD87448EA644}"/>
          </ac:spMkLst>
        </pc:spChg>
      </pc:sldChg>
      <pc:sldChg chg="modSp new mod">
        <pc:chgData name="Suhas Gawai" userId="d4424e1cb93a66c8" providerId="LiveId" clId="{3102874D-FECA-42E7-BA60-8E5CAEE914FE}" dt="2024-02-28T11:03:46.286" v="214"/>
        <pc:sldMkLst>
          <pc:docMk/>
          <pc:sldMk cId="1075138920" sldId="281"/>
        </pc:sldMkLst>
        <pc:spChg chg="mod">
          <ac:chgData name="Suhas Gawai" userId="d4424e1cb93a66c8" providerId="LiveId" clId="{3102874D-FECA-42E7-BA60-8E5CAEE914FE}" dt="2024-02-28T11:03:46.286" v="214"/>
          <ac:spMkLst>
            <pc:docMk/>
            <pc:sldMk cId="1075138920" sldId="281"/>
            <ac:spMk id="2" creationId="{CDAE2383-DBDA-AAE4-132F-51EFA87910EA}"/>
          </ac:spMkLst>
        </pc:spChg>
        <pc:spChg chg="mod">
          <ac:chgData name="Suhas Gawai" userId="d4424e1cb93a66c8" providerId="LiveId" clId="{3102874D-FECA-42E7-BA60-8E5CAEE914FE}" dt="2024-02-28T11:03:25.303" v="213" actId="27636"/>
          <ac:spMkLst>
            <pc:docMk/>
            <pc:sldMk cId="1075138920" sldId="281"/>
            <ac:spMk id="3" creationId="{B50E50E1-1ED5-8977-6A97-DD97CBE483D2}"/>
          </ac:spMkLst>
        </pc:spChg>
      </pc:sldChg>
      <pc:sldChg chg="modSp new mod">
        <pc:chgData name="Suhas Gawai" userId="d4424e1cb93a66c8" providerId="LiveId" clId="{3102874D-FECA-42E7-BA60-8E5CAEE914FE}" dt="2024-02-28T12:27:22.008" v="748" actId="20577"/>
        <pc:sldMkLst>
          <pc:docMk/>
          <pc:sldMk cId="809637318" sldId="282"/>
        </pc:sldMkLst>
        <pc:spChg chg="mod">
          <ac:chgData name="Suhas Gawai" userId="d4424e1cb93a66c8" providerId="LiveId" clId="{3102874D-FECA-42E7-BA60-8E5CAEE914FE}" dt="2024-02-28T11:05:31.387" v="220" actId="27636"/>
          <ac:spMkLst>
            <pc:docMk/>
            <pc:sldMk cId="809637318" sldId="282"/>
            <ac:spMk id="2" creationId="{66C43381-DA71-1AB4-DD12-922AB489093B}"/>
          </ac:spMkLst>
        </pc:spChg>
        <pc:spChg chg="mod">
          <ac:chgData name="Suhas Gawai" userId="d4424e1cb93a66c8" providerId="LiveId" clId="{3102874D-FECA-42E7-BA60-8E5CAEE914FE}" dt="2024-02-28T12:27:22.008" v="748" actId="20577"/>
          <ac:spMkLst>
            <pc:docMk/>
            <pc:sldMk cId="809637318" sldId="282"/>
            <ac:spMk id="3" creationId="{A7FF935C-5984-FA9E-5E7E-78D5B36DA04B}"/>
          </ac:spMkLst>
        </pc:spChg>
      </pc:sldChg>
      <pc:sldChg chg="modSp new mod">
        <pc:chgData name="Suhas Gawai" userId="d4424e1cb93a66c8" providerId="LiveId" clId="{3102874D-FECA-42E7-BA60-8E5CAEE914FE}" dt="2024-02-28T11:09:14.447" v="230"/>
        <pc:sldMkLst>
          <pc:docMk/>
          <pc:sldMk cId="3329737593" sldId="283"/>
        </pc:sldMkLst>
        <pc:spChg chg="mod">
          <ac:chgData name="Suhas Gawai" userId="d4424e1cb93a66c8" providerId="LiveId" clId="{3102874D-FECA-42E7-BA60-8E5CAEE914FE}" dt="2024-02-28T11:09:14.447" v="230"/>
          <ac:spMkLst>
            <pc:docMk/>
            <pc:sldMk cId="3329737593" sldId="283"/>
            <ac:spMk id="2" creationId="{F27C4A3B-6A69-87C4-B258-9768B696D055}"/>
          </ac:spMkLst>
        </pc:spChg>
        <pc:spChg chg="mod">
          <ac:chgData name="Suhas Gawai" userId="d4424e1cb93a66c8" providerId="LiveId" clId="{3102874D-FECA-42E7-BA60-8E5CAEE914FE}" dt="2024-02-28T11:08:59.133" v="229" actId="27636"/>
          <ac:spMkLst>
            <pc:docMk/>
            <pc:sldMk cId="3329737593" sldId="283"/>
            <ac:spMk id="3" creationId="{93310A4B-DE89-8BA7-CD6E-1FD6F22CFF4E}"/>
          </ac:spMkLst>
        </pc:spChg>
      </pc:sldChg>
      <pc:sldChg chg="modSp new mod">
        <pc:chgData name="Suhas Gawai" userId="d4424e1cb93a66c8" providerId="LiveId" clId="{3102874D-FECA-42E7-BA60-8E5CAEE914FE}" dt="2024-02-28T12:27:43.023" v="769" actId="20577"/>
        <pc:sldMkLst>
          <pc:docMk/>
          <pc:sldMk cId="1806922423" sldId="284"/>
        </pc:sldMkLst>
        <pc:spChg chg="mod">
          <ac:chgData name="Suhas Gawai" userId="d4424e1cb93a66c8" providerId="LiveId" clId="{3102874D-FECA-42E7-BA60-8E5CAEE914FE}" dt="2024-02-28T11:11:35.629" v="236" actId="27636"/>
          <ac:spMkLst>
            <pc:docMk/>
            <pc:sldMk cId="1806922423" sldId="284"/>
            <ac:spMk id="2" creationId="{B64B177D-2DF6-7AC3-3185-0E622633B0C1}"/>
          </ac:spMkLst>
        </pc:spChg>
        <pc:spChg chg="mod">
          <ac:chgData name="Suhas Gawai" userId="d4424e1cb93a66c8" providerId="LiveId" clId="{3102874D-FECA-42E7-BA60-8E5CAEE914FE}" dt="2024-02-28T12:27:43.023" v="769" actId="20577"/>
          <ac:spMkLst>
            <pc:docMk/>
            <pc:sldMk cId="1806922423" sldId="284"/>
            <ac:spMk id="3" creationId="{7A9DB7F1-BC74-5B09-7ADB-98F9FAAAD6C0}"/>
          </ac:spMkLst>
        </pc:spChg>
      </pc:sldChg>
      <pc:sldChg chg="modSp new mod">
        <pc:chgData name="Suhas Gawai" userId="d4424e1cb93a66c8" providerId="LiveId" clId="{3102874D-FECA-42E7-BA60-8E5CAEE914FE}" dt="2024-02-28T11:14:52.032" v="247"/>
        <pc:sldMkLst>
          <pc:docMk/>
          <pc:sldMk cId="3607463004" sldId="285"/>
        </pc:sldMkLst>
        <pc:spChg chg="mod">
          <ac:chgData name="Suhas Gawai" userId="d4424e1cb93a66c8" providerId="LiveId" clId="{3102874D-FECA-42E7-BA60-8E5CAEE914FE}" dt="2024-02-28T11:14:52.032" v="247"/>
          <ac:spMkLst>
            <pc:docMk/>
            <pc:sldMk cId="3607463004" sldId="285"/>
            <ac:spMk id="2" creationId="{5B311387-18F2-BD01-F746-D5C703B25104}"/>
          </ac:spMkLst>
        </pc:spChg>
        <pc:spChg chg="mod">
          <ac:chgData name="Suhas Gawai" userId="d4424e1cb93a66c8" providerId="LiveId" clId="{3102874D-FECA-42E7-BA60-8E5CAEE914FE}" dt="2024-02-28T11:14:34.817" v="246" actId="27636"/>
          <ac:spMkLst>
            <pc:docMk/>
            <pc:sldMk cId="3607463004" sldId="285"/>
            <ac:spMk id="3" creationId="{1BB7F80C-FB67-0582-C926-DBC18A07144F}"/>
          </ac:spMkLst>
        </pc:spChg>
      </pc:sldChg>
      <pc:sldChg chg="modSp new mod">
        <pc:chgData name="Suhas Gawai" userId="d4424e1cb93a66c8" providerId="LiveId" clId="{3102874D-FECA-42E7-BA60-8E5CAEE914FE}" dt="2024-02-28T12:28:20.402" v="790" actId="20577"/>
        <pc:sldMkLst>
          <pc:docMk/>
          <pc:sldMk cId="1501190299" sldId="286"/>
        </pc:sldMkLst>
        <pc:spChg chg="mod">
          <ac:chgData name="Suhas Gawai" userId="d4424e1cb93a66c8" providerId="LiveId" clId="{3102874D-FECA-42E7-BA60-8E5CAEE914FE}" dt="2024-02-28T11:15:55.580" v="255" actId="27636"/>
          <ac:spMkLst>
            <pc:docMk/>
            <pc:sldMk cId="1501190299" sldId="286"/>
            <ac:spMk id="2" creationId="{7D697C2E-A430-7781-6509-F6D21C04F58A}"/>
          </ac:spMkLst>
        </pc:spChg>
        <pc:spChg chg="mod">
          <ac:chgData name="Suhas Gawai" userId="d4424e1cb93a66c8" providerId="LiveId" clId="{3102874D-FECA-42E7-BA60-8E5CAEE914FE}" dt="2024-02-28T12:28:20.402" v="790" actId="20577"/>
          <ac:spMkLst>
            <pc:docMk/>
            <pc:sldMk cId="1501190299" sldId="286"/>
            <ac:spMk id="3" creationId="{C94EA38D-B3FB-8549-94C4-2BE7BF50F868}"/>
          </ac:spMkLst>
        </pc:spChg>
      </pc:sldChg>
      <pc:sldChg chg="modSp new mod">
        <pc:chgData name="Suhas Gawai" userId="d4424e1cb93a66c8" providerId="LiveId" clId="{3102874D-FECA-42E7-BA60-8E5CAEE914FE}" dt="2024-02-28T11:18:18.816" v="262"/>
        <pc:sldMkLst>
          <pc:docMk/>
          <pc:sldMk cId="217615828" sldId="287"/>
        </pc:sldMkLst>
        <pc:spChg chg="mod">
          <ac:chgData name="Suhas Gawai" userId="d4424e1cb93a66c8" providerId="LiveId" clId="{3102874D-FECA-42E7-BA60-8E5CAEE914FE}" dt="2024-02-28T11:18:18.816" v="262"/>
          <ac:spMkLst>
            <pc:docMk/>
            <pc:sldMk cId="217615828" sldId="287"/>
            <ac:spMk id="2" creationId="{43FB3C9E-D9D5-9A52-3BB6-3ABBCAFB1444}"/>
          </ac:spMkLst>
        </pc:spChg>
        <pc:spChg chg="mod">
          <ac:chgData name="Suhas Gawai" userId="d4424e1cb93a66c8" providerId="LiveId" clId="{3102874D-FECA-42E7-BA60-8E5CAEE914FE}" dt="2024-02-28T11:18:07.479" v="261" actId="27636"/>
          <ac:spMkLst>
            <pc:docMk/>
            <pc:sldMk cId="217615828" sldId="287"/>
            <ac:spMk id="3" creationId="{A89374BD-EA18-1FE9-94DB-3442AF6FF747}"/>
          </ac:spMkLst>
        </pc:spChg>
      </pc:sldChg>
      <pc:sldChg chg="modSp new mod">
        <pc:chgData name="Suhas Gawai" userId="d4424e1cb93a66c8" providerId="LiveId" clId="{3102874D-FECA-42E7-BA60-8E5CAEE914FE}" dt="2024-02-28T12:28:34.305" v="798" actId="20577"/>
        <pc:sldMkLst>
          <pc:docMk/>
          <pc:sldMk cId="787576650" sldId="288"/>
        </pc:sldMkLst>
        <pc:spChg chg="mod">
          <ac:chgData name="Suhas Gawai" userId="d4424e1cb93a66c8" providerId="LiveId" clId="{3102874D-FECA-42E7-BA60-8E5CAEE914FE}" dt="2024-02-28T11:18:52.884" v="267" actId="14100"/>
          <ac:spMkLst>
            <pc:docMk/>
            <pc:sldMk cId="787576650" sldId="288"/>
            <ac:spMk id="2" creationId="{65B3E217-E3D4-6949-6428-C76C32B83C4C}"/>
          </ac:spMkLst>
        </pc:spChg>
        <pc:spChg chg="mod">
          <ac:chgData name="Suhas Gawai" userId="d4424e1cb93a66c8" providerId="LiveId" clId="{3102874D-FECA-42E7-BA60-8E5CAEE914FE}" dt="2024-02-28T12:28:34.305" v="798" actId="20577"/>
          <ac:spMkLst>
            <pc:docMk/>
            <pc:sldMk cId="787576650" sldId="288"/>
            <ac:spMk id="3" creationId="{C7531C75-BB1C-EF5C-84BC-0326EDB6B129}"/>
          </ac:spMkLst>
        </pc:spChg>
      </pc:sldChg>
      <pc:sldChg chg="modSp new mod">
        <pc:chgData name="Suhas Gawai" userId="d4424e1cb93a66c8" providerId="LiveId" clId="{3102874D-FECA-42E7-BA60-8E5CAEE914FE}" dt="2024-02-28T11:19:59.859" v="277" actId="27636"/>
        <pc:sldMkLst>
          <pc:docMk/>
          <pc:sldMk cId="3921765321" sldId="289"/>
        </pc:sldMkLst>
        <pc:spChg chg="mod">
          <ac:chgData name="Suhas Gawai" userId="d4424e1cb93a66c8" providerId="LiveId" clId="{3102874D-FECA-42E7-BA60-8E5CAEE914FE}" dt="2024-02-28T11:19:54.342" v="275" actId="14100"/>
          <ac:spMkLst>
            <pc:docMk/>
            <pc:sldMk cId="3921765321" sldId="289"/>
            <ac:spMk id="2" creationId="{C066BC98-87C8-E516-6F8E-06C3CA45803F}"/>
          </ac:spMkLst>
        </pc:spChg>
        <pc:spChg chg="mod">
          <ac:chgData name="Suhas Gawai" userId="d4424e1cb93a66c8" providerId="LiveId" clId="{3102874D-FECA-42E7-BA60-8E5CAEE914FE}" dt="2024-02-28T11:19:59.859" v="277" actId="27636"/>
          <ac:spMkLst>
            <pc:docMk/>
            <pc:sldMk cId="3921765321" sldId="289"/>
            <ac:spMk id="3" creationId="{59C43E47-0708-D952-3E33-7BFA56AEE407}"/>
          </ac:spMkLst>
        </pc:spChg>
      </pc:sldChg>
      <pc:sldChg chg="modSp new mod">
        <pc:chgData name="Suhas Gawai" userId="d4424e1cb93a66c8" providerId="LiveId" clId="{3102874D-FECA-42E7-BA60-8E5CAEE914FE}" dt="2024-02-28T12:28:50.152" v="815" actId="20577"/>
        <pc:sldMkLst>
          <pc:docMk/>
          <pc:sldMk cId="87742689" sldId="290"/>
        </pc:sldMkLst>
        <pc:spChg chg="mod">
          <ac:chgData name="Suhas Gawai" userId="d4424e1cb93a66c8" providerId="LiveId" clId="{3102874D-FECA-42E7-BA60-8E5CAEE914FE}" dt="2024-02-28T11:21:31.742" v="290" actId="14100"/>
          <ac:spMkLst>
            <pc:docMk/>
            <pc:sldMk cId="87742689" sldId="290"/>
            <ac:spMk id="2" creationId="{AEEC9C28-C707-8F8E-453B-08E439F90A0D}"/>
          </ac:spMkLst>
        </pc:spChg>
        <pc:spChg chg="mod">
          <ac:chgData name="Suhas Gawai" userId="d4424e1cb93a66c8" providerId="LiveId" clId="{3102874D-FECA-42E7-BA60-8E5CAEE914FE}" dt="2024-02-28T12:28:50.152" v="815" actId="20577"/>
          <ac:spMkLst>
            <pc:docMk/>
            <pc:sldMk cId="87742689" sldId="290"/>
            <ac:spMk id="3" creationId="{7AAFA0DE-4ABC-5ACE-F4D3-39D9AFA3A520}"/>
          </ac:spMkLst>
        </pc:spChg>
      </pc:sldChg>
      <pc:sldChg chg="modSp new mod">
        <pc:chgData name="Suhas Gawai" userId="d4424e1cb93a66c8" providerId="LiveId" clId="{3102874D-FECA-42E7-BA60-8E5CAEE914FE}" dt="2024-02-28T11:25:35.602" v="300"/>
        <pc:sldMkLst>
          <pc:docMk/>
          <pc:sldMk cId="442751256" sldId="291"/>
        </pc:sldMkLst>
        <pc:spChg chg="mod">
          <ac:chgData name="Suhas Gawai" userId="d4424e1cb93a66c8" providerId="LiveId" clId="{3102874D-FECA-42E7-BA60-8E5CAEE914FE}" dt="2024-02-28T11:25:35.602" v="300"/>
          <ac:spMkLst>
            <pc:docMk/>
            <pc:sldMk cId="442751256" sldId="291"/>
            <ac:spMk id="2" creationId="{74013916-5E13-A5E7-7355-BD7C425AF3B6}"/>
          </ac:spMkLst>
        </pc:spChg>
        <pc:spChg chg="mod">
          <ac:chgData name="Suhas Gawai" userId="d4424e1cb93a66c8" providerId="LiveId" clId="{3102874D-FECA-42E7-BA60-8E5CAEE914FE}" dt="2024-02-28T11:24:36.432" v="299" actId="27636"/>
          <ac:spMkLst>
            <pc:docMk/>
            <pc:sldMk cId="442751256" sldId="291"/>
            <ac:spMk id="3" creationId="{5249C705-5981-A73D-CDBA-767E1AF200CD}"/>
          </ac:spMkLst>
        </pc:spChg>
      </pc:sldChg>
      <pc:sldChg chg="modSp new mod">
        <pc:chgData name="Suhas Gawai" userId="d4424e1cb93a66c8" providerId="LiveId" clId="{3102874D-FECA-42E7-BA60-8E5CAEE914FE}" dt="2024-02-28T12:29:18.413" v="832" actId="20577"/>
        <pc:sldMkLst>
          <pc:docMk/>
          <pc:sldMk cId="2217466899" sldId="292"/>
        </pc:sldMkLst>
        <pc:spChg chg="mod">
          <ac:chgData name="Suhas Gawai" userId="d4424e1cb93a66c8" providerId="LiveId" clId="{3102874D-FECA-42E7-BA60-8E5CAEE914FE}" dt="2024-02-28T11:25:53.054" v="303" actId="27636"/>
          <ac:spMkLst>
            <pc:docMk/>
            <pc:sldMk cId="2217466899" sldId="292"/>
            <ac:spMk id="2" creationId="{8D57FCFD-E50E-C324-76F8-173B7D9DC2BF}"/>
          </ac:spMkLst>
        </pc:spChg>
        <pc:spChg chg="mod">
          <ac:chgData name="Suhas Gawai" userId="d4424e1cb93a66c8" providerId="LiveId" clId="{3102874D-FECA-42E7-BA60-8E5CAEE914FE}" dt="2024-02-28T12:29:18.413" v="832" actId="20577"/>
          <ac:spMkLst>
            <pc:docMk/>
            <pc:sldMk cId="2217466899" sldId="292"/>
            <ac:spMk id="3" creationId="{8473BB59-6524-ED6F-5956-0294A904EF75}"/>
          </ac:spMkLst>
        </pc:spChg>
      </pc:sldChg>
      <pc:sldChg chg="modSp new mod">
        <pc:chgData name="Suhas Gawai" userId="d4424e1cb93a66c8" providerId="LiveId" clId="{3102874D-FECA-42E7-BA60-8E5CAEE914FE}" dt="2024-02-28T11:29:54.784" v="320" actId="27636"/>
        <pc:sldMkLst>
          <pc:docMk/>
          <pc:sldMk cId="2068271725" sldId="293"/>
        </pc:sldMkLst>
        <pc:spChg chg="mod">
          <ac:chgData name="Suhas Gawai" userId="d4424e1cb93a66c8" providerId="LiveId" clId="{3102874D-FECA-42E7-BA60-8E5CAEE914FE}" dt="2024-02-28T11:29:40.315" v="318" actId="1076"/>
          <ac:spMkLst>
            <pc:docMk/>
            <pc:sldMk cId="2068271725" sldId="293"/>
            <ac:spMk id="2" creationId="{4C651A76-D6F7-57DE-0B8D-BCCE844D381D}"/>
          </ac:spMkLst>
        </pc:spChg>
        <pc:spChg chg="mod">
          <ac:chgData name="Suhas Gawai" userId="d4424e1cb93a66c8" providerId="LiveId" clId="{3102874D-FECA-42E7-BA60-8E5CAEE914FE}" dt="2024-02-28T11:29:54.784" v="320" actId="27636"/>
          <ac:spMkLst>
            <pc:docMk/>
            <pc:sldMk cId="2068271725" sldId="293"/>
            <ac:spMk id="3" creationId="{5E8DD11C-FB2A-1F66-FD25-D3E5FB37DFB9}"/>
          </ac:spMkLst>
        </pc:spChg>
      </pc:sldChg>
      <pc:sldChg chg="modSp new mod">
        <pc:chgData name="Suhas Gawai" userId="d4424e1cb93a66c8" providerId="LiveId" clId="{3102874D-FECA-42E7-BA60-8E5CAEE914FE}" dt="2024-02-28T12:29:59.196" v="857" actId="20577"/>
        <pc:sldMkLst>
          <pc:docMk/>
          <pc:sldMk cId="1323035921" sldId="294"/>
        </pc:sldMkLst>
        <pc:spChg chg="mod">
          <ac:chgData name="Suhas Gawai" userId="d4424e1cb93a66c8" providerId="LiveId" clId="{3102874D-FECA-42E7-BA60-8E5CAEE914FE}" dt="2024-02-28T11:30:47.343" v="326" actId="27636"/>
          <ac:spMkLst>
            <pc:docMk/>
            <pc:sldMk cId="1323035921" sldId="294"/>
            <ac:spMk id="2" creationId="{079F01E8-4ED7-30B8-FD1C-014500C26C32}"/>
          </ac:spMkLst>
        </pc:spChg>
        <pc:spChg chg="mod">
          <ac:chgData name="Suhas Gawai" userId="d4424e1cb93a66c8" providerId="LiveId" clId="{3102874D-FECA-42E7-BA60-8E5CAEE914FE}" dt="2024-02-28T12:29:59.196" v="857" actId="20577"/>
          <ac:spMkLst>
            <pc:docMk/>
            <pc:sldMk cId="1323035921" sldId="294"/>
            <ac:spMk id="3" creationId="{96C08236-CBD9-5740-BE82-70F217655B11}"/>
          </ac:spMkLst>
        </pc:spChg>
      </pc:sldChg>
      <pc:sldChg chg="modSp new mod">
        <pc:chgData name="Suhas Gawai" userId="d4424e1cb93a66c8" providerId="LiveId" clId="{3102874D-FECA-42E7-BA60-8E5CAEE914FE}" dt="2024-02-28T11:38:07.990" v="334"/>
        <pc:sldMkLst>
          <pc:docMk/>
          <pc:sldMk cId="2799239978" sldId="295"/>
        </pc:sldMkLst>
        <pc:spChg chg="mod">
          <ac:chgData name="Suhas Gawai" userId="d4424e1cb93a66c8" providerId="LiveId" clId="{3102874D-FECA-42E7-BA60-8E5CAEE914FE}" dt="2024-02-28T11:38:07.990" v="334"/>
          <ac:spMkLst>
            <pc:docMk/>
            <pc:sldMk cId="2799239978" sldId="295"/>
            <ac:spMk id="2" creationId="{BF679EC5-FB04-F390-5244-6210906B0306}"/>
          </ac:spMkLst>
        </pc:spChg>
        <pc:spChg chg="mod">
          <ac:chgData name="Suhas Gawai" userId="d4424e1cb93a66c8" providerId="LiveId" clId="{3102874D-FECA-42E7-BA60-8E5CAEE914FE}" dt="2024-02-28T11:37:47.079" v="332" actId="27636"/>
          <ac:spMkLst>
            <pc:docMk/>
            <pc:sldMk cId="2799239978" sldId="295"/>
            <ac:spMk id="3" creationId="{444A2967-DE94-6977-A15F-4FECBC2FA22D}"/>
          </ac:spMkLst>
        </pc:spChg>
      </pc:sldChg>
      <pc:sldChg chg="modSp new mod">
        <pc:chgData name="Suhas Gawai" userId="d4424e1cb93a66c8" providerId="LiveId" clId="{3102874D-FECA-42E7-BA60-8E5CAEE914FE}" dt="2024-02-28T12:30:51.657" v="890" actId="20577"/>
        <pc:sldMkLst>
          <pc:docMk/>
          <pc:sldMk cId="3773090009" sldId="296"/>
        </pc:sldMkLst>
        <pc:spChg chg="mod">
          <ac:chgData name="Suhas Gawai" userId="d4424e1cb93a66c8" providerId="LiveId" clId="{3102874D-FECA-42E7-BA60-8E5CAEE914FE}" dt="2024-02-28T11:38:57.053" v="340" actId="27636"/>
          <ac:spMkLst>
            <pc:docMk/>
            <pc:sldMk cId="3773090009" sldId="296"/>
            <ac:spMk id="2" creationId="{E29B439D-01C9-24F5-F4B0-EDEDCD2EF873}"/>
          </ac:spMkLst>
        </pc:spChg>
        <pc:spChg chg="mod">
          <ac:chgData name="Suhas Gawai" userId="d4424e1cb93a66c8" providerId="LiveId" clId="{3102874D-FECA-42E7-BA60-8E5CAEE914FE}" dt="2024-02-28T12:30:51.657" v="890" actId="20577"/>
          <ac:spMkLst>
            <pc:docMk/>
            <pc:sldMk cId="3773090009" sldId="296"/>
            <ac:spMk id="3" creationId="{7C122C95-D14C-23F8-2B07-6287692A6A96}"/>
          </ac:spMkLst>
        </pc:spChg>
      </pc:sldChg>
      <pc:sldChg chg="modSp new mod">
        <pc:chgData name="Suhas Gawai" userId="d4424e1cb93a66c8" providerId="LiveId" clId="{3102874D-FECA-42E7-BA60-8E5CAEE914FE}" dt="2024-02-28T11:41:01.874" v="350" actId="27636"/>
        <pc:sldMkLst>
          <pc:docMk/>
          <pc:sldMk cId="1252050502" sldId="297"/>
        </pc:sldMkLst>
        <pc:spChg chg="mod">
          <ac:chgData name="Suhas Gawai" userId="d4424e1cb93a66c8" providerId="LiveId" clId="{3102874D-FECA-42E7-BA60-8E5CAEE914FE}" dt="2024-02-28T11:40:57.626" v="348" actId="14100"/>
          <ac:spMkLst>
            <pc:docMk/>
            <pc:sldMk cId="1252050502" sldId="297"/>
            <ac:spMk id="2" creationId="{7785C651-B1ED-AD0C-7359-BD855F6EABEA}"/>
          </ac:spMkLst>
        </pc:spChg>
        <pc:spChg chg="mod">
          <ac:chgData name="Suhas Gawai" userId="d4424e1cb93a66c8" providerId="LiveId" clId="{3102874D-FECA-42E7-BA60-8E5CAEE914FE}" dt="2024-02-28T11:41:01.874" v="350" actId="27636"/>
          <ac:spMkLst>
            <pc:docMk/>
            <pc:sldMk cId="1252050502" sldId="297"/>
            <ac:spMk id="3" creationId="{28CB07D4-61A5-3B1A-6B17-5C4BD5E8CBAA}"/>
          </ac:spMkLst>
        </pc:spChg>
      </pc:sldChg>
      <pc:sldChg chg="modSp new mod">
        <pc:chgData name="Suhas Gawai" userId="d4424e1cb93a66c8" providerId="LiveId" clId="{3102874D-FECA-42E7-BA60-8E5CAEE914FE}" dt="2024-02-28T12:31:11.673" v="912" actId="20577"/>
        <pc:sldMkLst>
          <pc:docMk/>
          <pc:sldMk cId="587931590" sldId="298"/>
        </pc:sldMkLst>
        <pc:spChg chg="mod">
          <ac:chgData name="Suhas Gawai" userId="d4424e1cb93a66c8" providerId="LiveId" clId="{3102874D-FECA-42E7-BA60-8E5CAEE914FE}" dt="2024-02-28T11:43:42.416" v="362" actId="27636"/>
          <ac:spMkLst>
            <pc:docMk/>
            <pc:sldMk cId="587931590" sldId="298"/>
            <ac:spMk id="2" creationId="{9832FC94-7EF8-6B3E-A908-4CE3DFE9EB7B}"/>
          </ac:spMkLst>
        </pc:spChg>
        <pc:spChg chg="mod">
          <ac:chgData name="Suhas Gawai" userId="d4424e1cb93a66c8" providerId="LiveId" clId="{3102874D-FECA-42E7-BA60-8E5CAEE914FE}" dt="2024-02-28T12:31:11.673" v="912" actId="20577"/>
          <ac:spMkLst>
            <pc:docMk/>
            <pc:sldMk cId="587931590" sldId="298"/>
            <ac:spMk id="3" creationId="{1B9B5460-D645-67C3-7B0B-25068F1D572D}"/>
          </ac:spMkLst>
        </pc:spChg>
      </pc:sldChg>
      <pc:sldChg chg="modSp new mod">
        <pc:chgData name="Suhas Gawai" userId="d4424e1cb93a66c8" providerId="LiveId" clId="{3102874D-FECA-42E7-BA60-8E5CAEE914FE}" dt="2024-02-28T11:46:15.215" v="374" actId="1076"/>
        <pc:sldMkLst>
          <pc:docMk/>
          <pc:sldMk cId="2860556669" sldId="299"/>
        </pc:sldMkLst>
        <pc:spChg chg="mod">
          <ac:chgData name="Suhas Gawai" userId="d4424e1cb93a66c8" providerId="LiveId" clId="{3102874D-FECA-42E7-BA60-8E5CAEE914FE}" dt="2024-02-28T11:45:58.107" v="371" actId="14100"/>
          <ac:spMkLst>
            <pc:docMk/>
            <pc:sldMk cId="2860556669" sldId="299"/>
            <ac:spMk id="2" creationId="{D70DA99E-A145-2679-E716-D6602F14F186}"/>
          </ac:spMkLst>
        </pc:spChg>
        <pc:spChg chg="mod">
          <ac:chgData name="Suhas Gawai" userId="d4424e1cb93a66c8" providerId="LiveId" clId="{3102874D-FECA-42E7-BA60-8E5CAEE914FE}" dt="2024-02-28T11:46:15.215" v="374" actId="1076"/>
          <ac:spMkLst>
            <pc:docMk/>
            <pc:sldMk cId="2860556669" sldId="299"/>
            <ac:spMk id="3" creationId="{B083FB7E-B599-B4C4-FD01-CCAD0C199C92}"/>
          </ac:spMkLst>
        </pc:spChg>
      </pc:sldChg>
      <pc:sldChg chg="modSp new mod">
        <pc:chgData name="Suhas Gawai" userId="d4424e1cb93a66c8" providerId="LiveId" clId="{3102874D-FECA-42E7-BA60-8E5CAEE914FE}" dt="2024-02-28T12:31:27.089" v="923" actId="20577"/>
        <pc:sldMkLst>
          <pc:docMk/>
          <pc:sldMk cId="2857796685" sldId="300"/>
        </pc:sldMkLst>
        <pc:spChg chg="mod">
          <ac:chgData name="Suhas Gawai" userId="d4424e1cb93a66c8" providerId="LiveId" clId="{3102874D-FECA-42E7-BA60-8E5CAEE914FE}" dt="2024-02-28T11:47:30.659" v="386" actId="27636"/>
          <ac:spMkLst>
            <pc:docMk/>
            <pc:sldMk cId="2857796685" sldId="300"/>
            <ac:spMk id="2" creationId="{504B9BEF-B132-E8E2-65D9-E9035B00CC68}"/>
          </ac:spMkLst>
        </pc:spChg>
        <pc:spChg chg="mod">
          <ac:chgData name="Suhas Gawai" userId="d4424e1cb93a66c8" providerId="LiveId" clId="{3102874D-FECA-42E7-BA60-8E5CAEE914FE}" dt="2024-02-28T12:31:27.089" v="923" actId="20577"/>
          <ac:spMkLst>
            <pc:docMk/>
            <pc:sldMk cId="2857796685" sldId="300"/>
            <ac:spMk id="3" creationId="{44753431-B72B-3BF7-B372-ACC20F40F584}"/>
          </ac:spMkLst>
        </pc:spChg>
      </pc:sldChg>
      <pc:sldChg chg="modSp new mod">
        <pc:chgData name="Suhas Gawai" userId="d4424e1cb93a66c8" providerId="LiveId" clId="{3102874D-FECA-42E7-BA60-8E5CAEE914FE}" dt="2024-02-28T11:51:10.270" v="395" actId="27636"/>
        <pc:sldMkLst>
          <pc:docMk/>
          <pc:sldMk cId="3317786022" sldId="301"/>
        </pc:sldMkLst>
        <pc:spChg chg="mod">
          <ac:chgData name="Suhas Gawai" userId="d4424e1cb93a66c8" providerId="LiveId" clId="{3102874D-FECA-42E7-BA60-8E5CAEE914FE}" dt="2024-02-28T11:51:06.449" v="393" actId="14100"/>
          <ac:spMkLst>
            <pc:docMk/>
            <pc:sldMk cId="3317786022" sldId="301"/>
            <ac:spMk id="2" creationId="{2573BE61-B806-B028-8903-7C4FA306C919}"/>
          </ac:spMkLst>
        </pc:spChg>
        <pc:spChg chg="mod">
          <ac:chgData name="Suhas Gawai" userId="d4424e1cb93a66c8" providerId="LiveId" clId="{3102874D-FECA-42E7-BA60-8E5CAEE914FE}" dt="2024-02-28T11:51:10.270" v="395" actId="27636"/>
          <ac:spMkLst>
            <pc:docMk/>
            <pc:sldMk cId="3317786022" sldId="301"/>
            <ac:spMk id="3" creationId="{21924D00-1349-377E-A1DD-DCE5146BDC17}"/>
          </ac:spMkLst>
        </pc:spChg>
      </pc:sldChg>
      <pc:sldChg chg="modSp new mod">
        <pc:chgData name="Suhas Gawai" userId="d4424e1cb93a66c8" providerId="LiveId" clId="{3102874D-FECA-42E7-BA60-8E5CAEE914FE}" dt="2024-02-28T12:32:36.551" v="941" actId="20577"/>
        <pc:sldMkLst>
          <pc:docMk/>
          <pc:sldMk cId="1316069246" sldId="302"/>
        </pc:sldMkLst>
        <pc:spChg chg="mod">
          <ac:chgData name="Suhas Gawai" userId="d4424e1cb93a66c8" providerId="LiveId" clId="{3102874D-FECA-42E7-BA60-8E5CAEE914FE}" dt="2024-02-28T11:52:37.331" v="401" actId="27636"/>
          <ac:spMkLst>
            <pc:docMk/>
            <pc:sldMk cId="1316069246" sldId="302"/>
            <ac:spMk id="2" creationId="{DA3E6789-69BF-BA25-1329-2CFD1FA9FF65}"/>
          </ac:spMkLst>
        </pc:spChg>
        <pc:spChg chg="mod">
          <ac:chgData name="Suhas Gawai" userId="d4424e1cb93a66c8" providerId="LiveId" clId="{3102874D-FECA-42E7-BA60-8E5CAEE914FE}" dt="2024-02-28T12:32:36.551" v="941" actId="20577"/>
          <ac:spMkLst>
            <pc:docMk/>
            <pc:sldMk cId="1316069246" sldId="302"/>
            <ac:spMk id="3" creationId="{E10C2F47-62B0-E64F-2F8D-9C751FDFF38A}"/>
          </ac:spMkLst>
        </pc:spChg>
      </pc:sldChg>
      <pc:sldChg chg="modSp new mod">
        <pc:chgData name="Suhas Gawai" userId="d4424e1cb93a66c8" providerId="LiveId" clId="{3102874D-FECA-42E7-BA60-8E5CAEE914FE}" dt="2024-02-28T11:56:28.642" v="412"/>
        <pc:sldMkLst>
          <pc:docMk/>
          <pc:sldMk cId="759042000" sldId="303"/>
        </pc:sldMkLst>
        <pc:spChg chg="mod">
          <ac:chgData name="Suhas Gawai" userId="d4424e1cb93a66c8" providerId="LiveId" clId="{3102874D-FECA-42E7-BA60-8E5CAEE914FE}" dt="2024-02-28T11:56:28.642" v="412"/>
          <ac:spMkLst>
            <pc:docMk/>
            <pc:sldMk cId="759042000" sldId="303"/>
            <ac:spMk id="2" creationId="{DEB394E1-9153-354D-90A8-EA9216B68614}"/>
          </ac:spMkLst>
        </pc:spChg>
        <pc:spChg chg="mod">
          <ac:chgData name="Suhas Gawai" userId="d4424e1cb93a66c8" providerId="LiveId" clId="{3102874D-FECA-42E7-BA60-8E5CAEE914FE}" dt="2024-02-28T11:56:19.273" v="411" actId="27636"/>
          <ac:spMkLst>
            <pc:docMk/>
            <pc:sldMk cId="759042000" sldId="303"/>
            <ac:spMk id="3" creationId="{33DA71A7-1966-84E0-7354-7DF4487D13FA}"/>
          </ac:spMkLst>
        </pc:spChg>
      </pc:sldChg>
      <pc:sldChg chg="modSp new mod">
        <pc:chgData name="Suhas Gawai" userId="d4424e1cb93a66c8" providerId="LiveId" clId="{3102874D-FECA-42E7-BA60-8E5CAEE914FE}" dt="2024-02-28T12:33:04.311" v="964" actId="20577"/>
        <pc:sldMkLst>
          <pc:docMk/>
          <pc:sldMk cId="3514250666" sldId="304"/>
        </pc:sldMkLst>
        <pc:spChg chg="mod">
          <ac:chgData name="Suhas Gawai" userId="d4424e1cb93a66c8" providerId="LiveId" clId="{3102874D-FECA-42E7-BA60-8E5CAEE914FE}" dt="2024-02-28T11:57:30.827" v="425" actId="27636"/>
          <ac:spMkLst>
            <pc:docMk/>
            <pc:sldMk cId="3514250666" sldId="304"/>
            <ac:spMk id="2" creationId="{C8465ADD-BCD2-7784-7511-6664EBCCB6A2}"/>
          </ac:spMkLst>
        </pc:spChg>
        <pc:spChg chg="mod">
          <ac:chgData name="Suhas Gawai" userId="d4424e1cb93a66c8" providerId="LiveId" clId="{3102874D-FECA-42E7-BA60-8E5CAEE914FE}" dt="2024-02-28T12:33:04.311" v="964" actId="20577"/>
          <ac:spMkLst>
            <pc:docMk/>
            <pc:sldMk cId="3514250666" sldId="304"/>
            <ac:spMk id="3" creationId="{91EE9604-86F7-930D-F600-2FDEE6BF3E6F}"/>
          </ac:spMkLst>
        </pc:spChg>
      </pc:sldChg>
      <pc:sldChg chg="modSp new mod">
        <pc:chgData name="Suhas Gawai" userId="d4424e1cb93a66c8" providerId="LiveId" clId="{3102874D-FECA-42E7-BA60-8E5CAEE914FE}" dt="2024-02-28T12:00:10.335" v="481" actId="5793"/>
        <pc:sldMkLst>
          <pc:docMk/>
          <pc:sldMk cId="1631781534" sldId="305"/>
        </pc:sldMkLst>
        <pc:spChg chg="mod">
          <ac:chgData name="Suhas Gawai" userId="d4424e1cb93a66c8" providerId="LiveId" clId="{3102874D-FECA-42E7-BA60-8E5CAEE914FE}" dt="2024-02-28T11:59:54.290" v="438" actId="14100"/>
          <ac:spMkLst>
            <pc:docMk/>
            <pc:sldMk cId="1631781534" sldId="305"/>
            <ac:spMk id="2" creationId="{B86231B2-2584-B4B9-522A-E26746E68976}"/>
          </ac:spMkLst>
        </pc:spChg>
        <pc:spChg chg="mod">
          <ac:chgData name="Suhas Gawai" userId="d4424e1cb93a66c8" providerId="LiveId" clId="{3102874D-FECA-42E7-BA60-8E5CAEE914FE}" dt="2024-02-28T12:00:10.335" v="481" actId="5793"/>
          <ac:spMkLst>
            <pc:docMk/>
            <pc:sldMk cId="1631781534" sldId="305"/>
            <ac:spMk id="3" creationId="{90765D89-B41E-3DDE-9366-39BDA8849A91}"/>
          </ac:spMkLst>
        </pc:spChg>
      </pc:sldChg>
      <pc:sldChg chg="modSp new mod">
        <pc:chgData name="Suhas Gawai" userId="d4424e1cb93a66c8" providerId="LiveId" clId="{3102874D-FECA-42E7-BA60-8E5CAEE914FE}" dt="2024-02-28T12:01:03.770" v="483" actId="27636"/>
        <pc:sldMkLst>
          <pc:docMk/>
          <pc:sldMk cId="1393726614" sldId="306"/>
        </pc:sldMkLst>
        <pc:spChg chg="mod">
          <ac:chgData name="Suhas Gawai" userId="d4424e1cb93a66c8" providerId="LiveId" clId="{3102874D-FECA-42E7-BA60-8E5CAEE914FE}" dt="2024-02-28T12:01:03.770" v="483" actId="27636"/>
          <ac:spMkLst>
            <pc:docMk/>
            <pc:sldMk cId="1393726614" sldId="306"/>
            <ac:spMk id="3" creationId="{B47E41FD-32D7-3DEF-49E4-1E5FDDEF8C9D}"/>
          </ac:spMkLst>
        </pc:spChg>
      </pc:sldChg>
      <pc:sldChg chg="modSp new mod">
        <pc:chgData name="Suhas Gawai" userId="d4424e1cb93a66c8" providerId="LiveId" clId="{3102874D-FECA-42E7-BA60-8E5CAEE914FE}" dt="2024-02-28T12:04:22.787" v="492" actId="14100"/>
        <pc:sldMkLst>
          <pc:docMk/>
          <pc:sldMk cId="714354642" sldId="307"/>
        </pc:sldMkLst>
        <pc:spChg chg="mod">
          <ac:chgData name="Suhas Gawai" userId="d4424e1cb93a66c8" providerId="LiveId" clId="{3102874D-FECA-42E7-BA60-8E5CAEE914FE}" dt="2024-02-28T12:04:22.787" v="492" actId="14100"/>
          <ac:spMkLst>
            <pc:docMk/>
            <pc:sldMk cId="714354642" sldId="307"/>
            <ac:spMk id="2" creationId="{D9208184-77D4-B3E7-2FFC-169DC20A1398}"/>
          </ac:spMkLst>
        </pc:spChg>
        <pc:spChg chg="mod">
          <ac:chgData name="Suhas Gawai" userId="d4424e1cb93a66c8" providerId="LiveId" clId="{3102874D-FECA-42E7-BA60-8E5CAEE914FE}" dt="2024-02-28T12:04:16.639" v="491" actId="27636"/>
          <ac:spMkLst>
            <pc:docMk/>
            <pc:sldMk cId="714354642" sldId="307"/>
            <ac:spMk id="3" creationId="{FA03E252-CC2A-19CE-F392-230A2C76D87B}"/>
          </ac:spMkLst>
        </pc:spChg>
      </pc:sldChg>
      <pc:sldChg chg="modSp new mod">
        <pc:chgData name="Suhas Gawai" userId="d4424e1cb93a66c8" providerId="LiveId" clId="{3102874D-FECA-42E7-BA60-8E5CAEE914FE}" dt="2024-02-28T12:05:31.481" v="497" actId="27636"/>
        <pc:sldMkLst>
          <pc:docMk/>
          <pc:sldMk cId="929257275" sldId="308"/>
        </pc:sldMkLst>
        <pc:spChg chg="mod">
          <ac:chgData name="Suhas Gawai" userId="d4424e1cb93a66c8" providerId="LiveId" clId="{3102874D-FECA-42E7-BA60-8E5CAEE914FE}" dt="2024-02-28T12:05:31.481" v="497" actId="27636"/>
          <ac:spMkLst>
            <pc:docMk/>
            <pc:sldMk cId="929257275" sldId="308"/>
            <ac:spMk id="3" creationId="{C97C1EE0-D3FA-35A5-0F0F-DAE60910B1E5}"/>
          </ac:spMkLst>
        </pc:spChg>
      </pc:sldChg>
      <pc:sldChg chg="modSp new mod">
        <pc:chgData name="Suhas Gawai" userId="d4424e1cb93a66c8" providerId="LiveId" clId="{3102874D-FECA-42E7-BA60-8E5CAEE914FE}" dt="2024-02-28T12:13:24.774" v="534" actId="5793"/>
        <pc:sldMkLst>
          <pc:docMk/>
          <pc:sldMk cId="4215407003" sldId="309"/>
        </pc:sldMkLst>
        <pc:spChg chg="mod">
          <ac:chgData name="Suhas Gawai" userId="d4424e1cb93a66c8" providerId="LiveId" clId="{3102874D-FECA-42E7-BA60-8E5CAEE914FE}" dt="2024-02-28T12:13:15.432" v="509"/>
          <ac:spMkLst>
            <pc:docMk/>
            <pc:sldMk cId="4215407003" sldId="309"/>
            <ac:spMk id="2" creationId="{B4DCBB68-BBAF-4B89-BAA9-7DEEDAF7A207}"/>
          </ac:spMkLst>
        </pc:spChg>
        <pc:spChg chg="mod">
          <ac:chgData name="Suhas Gawai" userId="d4424e1cb93a66c8" providerId="LiveId" clId="{3102874D-FECA-42E7-BA60-8E5CAEE914FE}" dt="2024-02-28T12:13:24.774" v="534" actId="5793"/>
          <ac:spMkLst>
            <pc:docMk/>
            <pc:sldMk cId="4215407003" sldId="309"/>
            <ac:spMk id="3" creationId="{1C18FD79-8F7E-C26E-5CD2-774C61F5D86E}"/>
          </ac:spMkLst>
        </pc:spChg>
      </pc:sldChg>
      <pc:sldChg chg="modSp new mod">
        <pc:chgData name="Suhas Gawai" userId="d4424e1cb93a66c8" providerId="LiveId" clId="{3102874D-FECA-42E7-BA60-8E5CAEE914FE}" dt="2024-02-28T12:12:46.150" v="503" actId="27636"/>
        <pc:sldMkLst>
          <pc:docMk/>
          <pc:sldMk cId="1407382983" sldId="310"/>
        </pc:sldMkLst>
        <pc:spChg chg="mod">
          <ac:chgData name="Suhas Gawai" userId="d4424e1cb93a66c8" providerId="LiveId" clId="{3102874D-FECA-42E7-BA60-8E5CAEE914FE}" dt="2024-02-28T12:12:46.150" v="503" actId="27636"/>
          <ac:spMkLst>
            <pc:docMk/>
            <pc:sldMk cId="1407382983" sldId="310"/>
            <ac:spMk id="3" creationId="{EEFC2941-1475-7D46-4693-32CC62B2F1A7}"/>
          </ac:spMkLst>
        </pc:spChg>
      </pc:sldChg>
      <pc:sldChg chg="addSp delSp modSp new mod">
        <pc:chgData name="Suhas Gawai" userId="d4424e1cb93a66c8" providerId="LiveId" clId="{3102874D-FECA-42E7-BA60-8E5CAEE914FE}" dt="2024-02-28T12:15:24.202" v="545"/>
        <pc:sldMkLst>
          <pc:docMk/>
          <pc:sldMk cId="2351358952" sldId="311"/>
        </pc:sldMkLst>
        <pc:spChg chg="mod">
          <ac:chgData name="Suhas Gawai" userId="d4424e1cb93a66c8" providerId="LiveId" clId="{3102874D-FECA-42E7-BA60-8E5CAEE914FE}" dt="2024-02-28T12:15:24.202" v="545"/>
          <ac:spMkLst>
            <pc:docMk/>
            <pc:sldMk cId="2351358952" sldId="311"/>
            <ac:spMk id="2" creationId="{4EE0A2E6-CA86-6FE5-7766-0469BB8F4EEB}"/>
          </ac:spMkLst>
        </pc:spChg>
        <pc:spChg chg="mod">
          <ac:chgData name="Suhas Gawai" userId="d4424e1cb93a66c8" providerId="LiveId" clId="{3102874D-FECA-42E7-BA60-8E5CAEE914FE}" dt="2024-02-28T12:15:09.137" v="544" actId="27636"/>
          <ac:spMkLst>
            <pc:docMk/>
            <pc:sldMk cId="2351358952" sldId="311"/>
            <ac:spMk id="3" creationId="{551D1605-A1A6-5C44-7131-5B872485B0BF}"/>
          </ac:spMkLst>
        </pc:spChg>
        <pc:spChg chg="add del">
          <ac:chgData name="Suhas Gawai" userId="d4424e1cb93a66c8" providerId="LiveId" clId="{3102874D-FECA-42E7-BA60-8E5CAEE914FE}" dt="2024-02-28T12:15:02.687" v="540" actId="22"/>
          <ac:spMkLst>
            <pc:docMk/>
            <pc:sldMk cId="2351358952" sldId="311"/>
            <ac:spMk id="5" creationId="{DBDCD615-D131-9CAC-EBB0-B3851BEDFED5}"/>
          </ac:spMkLst>
        </pc:spChg>
      </pc:sldChg>
      <pc:sldChg chg="new del">
        <pc:chgData name="Suhas Gawai" userId="d4424e1cb93a66c8" providerId="LiveId" clId="{3102874D-FECA-42E7-BA60-8E5CAEE914FE}" dt="2024-02-28T12:14:48.569" v="536" actId="680"/>
        <pc:sldMkLst>
          <pc:docMk/>
          <pc:sldMk cId="2935576396" sldId="311"/>
        </pc:sldMkLst>
      </pc:sldChg>
      <pc:sldChg chg="addSp delSp new ord">
        <pc:chgData name="Suhas Gawai" userId="d4424e1cb93a66c8" providerId="LiveId" clId="{3102874D-FECA-42E7-BA60-8E5CAEE914FE}" dt="2024-02-28T12:18:27.766" v="567"/>
        <pc:sldMkLst>
          <pc:docMk/>
          <pc:sldMk cId="3180978928" sldId="312"/>
        </pc:sldMkLst>
        <pc:spChg chg="add del">
          <ac:chgData name="Suhas Gawai" userId="d4424e1cb93a66c8" providerId="LiveId" clId="{3102874D-FECA-42E7-BA60-8E5CAEE914FE}" dt="2024-02-28T12:15:45.670" v="547"/>
          <ac:spMkLst>
            <pc:docMk/>
            <pc:sldMk cId="3180978928" sldId="312"/>
            <ac:spMk id="4" creationId="{0D7327C3-CE08-899C-8EB6-2D97923DAF12}"/>
          </ac:spMkLst>
        </pc:spChg>
        <pc:spChg chg="add del">
          <ac:chgData name="Suhas Gawai" userId="d4424e1cb93a66c8" providerId="LiveId" clId="{3102874D-FECA-42E7-BA60-8E5CAEE914FE}" dt="2024-02-28T12:15:45.670" v="547"/>
          <ac:spMkLst>
            <pc:docMk/>
            <pc:sldMk cId="3180978928" sldId="312"/>
            <ac:spMk id="5" creationId="{7A809F4D-70A1-BC3E-34B3-A702BA055357}"/>
          </ac:spMkLst>
        </pc:spChg>
        <pc:spChg chg="add del">
          <ac:chgData name="Suhas Gawai" userId="d4424e1cb93a66c8" providerId="LiveId" clId="{3102874D-FECA-42E7-BA60-8E5CAEE914FE}" dt="2024-02-28T12:15:49.989" v="549"/>
          <ac:spMkLst>
            <pc:docMk/>
            <pc:sldMk cId="3180978928" sldId="312"/>
            <ac:spMk id="6" creationId="{07AEFE6F-C507-D390-F384-BA23CE30D2A5}"/>
          </ac:spMkLst>
        </pc:spChg>
        <pc:spChg chg="add del">
          <ac:chgData name="Suhas Gawai" userId="d4424e1cb93a66c8" providerId="LiveId" clId="{3102874D-FECA-42E7-BA60-8E5CAEE914FE}" dt="2024-02-28T12:15:49.989" v="549"/>
          <ac:spMkLst>
            <pc:docMk/>
            <pc:sldMk cId="3180978928" sldId="312"/>
            <ac:spMk id="7" creationId="{8EF663EA-3140-340F-31C2-81D835B5EE22}"/>
          </ac:spMkLst>
        </pc:spChg>
        <pc:spChg chg="add del">
          <ac:chgData name="Suhas Gawai" userId="d4424e1cb93a66c8" providerId="LiveId" clId="{3102874D-FECA-42E7-BA60-8E5CAEE914FE}" dt="2024-02-28T12:16:15.554" v="551"/>
          <ac:spMkLst>
            <pc:docMk/>
            <pc:sldMk cId="3180978928" sldId="312"/>
            <ac:spMk id="8" creationId="{811288C5-06AD-FC06-D4E9-E78BE99F410E}"/>
          </ac:spMkLst>
        </pc:spChg>
        <pc:spChg chg="add del">
          <ac:chgData name="Suhas Gawai" userId="d4424e1cb93a66c8" providerId="LiveId" clId="{3102874D-FECA-42E7-BA60-8E5CAEE914FE}" dt="2024-02-28T12:16:15.554" v="551"/>
          <ac:spMkLst>
            <pc:docMk/>
            <pc:sldMk cId="3180978928" sldId="312"/>
            <ac:spMk id="9" creationId="{6F86EBCC-3D6B-8CDB-2167-3F64112297B3}"/>
          </ac:spMkLst>
        </pc:spChg>
        <pc:spChg chg="add del">
          <ac:chgData name="Suhas Gawai" userId="d4424e1cb93a66c8" providerId="LiveId" clId="{3102874D-FECA-42E7-BA60-8E5CAEE914FE}" dt="2024-02-28T12:16:35.543" v="553"/>
          <ac:spMkLst>
            <pc:docMk/>
            <pc:sldMk cId="3180978928" sldId="312"/>
            <ac:spMk id="10" creationId="{378B1E53-101C-8E27-E20B-41CEB0A54EF4}"/>
          </ac:spMkLst>
        </pc:spChg>
        <pc:spChg chg="add del">
          <ac:chgData name="Suhas Gawai" userId="d4424e1cb93a66c8" providerId="LiveId" clId="{3102874D-FECA-42E7-BA60-8E5CAEE914FE}" dt="2024-02-28T12:16:35.543" v="553"/>
          <ac:spMkLst>
            <pc:docMk/>
            <pc:sldMk cId="3180978928" sldId="312"/>
            <ac:spMk id="11" creationId="{07F4598C-E661-77D0-2B46-8A7824E47662}"/>
          </ac:spMkLst>
        </pc:spChg>
      </pc:sldChg>
      <pc:sldChg chg="addSp delSp modSp new mod">
        <pc:chgData name="Suhas Gawai" userId="d4424e1cb93a66c8" providerId="LiveId" clId="{3102874D-FECA-42E7-BA60-8E5CAEE914FE}" dt="2024-02-28T12:18:20.271" v="565" actId="27636"/>
        <pc:sldMkLst>
          <pc:docMk/>
          <pc:sldMk cId="2865886650" sldId="313"/>
        </pc:sldMkLst>
        <pc:spChg chg="mod">
          <ac:chgData name="Suhas Gawai" userId="d4424e1cb93a66c8" providerId="LiveId" clId="{3102874D-FECA-42E7-BA60-8E5CAEE914FE}" dt="2024-02-28T12:18:05.885" v="563" actId="14100"/>
          <ac:spMkLst>
            <pc:docMk/>
            <pc:sldMk cId="2865886650" sldId="313"/>
            <ac:spMk id="2" creationId="{7C261209-460A-B5D7-3014-01EA1D5689DC}"/>
          </ac:spMkLst>
        </pc:spChg>
        <pc:spChg chg="mod">
          <ac:chgData name="Suhas Gawai" userId="d4424e1cb93a66c8" providerId="LiveId" clId="{3102874D-FECA-42E7-BA60-8E5CAEE914FE}" dt="2024-02-28T12:18:20.271" v="565" actId="27636"/>
          <ac:spMkLst>
            <pc:docMk/>
            <pc:sldMk cId="2865886650" sldId="313"/>
            <ac:spMk id="3" creationId="{14F9C9B1-E3AC-B8D5-6570-8CC94631DDA3}"/>
          </ac:spMkLst>
        </pc:spChg>
        <pc:spChg chg="add del">
          <ac:chgData name="Suhas Gawai" userId="d4424e1cb93a66c8" providerId="LiveId" clId="{3102874D-FECA-42E7-BA60-8E5CAEE914FE}" dt="2024-02-28T12:17:06.770" v="556"/>
          <ac:spMkLst>
            <pc:docMk/>
            <pc:sldMk cId="2865886650" sldId="313"/>
            <ac:spMk id="4" creationId="{A8C5B7AD-AC61-5194-7BB8-DFFF81F7EA7C}"/>
          </ac:spMkLst>
        </pc:spChg>
        <pc:spChg chg="add del">
          <ac:chgData name="Suhas Gawai" userId="d4424e1cb93a66c8" providerId="LiveId" clId="{3102874D-FECA-42E7-BA60-8E5CAEE914FE}" dt="2024-02-28T12:17:06.770" v="556"/>
          <ac:spMkLst>
            <pc:docMk/>
            <pc:sldMk cId="2865886650" sldId="313"/>
            <ac:spMk id="5" creationId="{6BB40D4B-EC18-B907-CC11-E7FBAA184F8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795B4C4-EB73-4FCD-8BAB-8669F2FD1486}" type="datetimeFigureOut">
              <a:rPr lang="en-IN" smtClean="0"/>
              <a:t>29-02-2024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127363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5B4C4-EB73-4FCD-8BAB-8669F2FD1486}"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1037088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5B4C4-EB73-4FCD-8BAB-8669F2FD1486}"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28049144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5B4C4-EB73-4FCD-8BAB-8669F2FD1486}"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2294002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5B4C4-EB73-4FCD-8BAB-8669F2FD1486}"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26233840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5B4C4-EB73-4FCD-8BAB-8669F2FD1486}"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4050222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5B4C4-EB73-4FCD-8BAB-8669F2FD1486}"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1775897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5B4C4-EB73-4FCD-8BAB-8669F2FD1486}"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21250958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5B4C4-EB73-4FCD-8BAB-8669F2FD1486}"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3940289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5B4C4-EB73-4FCD-8BAB-8669F2FD1486}"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26690603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95B4C4-EB73-4FCD-8BAB-8669F2FD1486}" type="datetimeFigureOut">
              <a:rPr lang="en-IN" smtClean="0"/>
              <a:t>29-02-2024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2191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795B4C4-EB73-4FCD-8BAB-8669F2FD1486}"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215234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795B4C4-EB73-4FCD-8BAB-8669F2FD1486}" type="datetimeFigureOut">
              <a:rPr lang="en-IN" smtClean="0"/>
              <a:t>29-02-2024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2106151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95B4C4-EB73-4FCD-8BAB-8669F2FD1486}" type="datetimeFigureOut">
              <a:rPr lang="en-IN" smtClean="0"/>
              <a:t>29-02-2024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1717804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95B4C4-EB73-4FCD-8BAB-8669F2FD1486}" type="datetimeFigureOut">
              <a:rPr lang="en-IN" smtClean="0"/>
              <a:t>29-02-2024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860104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5B4C4-EB73-4FCD-8BAB-8669F2FD1486}"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1593673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95B4C4-EB73-4FCD-8BAB-8669F2FD1486}" type="datetimeFigureOut">
              <a:rPr lang="en-IN" smtClean="0"/>
              <a:t>29-02-2024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FA8540-5319-4744-A234-103B85151BCC}" type="slidenum">
              <a:rPr lang="en-IN" smtClean="0"/>
              <a:t>‹#›</a:t>
            </a:fld>
            <a:endParaRPr lang="en-IN"/>
          </a:p>
        </p:txBody>
      </p:sp>
    </p:spTree>
    <p:extLst>
      <p:ext uri="{BB962C8B-B14F-4D97-AF65-F5344CB8AC3E}">
        <p14:creationId xmlns:p14="http://schemas.microsoft.com/office/powerpoint/2010/main" val="3845976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795B4C4-EB73-4FCD-8BAB-8669F2FD1486}" type="datetimeFigureOut">
              <a:rPr lang="en-IN" smtClean="0"/>
              <a:t>29-02-2024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6FA8540-5319-4744-A234-103B85151BCC}" type="slidenum">
              <a:rPr lang="en-IN" smtClean="0"/>
              <a:t>‹#›</a:t>
            </a:fld>
            <a:endParaRPr lang="en-IN"/>
          </a:p>
        </p:txBody>
      </p:sp>
    </p:spTree>
    <p:extLst>
      <p:ext uri="{BB962C8B-B14F-4D97-AF65-F5344CB8AC3E}">
        <p14:creationId xmlns:p14="http://schemas.microsoft.com/office/powerpoint/2010/main" val="4186882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2CE3-5594-1111-B145-9AB08350A7F1}"/>
              </a:ext>
            </a:extLst>
          </p:cNvPr>
          <p:cNvSpPr>
            <a:spLocks noGrp="1"/>
          </p:cNvSpPr>
          <p:nvPr>
            <p:ph type="title"/>
          </p:nvPr>
        </p:nvSpPr>
        <p:spPr/>
        <p:txBody>
          <a:bodyPr/>
          <a:lstStyle/>
          <a:p>
            <a:r>
              <a:rPr lang="en-IN" b="1" dirty="0"/>
              <a:t>Index</a:t>
            </a:r>
          </a:p>
        </p:txBody>
      </p:sp>
      <p:sp>
        <p:nvSpPr>
          <p:cNvPr id="3" name="Content Placeholder 2">
            <a:extLst>
              <a:ext uri="{FF2B5EF4-FFF2-40B4-BE49-F238E27FC236}">
                <a16:creationId xmlns:a16="http://schemas.microsoft.com/office/drawing/2014/main" id="{F2E4D16C-B6C7-C675-C90B-1912ABBE7497}"/>
              </a:ext>
            </a:extLst>
          </p:cNvPr>
          <p:cNvSpPr>
            <a:spLocks noGrp="1"/>
          </p:cNvSpPr>
          <p:nvPr>
            <p:ph idx="1"/>
          </p:nvPr>
        </p:nvSpPr>
        <p:spPr>
          <a:xfrm>
            <a:off x="1484310" y="2060029"/>
            <a:ext cx="10018713" cy="4645572"/>
          </a:xfrm>
        </p:spPr>
        <p:txBody>
          <a:bodyPr/>
          <a:lstStyle/>
          <a:p>
            <a:pPr>
              <a:lnSpc>
                <a:spcPct val="107000"/>
              </a:lnSpc>
              <a:spcAft>
                <a:spcPts val="800"/>
              </a:spcAf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1. Compute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2. Storage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3. Networking</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4. Database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5. Serverless/API</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6. CI/CD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7. Security &amp; Management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8. Security &amp; Best Practices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2727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884A4-79E2-FC1A-AF38-8AEE692685A3}"/>
              </a:ext>
            </a:extLst>
          </p:cNvPr>
          <p:cNvSpPr>
            <a:spLocks noGrp="1"/>
          </p:cNvSpPr>
          <p:nvPr>
            <p:ph type="title"/>
          </p:nvPr>
        </p:nvSpPr>
        <p:spPr/>
        <p:txBody>
          <a:bodyPr>
            <a:normAutofit/>
          </a:bodyPr>
          <a:lstStyle/>
          <a:p>
            <a:r>
              <a:rPr lang="en-IN" b="1" dirty="0">
                <a:solidFill>
                  <a:srgbClr val="1F1F1F"/>
                </a:solidFill>
                <a:effectLst/>
                <a:latin typeface="Google Sans"/>
                <a:ea typeface="Times New Roman" panose="02020603050405020304" pitchFamily="18" charset="0"/>
                <a:cs typeface="Times New Roman" panose="02020603050405020304" pitchFamily="18" charset="0"/>
              </a:rPr>
              <a:t>Storage</a:t>
            </a:r>
            <a:endParaRPr lang="en-IN" b="1" dirty="0"/>
          </a:p>
        </p:txBody>
      </p:sp>
      <p:sp>
        <p:nvSpPr>
          <p:cNvPr id="3" name="Content Placeholder 2">
            <a:extLst>
              <a:ext uri="{FF2B5EF4-FFF2-40B4-BE49-F238E27FC236}">
                <a16:creationId xmlns:a16="http://schemas.microsoft.com/office/drawing/2014/main" id="{259D45DC-58D4-1885-9807-7D3B4AE46A62}"/>
              </a:ext>
            </a:extLst>
          </p:cNvPr>
          <p:cNvSpPr>
            <a:spLocks noGrp="1"/>
          </p:cNvSpPr>
          <p:nvPr>
            <p:ph idx="1"/>
          </p:nvPr>
        </p:nvSpPr>
        <p:spPr/>
        <p:txBody>
          <a:bodyPr>
            <a:normAutofit/>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S3:</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Object storage for scalability, flexibility, and cost-effectiveness.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EBS:</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Block storage for persistent data volumes attached to EC2 instances.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r>
              <a:rPr lang="en-IN" sz="2000" b="1" dirty="0">
                <a:solidFill>
                  <a:srgbClr val="1F1F1F"/>
                </a:solidFill>
                <a:effectLst/>
                <a:latin typeface="Google Sans"/>
                <a:ea typeface="Times New Roman" panose="02020603050405020304" pitchFamily="18" charset="0"/>
                <a:cs typeface="Times New Roman" panose="02020603050405020304" pitchFamily="18" charset="0"/>
              </a:rPr>
              <a:t>Glacier:</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Long-term archival storage for rarely accessed data.</a:t>
            </a:r>
            <a:endParaRPr lang="en-IN" sz="2800" dirty="0"/>
          </a:p>
        </p:txBody>
      </p:sp>
    </p:spTree>
    <p:extLst>
      <p:ext uri="{BB962C8B-B14F-4D97-AF65-F5344CB8AC3E}">
        <p14:creationId xmlns:p14="http://schemas.microsoft.com/office/powerpoint/2010/main" val="3308431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81C98-2F67-08BA-2212-AB6715516624}"/>
              </a:ext>
            </a:extLst>
          </p:cNvPr>
          <p:cNvSpPr>
            <a:spLocks noGrp="1"/>
          </p:cNvSpPr>
          <p:nvPr>
            <p:ph type="title"/>
          </p:nvPr>
        </p:nvSpPr>
        <p:spPr>
          <a:xfrm>
            <a:off x="1484311" y="123826"/>
            <a:ext cx="10018713" cy="517306"/>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55B2B42-2350-D6B3-B506-1BF35A08D1FB}"/>
              </a:ext>
            </a:extLst>
          </p:cNvPr>
          <p:cNvSpPr>
            <a:spLocks noGrp="1"/>
          </p:cNvSpPr>
          <p:nvPr>
            <p:ph idx="1"/>
          </p:nvPr>
        </p:nvSpPr>
        <p:spPr>
          <a:xfrm>
            <a:off x="1484310" y="525518"/>
            <a:ext cx="10018713" cy="6208658"/>
          </a:xfrm>
        </p:spPr>
        <p:txBody>
          <a:bodyPr>
            <a:normAutofit lnSpcReduction="10000"/>
          </a:bodyPr>
          <a:lstStyle/>
          <a:p>
            <a:pPr algn="l"/>
            <a:r>
              <a:rPr lang="en-US" b="1" i="0" dirty="0">
                <a:solidFill>
                  <a:srgbClr val="0D0D0D"/>
                </a:solidFill>
                <a:effectLst/>
                <a:latin typeface="Söhne"/>
              </a:rPr>
              <a:t>Limitations and Use Cases of AWS Auto Scaling</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Requires understanding of application scaling needs and configuring appropriate scaling policies.</a:t>
            </a:r>
          </a:p>
          <a:p>
            <a:pPr marL="742950" lvl="1" indent="-285750" algn="l">
              <a:buFont typeface="Arial" panose="020B0604020202020204" pitchFamily="34" charset="0"/>
              <a:buChar char="•"/>
            </a:pPr>
            <a:r>
              <a:rPr lang="en-US" b="0" i="0" dirty="0">
                <a:solidFill>
                  <a:srgbClr val="0D0D0D"/>
                </a:solidFill>
                <a:effectLst/>
                <a:latin typeface="Söhne"/>
              </a:rPr>
              <a:t>May experience delays in scaling actions depending on the configured settings.</a:t>
            </a:r>
          </a:p>
          <a:p>
            <a:pPr marL="742950" lvl="1" indent="-285750" algn="l">
              <a:buFont typeface="Arial" panose="020B0604020202020204" pitchFamily="34" charset="0"/>
              <a:buChar char="•"/>
            </a:pPr>
            <a:r>
              <a:rPr lang="en-US" b="0" i="0" dirty="0">
                <a:solidFill>
                  <a:srgbClr val="0D0D0D"/>
                </a:solidFill>
                <a:effectLst/>
                <a:latin typeface="Söhne"/>
              </a:rPr>
              <a:t>Not suitable for all types of workloads, especially those with unpredictable or highly variable traffic patterns.</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Web Applications</a:t>
            </a:r>
            <a:r>
              <a:rPr lang="en-US" b="0" i="0" dirty="0">
                <a:solidFill>
                  <a:srgbClr val="0D0D0D"/>
                </a:solidFill>
                <a:effectLst/>
                <a:latin typeface="Söhne"/>
              </a:rPr>
              <a:t>: Ensuring consistent performance and availability for web applications with fluctuating traffic.</a:t>
            </a:r>
          </a:p>
          <a:p>
            <a:pPr marL="742950" lvl="1" indent="-285750" algn="l">
              <a:buFont typeface="Arial" panose="020B0604020202020204" pitchFamily="34" charset="0"/>
              <a:buChar char="•"/>
            </a:pPr>
            <a:r>
              <a:rPr lang="en-US" b="1" i="0" dirty="0">
                <a:solidFill>
                  <a:srgbClr val="0D0D0D"/>
                </a:solidFill>
                <a:effectLst/>
                <a:latin typeface="Söhne"/>
              </a:rPr>
              <a:t>Batch Processing</a:t>
            </a:r>
            <a:r>
              <a:rPr lang="en-US" b="0" i="0" dirty="0">
                <a:solidFill>
                  <a:srgbClr val="0D0D0D"/>
                </a:solidFill>
                <a:effectLst/>
                <a:latin typeface="Söhne"/>
              </a:rPr>
              <a:t>: Scaling resources for batch processing jobs to handle varying workloads efficiently.</a:t>
            </a:r>
          </a:p>
          <a:p>
            <a:pPr marL="742950" lvl="1" indent="-285750" algn="l">
              <a:buFont typeface="Arial" panose="020B0604020202020204" pitchFamily="34" charset="0"/>
              <a:buChar char="•"/>
            </a:pPr>
            <a:r>
              <a:rPr lang="en-US" b="1" i="0" dirty="0">
                <a:solidFill>
                  <a:srgbClr val="0D0D0D"/>
                </a:solidFill>
                <a:effectLst/>
                <a:latin typeface="Söhne"/>
              </a:rPr>
              <a:t>Microservices Architecture</a:t>
            </a:r>
            <a:r>
              <a:rPr lang="en-US" b="0" i="0" dirty="0">
                <a:solidFill>
                  <a:srgbClr val="0D0D0D"/>
                </a:solidFill>
                <a:effectLst/>
                <a:latin typeface="Söhne"/>
              </a:rPr>
              <a:t>: Automatically scaling containerized microservices with Amazon ECS or Kubernetes.</a:t>
            </a:r>
          </a:p>
          <a:p>
            <a:pPr marL="742950" lvl="1" indent="-285750" algn="l">
              <a:buFont typeface="Arial" panose="020B0604020202020204" pitchFamily="34" charset="0"/>
              <a:buChar char="•"/>
            </a:pPr>
            <a:r>
              <a:rPr lang="en-US" b="1" i="0" dirty="0">
                <a:solidFill>
                  <a:srgbClr val="0D0D0D"/>
                </a:solidFill>
                <a:effectLst/>
                <a:latin typeface="Söhne"/>
              </a:rPr>
              <a:t>Scheduled Workloads</a:t>
            </a:r>
            <a:r>
              <a:rPr lang="en-US" b="0" i="0" dirty="0">
                <a:solidFill>
                  <a:srgbClr val="0D0D0D"/>
                </a:solidFill>
                <a:effectLst/>
                <a:latin typeface="Söhne"/>
              </a:rPr>
              <a:t>: Scaling resources based on predictable patterns, such as scheduled tasks or recurring events.</a:t>
            </a:r>
          </a:p>
          <a:p>
            <a:endParaRPr lang="en-IN" dirty="0"/>
          </a:p>
        </p:txBody>
      </p:sp>
    </p:spTree>
    <p:extLst>
      <p:ext uri="{BB962C8B-B14F-4D97-AF65-F5344CB8AC3E}">
        <p14:creationId xmlns:p14="http://schemas.microsoft.com/office/powerpoint/2010/main" val="4153099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F8A7-E104-98D7-D882-31241F7E5C0D}"/>
              </a:ext>
            </a:extLst>
          </p:cNvPr>
          <p:cNvSpPr>
            <a:spLocks noGrp="1"/>
          </p:cNvSpPr>
          <p:nvPr>
            <p:ph type="title"/>
          </p:nvPr>
        </p:nvSpPr>
        <p:spPr>
          <a:xfrm>
            <a:off x="1484310" y="685800"/>
            <a:ext cx="10018713" cy="1209675"/>
          </a:xfrm>
        </p:spPr>
        <p:txBody>
          <a:bodyPr/>
          <a:lstStyle/>
          <a:p>
            <a:r>
              <a:rPr lang="en-US" b="0" i="0" dirty="0">
                <a:solidFill>
                  <a:srgbClr val="0D0D0D"/>
                </a:solidFill>
                <a:effectLst/>
                <a:latin typeface="Söhne"/>
              </a:rPr>
              <a:t>Amazon S3</a:t>
            </a:r>
            <a:endParaRPr lang="en-IN" dirty="0"/>
          </a:p>
        </p:txBody>
      </p:sp>
      <p:sp>
        <p:nvSpPr>
          <p:cNvPr id="3" name="Content Placeholder 2">
            <a:extLst>
              <a:ext uri="{FF2B5EF4-FFF2-40B4-BE49-F238E27FC236}">
                <a16:creationId xmlns:a16="http://schemas.microsoft.com/office/drawing/2014/main" id="{891B0925-1E27-7943-6986-140050D852A8}"/>
              </a:ext>
            </a:extLst>
          </p:cNvPr>
          <p:cNvSpPr>
            <a:spLocks noGrp="1"/>
          </p:cNvSpPr>
          <p:nvPr>
            <p:ph idx="1"/>
          </p:nvPr>
        </p:nvSpPr>
        <p:spPr>
          <a:xfrm>
            <a:off x="1484310" y="1733550"/>
            <a:ext cx="10018713" cy="5057775"/>
          </a:xfrm>
        </p:spPr>
        <p:txBody>
          <a:bodyPr>
            <a:normAutofit/>
          </a:bodyPr>
          <a:lstStyle/>
          <a:p>
            <a:r>
              <a:rPr lang="en-US" sz="2000" b="0" i="0" dirty="0">
                <a:solidFill>
                  <a:srgbClr val="0D0D0D"/>
                </a:solidFill>
                <a:effectLst/>
                <a:latin typeface="Söhne"/>
              </a:rPr>
              <a:t>Amazon Simple Storage Service (Amazon S3) is a scalable object storage service that allows users to store and retrieve data from anywhere on the web. It is designed to offer durability, availability, and scalability for various data storage needs.</a:t>
            </a:r>
          </a:p>
          <a:p>
            <a:pPr algn="l"/>
            <a:r>
              <a:rPr lang="en-US" sz="2000" b="1" i="0" dirty="0">
                <a:solidFill>
                  <a:srgbClr val="0D0D0D"/>
                </a:solidFill>
                <a:effectLst/>
                <a:latin typeface="Söhne"/>
              </a:rPr>
              <a:t>Key Benefits of Amazon S3</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Durability</a:t>
            </a:r>
            <a:r>
              <a:rPr lang="en-US" sz="2000" b="0" i="0" dirty="0">
                <a:solidFill>
                  <a:srgbClr val="0D0D0D"/>
                </a:solidFill>
                <a:effectLst/>
                <a:latin typeface="Söhne"/>
              </a:rPr>
              <a:t>: Provides 99.999999999% (11 9's) durability for stored objects, ensuring data integrity and reliability.</a:t>
            </a:r>
          </a:p>
          <a:p>
            <a:pPr algn="l">
              <a:buFont typeface="Arial" panose="020B0604020202020204" pitchFamily="34" charset="0"/>
              <a:buChar char="•"/>
            </a:pPr>
            <a:r>
              <a:rPr lang="en-US" sz="2000" b="1" i="0" dirty="0">
                <a:solidFill>
                  <a:srgbClr val="0D0D0D"/>
                </a:solidFill>
                <a:effectLst/>
                <a:latin typeface="Söhne"/>
              </a:rPr>
              <a:t>Scalability</a:t>
            </a:r>
            <a:r>
              <a:rPr lang="en-US" sz="2000" b="0" i="0" dirty="0">
                <a:solidFill>
                  <a:srgbClr val="0D0D0D"/>
                </a:solidFill>
                <a:effectLst/>
                <a:latin typeface="Söhne"/>
              </a:rPr>
              <a:t>: Scales effortlessly to accommodate any amount of data, from a few gigabytes to petabytes or more.</a:t>
            </a:r>
          </a:p>
          <a:p>
            <a:pPr algn="l">
              <a:buFont typeface="Arial" panose="020B0604020202020204" pitchFamily="34" charset="0"/>
              <a:buChar char="•"/>
            </a:pPr>
            <a:r>
              <a:rPr lang="en-US" sz="2000" b="1" i="0" dirty="0">
                <a:solidFill>
                  <a:srgbClr val="0D0D0D"/>
                </a:solidFill>
                <a:effectLst/>
                <a:latin typeface="Söhne"/>
              </a:rPr>
              <a:t>Cost-Effective</a:t>
            </a:r>
            <a:r>
              <a:rPr lang="en-US" sz="2000" b="0" i="0" dirty="0">
                <a:solidFill>
                  <a:srgbClr val="0D0D0D"/>
                </a:solidFill>
                <a:effectLst/>
                <a:latin typeface="Söhne"/>
              </a:rPr>
              <a:t>: Offers a cost-effective storage solution with pay-as-you-go pricing and multiple storage classes to match performance needs with cost considerations.</a:t>
            </a:r>
          </a:p>
          <a:p>
            <a:pPr algn="l">
              <a:buFont typeface="Arial" panose="020B0604020202020204" pitchFamily="34" charset="0"/>
              <a:buChar char="•"/>
            </a:pPr>
            <a:r>
              <a:rPr lang="en-US" sz="2000" b="1" i="0" dirty="0">
                <a:solidFill>
                  <a:srgbClr val="0D0D0D"/>
                </a:solidFill>
                <a:effectLst/>
                <a:latin typeface="Söhne"/>
              </a:rPr>
              <a:t>Security</a:t>
            </a:r>
            <a:r>
              <a:rPr lang="en-US" sz="2000" b="0" i="0" dirty="0">
                <a:solidFill>
                  <a:srgbClr val="0D0D0D"/>
                </a:solidFill>
                <a:effectLst/>
                <a:latin typeface="Söhne"/>
              </a:rPr>
              <a:t>: Ensures data security through encryption, access controls, and compliance certifications.</a:t>
            </a:r>
          </a:p>
          <a:p>
            <a:endParaRPr lang="en-IN" dirty="0"/>
          </a:p>
        </p:txBody>
      </p:sp>
    </p:spTree>
    <p:extLst>
      <p:ext uri="{BB962C8B-B14F-4D97-AF65-F5344CB8AC3E}">
        <p14:creationId xmlns:p14="http://schemas.microsoft.com/office/powerpoint/2010/main" val="1505614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DE1EA-C0AD-B710-D72A-5A99A5BAAF10}"/>
              </a:ext>
            </a:extLst>
          </p:cNvPr>
          <p:cNvSpPr>
            <a:spLocks noGrp="1"/>
          </p:cNvSpPr>
          <p:nvPr>
            <p:ph type="title"/>
          </p:nvPr>
        </p:nvSpPr>
        <p:spPr>
          <a:xfrm>
            <a:off x="1484310" y="85724"/>
            <a:ext cx="10018713" cy="38625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631AD23-7353-B52C-E510-2FE873FF6F46}"/>
              </a:ext>
            </a:extLst>
          </p:cNvPr>
          <p:cNvSpPr>
            <a:spLocks noGrp="1"/>
          </p:cNvSpPr>
          <p:nvPr>
            <p:ph idx="1"/>
          </p:nvPr>
        </p:nvSpPr>
        <p:spPr>
          <a:xfrm>
            <a:off x="1484310" y="546538"/>
            <a:ext cx="10018713" cy="6225738"/>
          </a:xfrm>
        </p:spPr>
        <p:txBody>
          <a:bodyPr>
            <a:normAutofit fontScale="92500" lnSpcReduction="10000"/>
          </a:bodyPr>
          <a:lstStyle/>
          <a:p>
            <a:pPr algn="l"/>
            <a:r>
              <a:rPr lang="en-US" sz="2600" b="1" i="0" dirty="0">
                <a:solidFill>
                  <a:srgbClr val="0D0D0D"/>
                </a:solidFill>
                <a:effectLst/>
                <a:latin typeface="Söhne"/>
              </a:rPr>
              <a:t>Limitations and Use Cases of AWS S3</a:t>
            </a:r>
            <a:endParaRPr lang="en-US" sz="2600" b="0" i="0" dirty="0">
              <a:solidFill>
                <a:srgbClr val="0D0D0D"/>
              </a:solidFill>
              <a:effectLst/>
              <a:latin typeface="Söhne"/>
            </a:endParaRPr>
          </a:p>
          <a:p>
            <a:pPr algn="l">
              <a:buFont typeface="Arial" panose="020B0604020202020204" pitchFamily="34" charset="0"/>
              <a:buChar char="•"/>
            </a:pPr>
            <a:r>
              <a:rPr lang="en-US" sz="2600" b="1" i="0" dirty="0">
                <a:solidFill>
                  <a:srgbClr val="0D0D0D"/>
                </a:solidFill>
                <a:effectLst/>
                <a:latin typeface="Söhne"/>
              </a:rPr>
              <a:t>Limitations</a:t>
            </a:r>
            <a:r>
              <a:rPr lang="en-US" sz="2600" b="0" i="0" dirty="0">
                <a:solidFill>
                  <a:srgbClr val="0D0D0D"/>
                </a:solidFill>
                <a:effectLst/>
                <a:latin typeface="Söhne"/>
              </a:rPr>
              <a:t>:</a:t>
            </a:r>
          </a:p>
          <a:p>
            <a:pPr marL="742950" lvl="1" indent="-285750" algn="l">
              <a:buFont typeface="Arial" panose="020B0604020202020204" pitchFamily="34" charset="0"/>
              <a:buChar char="•"/>
            </a:pPr>
            <a:r>
              <a:rPr lang="en-US" sz="2200" b="0" i="0" dirty="0">
                <a:solidFill>
                  <a:srgbClr val="0D0D0D"/>
                </a:solidFill>
                <a:effectLst/>
                <a:latin typeface="Söhne"/>
              </a:rPr>
              <a:t>Requires understanding of S3's pricing model and configuration options to optimize costs.</a:t>
            </a:r>
          </a:p>
          <a:p>
            <a:pPr marL="742950" lvl="1" indent="-285750" algn="l">
              <a:buFont typeface="Arial" panose="020B0604020202020204" pitchFamily="34" charset="0"/>
              <a:buChar char="•"/>
            </a:pPr>
            <a:r>
              <a:rPr lang="en-US" sz="2200" b="0" i="0" dirty="0">
                <a:solidFill>
                  <a:srgbClr val="0D0D0D"/>
                </a:solidFill>
                <a:effectLst/>
                <a:latin typeface="Söhne"/>
              </a:rPr>
              <a:t>May experience latency for data retrieval in certain regions or under heavy load.</a:t>
            </a:r>
          </a:p>
          <a:p>
            <a:pPr marL="742950" lvl="1" indent="-285750" algn="l">
              <a:buFont typeface="Arial" panose="020B0604020202020204" pitchFamily="34" charset="0"/>
              <a:buChar char="•"/>
            </a:pPr>
            <a:r>
              <a:rPr lang="en-US" sz="2200" b="0" i="0" dirty="0">
                <a:solidFill>
                  <a:srgbClr val="0D0D0D"/>
                </a:solidFill>
                <a:effectLst/>
                <a:latin typeface="Söhne"/>
              </a:rPr>
              <a:t>Limited support for complex querying and relational data structures compared to database solutions.</a:t>
            </a:r>
          </a:p>
          <a:p>
            <a:pPr algn="l">
              <a:buFont typeface="Arial" panose="020B0604020202020204" pitchFamily="34" charset="0"/>
              <a:buChar char="•"/>
            </a:pPr>
            <a:r>
              <a:rPr lang="en-US" sz="2600" b="1" i="0" dirty="0">
                <a:solidFill>
                  <a:srgbClr val="0D0D0D"/>
                </a:solidFill>
                <a:effectLst/>
                <a:latin typeface="Söhne"/>
              </a:rPr>
              <a:t>Use Cases</a:t>
            </a:r>
            <a:r>
              <a:rPr lang="en-US" sz="2600" b="0" i="0" dirty="0">
                <a:solidFill>
                  <a:srgbClr val="0D0D0D"/>
                </a:solidFill>
                <a:effectLst/>
                <a:latin typeface="Söhne"/>
              </a:rPr>
              <a:t>:</a:t>
            </a:r>
          </a:p>
          <a:p>
            <a:pPr marL="742950" lvl="1" indent="-285750" algn="l">
              <a:buFont typeface="Arial" panose="020B0604020202020204" pitchFamily="34" charset="0"/>
              <a:buChar char="•"/>
            </a:pPr>
            <a:r>
              <a:rPr lang="en-US" sz="2200" b="1" i="0" dirty="0">
                <a:solidFill>
                  <a:srgbClr val="0D0D0D"/>
                </a:solidFill>
                <a:effectLst/>
                <a:latin typeface="Söhne"/>
              </a:rPr>
              <a:t>Data Backup and Archiving</a:t>
            </a:r>
            <a:r>
              <a:rPr lang="en-US" sz="2200" b="0" i="0" dirty="0">
                <a:solidFill>
                  <a:srgbClr val="0D0D0D"/>
                </a:solidFill>
                <a:effectLst/>
                <a:latin typeface="Söhne"/>
              </a:rPr>
              <a:t>: Storing backups and archives of data for disaster recovery and compliance purposes.</a:t>
            </a:r>
          </a:p>
          <a:p>
            <a:pPr marL="742950" lvl="1" indent="-285750" algn="l">
              <a:buFont typeface="Arial" panose="020B0604020202020204" pitchFamily="34" charset="0"/>
              <a:buChar char="•"/>
            </a:pPr>
            <a:r>
              <a:rPr lang="en-US" sz="2200" b="1" i="0" dirty="0">
                <a:solidFill>
                  <a:srgbClr val="0D0D0D"/>
                </a:solidFill>
                <a:effectLst/>
                <a:latin typeface="Söhne"/>
              </a:rPr>
              <a:t>Static Website Hosting</a:t>
            </a:r>
            <a:r>
              <a:rPr lang="en-US" sz="2200" b="0" i="0" dirty="0">
                <a:solidFill>
                  <a:srgbClr val="0D0D0D"/>
                </a:solidFill>
                <a:effectLst/>
                <a:latin typeface="Söhne"/>
              </a:rPr>
              <a:t>: Hosting static websites and serving content to users reliably and securely.</a:t>
            </a:r>
          </a:p>
          <a:p>
            <a:pPr marL="742950" lvl="1" indent="-285750" algn="l">
              <a:buFont typeface="Arial" panose="020B0604020202020204" pitchFamily="34" charset="0"/>
              <a:buChar char="•"/>
            </a:pPr>
            <a:r>
              <a:rPr lang="en-US" sz="2200" b="1" i="0" dirty="0">
                <a:solidFill>
                  <a:srgbClr val="0D0D0D"/>
                </a:solidFill>
                <a:effectLst/>
                <a:latin typeface="Söhne"/>
              </a:rPr>
              <a:t>Data Lakes</a:t>
            </a:r>
            <a:r>
              <a:rPr lang="en-US" sz="2200" b="0" i="0" dirty="0">
                <a:solidFill>
                  <a:srgbClr val="0D0D0D"/>
                </a:solidFill>
                <a:effectLst/>
                <a:latin typeface="Söhne"/>
              </a:rPr>
              <a:t>: Building data lakes for analytics and big data processing, storing structured and unstructured data.</a:t>
            </a:r>
          </a:p>
          <a:p>
            <a:pPr marL="742950" lvl="1" indent="-285750" algn="l">
              <a:buFont typeface="Arial" panose="020B0604020202020204" pitchFamily="34" charset="0"/>
              <a:buChar char="•"/>
            </a:pPr>
            <a:r>
              <a:rPr lang="en-US" sz="2200" b="1" i="0" dirty="0">
                <a:solidFill>
                  <a:srgbClr val="0D0D0D"/>
                </a:solidFill>
                <a:effectLst/>
                <a:latin typeface="Söhne"/>
              </a:rPr>
              <a:t>Content Distribution</a:t>
            </a:r>
            <a:r>
              <a:rPr lang="en-US" sz="2200" b="0" i="0" dirty="0">
                <a:solidFill>
                  <a:srgbClr val="0D0D0D"/>
                </a:solidFill>
                <a:effectLst/>
                <a:latin typeface="Söhne"/>
              </a:rPr>
              <a:t>: Serving media files, software downloads, and other content globally using S3's built-in content delivery capabilities</a:t>
            </a:r>
            <a:r>
              <a:rPr lang="en-US" b="0" i="0" dirty="0">
                <a:solidFill>
                  <a:srgbClr val="0D0D0D"/>
                </a:solidFill>
                <a:effectLst/>
                <a:latin typeface="Söhne"/>
              </a:rPr>
              <a:t>.</a:t>
            </a:r>
          </a:p>
          <a:p>
            <a:endParaRPr lang="en-IN" dirty="0"/>
          </a:p>
        </p:txBody>
      </p:sp>
    </p:spTree>
    <p:extLst>
      <p:ext uri="{BB962C8B-B14F-4D97-AF65-F5344CB8AC3E}">
        <p14:creationId xmlns:p14="http://schemas.microsoft.com/office/powerpoint/2010/main" val="1850689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81D6E-EB1E-7B98-6098-B0C5E7FD6AFE}"/>
              </a:ext>
            </a:extLst>
          </p:cNvPr>
          <p:cNvSpPr>
            <a:spLocks noGrp="1"/>
          </p:cNvSpPr>
          <p:nvPr>
            <p:ph type="title"/>
          </p:nvPr>
        </p:nvSpPr>
        <p:spPr>
          <a:xfrm>
            <a:off x="1484311" y="685800"/>
            <a:ext cx="10018713" cy="1190625"/>
          </a:xfrm>
        </p:spPr>
        <p:txBody>
          <a:bodyPr/>
          <a:lstStyle/>
          <a:p>
            <a:r>
              <a:rPr lang="en-US" b="0" i="0" dirty="0">
                <a:solidFill>
                  <a:srgbClr val="0D0D0D"/>
                </a:solidFill>
                <a:effectLst/>
                <a:latin typeface="Söhne"/>
              </a:rPr>
              <a:t>Amazon EBS</a:t>
            </a:r>
            <a:endParaRPr lang="en-IN" dirty="0"/>
          </a:p>
        </p:txBody>
      </p:sp>
      <p:sp>
        <p:nvSpPr>
          <p:cNvPr id="3" name="Content Placeholder 2">
            <a:extLst>
              <a:ext uri="{FF2B5EF4-FFF2-40B4-BE49-F238E27FC236}">
                <a16:creationId xmlns:a16="http://schemas.microsoft.com/office/drawing/2014/main" id="{09A19002-0772-DA27-979B-B22F7A36BC0E}"/>
              </a:ext>
            </a:extLst>
          </p:cNvPr>
          <p:cNvSpPr>
            <a:spLocks noGrp="1"/>
          </p:cNvSpPr>
          <p:nvPr>
            <p:ph idx="1"/>
          </p:nvPr>
        </p:nvSpPr>
        <p:spPr>
          <a:xfrm>
            <a:off x="1484310" y="1876425"/>
            <a:ext cx="10018713" cy="4733925"/>
          </a:xfrm>
        </p:spPr>
        <p:txBody>
          <a:bodyPr>
            <a:normAutofit fontScale="92500"/>
          </a:bodyPr>
          <a:lstStyle/>
          <a:p>
            <a:pPr algn="l">
              <a:buFont typeface="Arial" panose="020B0604020202020204" pitchFamily="34" charset="0"/>
              <a:buChar char="•"/>
            </a:pPr>
            <a:r>
              <a:rPr lang="en-US" sz="2200" b="1" i="0" dirty="0">
                <a:solidFill>
                  <a:srgbClr val="0D0D0D"/>
                </a:solidFill>
                <a:effectLst/>
                <a:latin typeface="Söhne"/>
              </a:rPr>
              <a:t>Service Overview</a:t>
            </a:r>
            <a:r>
              <a:rPr lang="en-US" sz="2200" b="0" i="0" dirty="0">
                <a:solidFill>
                  <a:srgbClr val="0D0D0D"/>
                </a:solidFill>
                <a:effectLst/>
                <a:latin typeface="Söhne"/>
              </a:rPr>
              <a:t>: Amazon Elastic Block Store (Amazon EBS) is a scalable block storage service designed for use with Amazon EC2 instances. It provides durable, high-performance block-level storage volumes that you can attach to your EC2 instances.</a:t>
            </a:r>
          </a:p>
          <a:p>
            <a:pPr algn="l"/>
            <a:r>
              <a:rPr lang="en-US" sz="2200" b="1" i="0" dirty="0">
                <a:solidFill>
                  <a:srgbClr val="0D0D0D"/>
                </a:solidFill>
                <a:effectLst/>
                <a:latin typeface="Söhne"/>
              </a:rPr>
              <a:t>Slide 2: Key Benefits of Amazon EBS</a:t>
            </a:r>
            <a:endParaRPr lang="en-US" sz="2200"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High Performance</a:t>
            </a:r>
            <a:r>
              <a:rPr lang="en-US" sz="2200" b="0" i="0" dirty="0">
                <a:solidFill>
                  <a:srgbClr val="0D0D0D"/>
                </a:solidFill>
                <a:effectLst/>
                <a:latin typeface="Söhne"/>
              </a:rPr>
              <a:t>: Delivers low-latency, high-throughput performance for applications requiring consistent and reliable storage.</a:t>
            </a:r>
          </a:p>
          <a:p>
            <a:pPr algn="l">
              <a:buFont typeface="Arial" panose="020B0604020202020204" pitchFamily="34" charset="0"/>
              <a:buChar char="•"/>
            </a:pPr>
            <a:r>
              <a:rPr lang="en-US" sz="2200" b="1" i="0" dirty="0">
                <a:solidFill>
                  <a:srgbClr val="0D0D0D"/>
                </a:solidFill>
                <a:effectLst/>
                <a:latin typeface="Söhne"/>
              </a:rPr>
              <a:t>Durability</a:t>
            </a:r>
            <a:r>
              <a:rPr lang="en-US" sz="2200" b="0" i="0" dirty="0">
                <a:solidFill>
                  <a:srgbClr val="0D0D0D"/>
                </a:solidFill>
                <a:effectLst/>
                <a:latin typeface="Söhne"/>
              </a:rPr>
              <a:t>: Offers data redundancy and automatic replication within the same Availability Zone for high durability.</a:t>
            </a:r>
          </a:p>
          <a:p>
            <a:pPr algn="l">
              <a:buFont typeface="Arial" panose="020B0604020202020204" pitchFamily="34" charset="0"/>
              <a:buChar char="•"/>
            </a:pPr>
            <a:r>
              <a:rPr lang="en-US" sz="2200" b="1" i="0" dirty="0">
                <a:solidFill>
                  <a:srgbClr val="0D0D0D"/>
                </a:solidFill>
                <a:effectLst/>
                <a:latin typeface="Söhne"/>
              </a:rPr>
              <a:t>Scalability</a:t>
            </a:r>
            <a:r>
              <a:rPr lang="en-US" sz="2200" b="0" i="0" dirty="0">
                <a:solidFill>
                  <a:srgbClr val="0D0D0D"/>
                </a:solidFill>
                <a:effectLst/>
                <a:latin typeface="Söhne"/>
              </a:rPr>
              <a:t>: Allows you to easily increase storage capacity and adjust performance as your application's needs change.</a:t>
            </a:r>
          </a:p>
          <a:p>
            <a:pPr algn="l">
              <a:buFont typeface="Arial" panose="020B0604020202020204" pitchFamily="34" charset="0"/>
              <a:buChar char="•"/>
            </a:pPr>
            <a:r>
              <a:rPr lang="en-US" sz="2200" b="1" i="0" dirty="0">
                <a:solidFill>
                  <a:srgbClr val="0D0D0D"/>
                </a:solidFill>
                <a:effectLst/>
                <a:latin typeface="Söhne"/>
              </a:rPr>
              <a:t>Snapshot Backup</a:t>
            </a:r>
            <a:r>
              <a:rPr lang="en-US" sz="2200" b="0" i="0" dirty="0">
                <a:solidFill>
                  <a:srgbClr val="0D0D0D"/>
                </a:solidFill>
                <a:effectLst/>
                <a:latin typeface="Söhne"/>
              </a:rPr>
              <a:t>: Enables point-in-time snapshots for data backups, replication, and disaster recovery.</a:t>
            </a:r>
          </a:p>
          <a:p>
            <a:endParaRPr lang="en-IN" dirty="0"/>
          </a:p>
        </p:txBody>
      </p:sp>
    </p:spTree>
    <p:extLst>
      <p:ext uri="{BB962C8B-B14F-4D97-AF65-F5344CB8AC3E}">
        <p14:creationId xmlns:p14="http://schemas.microsoft.com/office/powerpoint/2010/main" val="2327409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C873-6AF2-7F00-0674-F558D0DEFB42}"/>
              </a:ext>
            </a:extLst>
          </p:cNvPr>
          <p:cNvSpPr>
            <a:spLocks noGrp="1"/>
          </p:cNvSpPr>
          <p:nvPr>
            <p:ph type="title"/>
          </p:nvPr>
        </p:nvSpPr>
        <p:spPr>
          <a:xfrm>
            <a:off x="1368697" y="0"/>
            <a:ext cx="10018713" cy="65722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C096A2E-3A30-2724-E0AE-DCCBDB537B5F}"/>
              </a:ext>
            </a:extLst>
          </p:cNvPr>
          <p:cNvSpPr>
            <a:spLocks noGrp="1"/>
          </p:cNvSpPr>
          <p:nvPr>
            <p:ph idx="1"/>
          </p:nvPr>
        </p:nvSpPr>
        <p:spPr>
          <a:xfrm>
            <a:off x="1484310" y="735724"/>
            <a:ext cx="10018713" cy="5941301"/>
          </a:xfrm>
        </p:spPr>
        <p:txBody>
          <a:bodyPr>
            <a:normAutofit fontScale="92500" lnSpcReduction="20000"/>
          </a:bodyPr>
          <a:lstStyle/>
          <a:p>
            <a:pPr algn="l"/>
            <a:r>
              <a:rPr lang="en-US" sz="2600" b="1" i="0" dirty="0">
                <a:solidFill>
                  <a:srgbClr val="0D0D0D"/>
                </a:solidFill>
                <a:effectLst/>
                <a:latin typeface="Söhne"/>
              </a:rPr>
              <a:t>Limitations and Use Cases of AWS EBS</a:t>
            </a:r>
            <a:endParaRPr lang="en-US" sz="2600" b="0" i="0" dirty="0">
              <a:solidFill>
                <a:srgbClr val="0D0D0D"/>
              </a:solidFill>
              <a:effectLst/>
              <a:latin typeface="Söhne"/>
            </a:endParaRPr>
          </a:p>
          <a:p>
            <a:pPr algn="l">
              <a:buFont typeface="Arial" panose="020B0604020202020204" pitchFamily="34" charset="0"/>
              <a:buChar char="•"/>
            </a:pPr>
            <a:r>
              <a:rPr lang="en-US" sz="2600" b="1" i="0" dirty="0">
                <a:solidFill>
                  <a:srgbClr val="0D0D0D"/>
                </a:solidFill>
                <a:effectLst/>
                <a:latin typeface="Söhne"/>
              </a:rPr>
              <a:t>Limitations</a:t>
            </a:r>
            <a:r>
              <a:rPr lang="en-US" sz="2600" b="0" i="0" dirty="0">
                <a:solidFill>
                  <a:srgbClr val="0D0D0D"/>
                </a:solidFill>
                <a:effectLst/>
                <a:latin typeface="Söhne"/>
              </a:rPr>
              <a:t>:</a:t>
            </a:r>
          </a:p>
          <a:p>
            <a:pPr marL="742950" lvl="1" indent="-285750" algn="l">
              <a:buFont typeface="Arial" panose="020B0604020202020204" pitchFamily="34" charset="0"/>
              <a:buChar char="•"/>
            </a:pPr>
            <a:r>
              <a:rPr lang="en-US" sz="2200" b="0" i="0" dirty="0">
                <a:solidFill>
                  <a:srgbClr val="0D0D0D"/>
                </a:solidFill>
                <a:effectLst/>
                <a:latin typeface="Söhne"/>
              </a:rPr>
              <a:t>Limited to a single Availability Zone, requiring additional configuration for cross-Availability Zone redundancy.</a:t>
            </a:r>
          </a:p>
          <a:p>
            <a:pPr marL="742950" lvl="1" indent="-285750" algn="l">
              <a:buFont typeface="Arial" panose="020B0604020202020204" pitchFamily="34" charset="0"/>
              <a:buChar char="•"/>
            </a:pPr>
            <a:r>
              <a:rPr lang="en-US" sz="2200" b="0" i="0" dirty="0">
                <a:solidFill>
                  <a:srgbClr val="0D0D0D"/>
                </a:solidFill>
                <a:effectLst/>
                <a:latin typeface="Söhne"/>
              </a:rPr>
              <a:t>Performance can be impacted by factors such as instance type and network connectivity.</a:t>
            </a:r>
          </a:p>
          <a:p>
            <a:pPr marL="742950" lvl="1" indent="-285750" algn="l">
              <a:buFont typeface="Arial" panose="020B0604020202020204" pitchFamily="34" charset="0"/>
              <a:buChar char="•"/>
            </a:pPr>
            <a:r>
              <a:rPr lang="en-US" sz="2200" b="0" i="0" dirty="0">
                <a:solidFill>
                  <a:srgbClr val="0D0D0D"/>
                </a:solidFill>
                <a:effectLst/>
                <a:latin typeface="Söhne"/>
              </a:rPr>
              <a:t>Costs can accrue for unused storage volumes and snapshots.</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sz="2200" b="1" i="0" dirty="0">
                <a:solidFill>
                  <a:srgbClr val="0D0D0D"/>
                </a:solidFill>
                <a:effectLst/>
                <a:latin typeface="Söhne"/>
              </a:rPr>
              <a:t>Database Storage</a:t>
            </a:r>
            <a:r>
              <a:rPr lang="en-US" sz="2200" b="0" i="0" dirty="0">
                <a:solidFill>
                  <a:srgbClr val="0D0D0D"/>
                </a:solidFill>
                <a:effectLst/>
                <a:latin typeface="Söhne"/>
              </a:rPr>
              <a:t>: Providing storage for relational and NoSQL databases such as MySQL, PostgreSQL, and MongoDB.</a:t>
            </a:r>
          </a:p>
          <a:p>
            <a:pPr marL="742950" lvl="1" indent="-285750" algn="l">
              <a:buFont typeface="Arial" panose="020B0604020202020204" pitchFamily="34" charset="0"/>
              <a:buChar char="•"/>
            </a:pPr>
            <a:r>
              <a:rPr lang="en-US" sz="2200" b="1" i="0" dirty="0">
                <a:solidFill>
                  <a:srgbClr val="0D0D0D"/>
                </a:solidFill>
                <a:effectLst/>
                <a:latin typeface="Söhne"/>
              </a:rPr>
              <a:t>Enterprise Applications</a:t>
            </a:r>
            <a:r>
              <a:rPr lang="en-US" sz="2200" b="0" i="0" dirty="0">
                <a:solidFill>
                  <a:srgbClr val="0D0D0D"/>
                </a:solidFill>
                <a:effectLst/>
                <a:latin typeface="Söhne"/>
              </a:rPr>
              <a:t>: Supporting enterprise applications with high-performance storage requirements, like ERP systems.</a:t>
            </a:r>
          </a:p>
          <a:p>
            <a:pPr marL="742950" lvl="1" indent="-285750" algn="l">
              <a:buFont typeface="Arial" panose="020B0604020202020204" pitchFamily="34" charset="0"/>
              <a:buChar char="•"/>
            </a:pPr>
            <a:r>
              <a:rPr lang="en-US" sz="2200" b="1" i="0" dirty="0">
                <a:solidFill>
                  <a:srgbClr val="0D0D0D"/>
                </a:solidFill>
                <a:effectLst/>
                <a:latin typeface="Söhne"/>
              </a:rPr>
              <a:t>Application Development</a:t>
            </a:r>
            <a:r>
              <a:rPr lang="en-US" sz="2200" b="0" i="0" dirty="0">
                <a:solidFill>
                  <a:srgbClr val="0D0D0D"/>
                </a:solidFill>
                <a:effectLst/>
                <a:latin typeface="Söhne"/>
              </a:rPr>
              <a:t>: Storing application code, binaries, and libraries for development and testing environments.</a:t>
            </a:r>
          </a:p>
          <a:p>
            <a:pPr marL="742950" lvl="1" indent="-285750" algn="l">
              <a:buFont typeface="Arial" panose="020B0604020202020204" pitchFamily="34" charset="0"/>
              <a:buChar char="•"/>
            </a:pPr>
            <a:r>
              <a:rPr lang="en-US" sz="2200" b="1" i="0" dirty="0">
                <a:solidFill>
                  <a:srgbClr val="0D0D0D"/>
                </a:solidFill>
                <a:effectLst/>
                <a:latin typeface="Söhne"/>
              </a:rPr>
              <a:t>Backup and Recovery</a:t>
            </a:r>
            <a:r>
              <a:rPr lang="en-US" sz="2200" b="0" i="0" dirty="0">
                <a:solidFill>
                  <a:srgbClr val="0D0D0D"/>
                </a:solidFill>
                <a:effectLst/>
                <a:latin typeface="Söhne"/>
              </a:rPr>
              <a:t>: Creating backups and replicating data for disaster recovery and compliance purposes.</a:t>
            </a:r>
          </a:p>
          <a:p>
            <a:endParaRPr lang="en-IN" dirty="0"/>
          </a:p>
        </p:txBody>
      </p:sp>
    </p:spTree>
    <p:extLst>
      <p:ext uri="{BB962C8B-B14F-4D97-AF65-F5344CB8AC3E}">
        <p14:creationId xmlns:p14="http://schemas.microsoft.com/office/powerpoint/2010/main" val="1614017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0241E-7AEC-CFDB-59BF-50B818BDFFD7}"/>
              </a:ext>
            </a:extLst>
          </p:cNvPr>
          <p:cNvSpPr>
            <a:spLocks noGrp="1"/>
          </p:cNvSpPr>
          <p:nvPr>
            <p:ph type="title"/>
          </p:nvPr>
        </p:nvSpPr>
        <p:spPr>
          <a:xfrm>
            <a:off x="1484311" y="685801"/>
            <a:ext cx="10018713" cy="1276350"/>
          </a:xfrm>
        </p:spPr>
        <p:txBody>
          <a:bodyPr/>
          <a:lstStyle/>
          <a:p>
            <a:r>
              <a:rPr lang="en-US" b="0" i="0" dirty="0">
                <a:solidFill>
                  <a:srgbClr val="0D0D0D"/>
                </a:solidFill>
                <a:effectLst/>
                <a:latin typeface="Söhne"/>
              </a:rPr>
              <a:t>Amazon Glacier</a:t>
            </a:r>
            <a:endParaRPr lang="en-IN" dirty="0"/>
          </a:p>
        </p:txBody>
      </p:sp>
      <p:sp>
        <p:nvSpPr>
          <p:cNvPr id="3" name="Content Placeholder 2">
            <a:extLst>
              <a:ext uri="{FF2B5EF4-FFF2-40B4-BE49-F238E27FC236}">
                <a16:creationId xmlns:a16="http://schemas.microsoft.com/office/drawing/2014/main" id="{A333E16C-A42E-21B1-42DE-072A8CFD664F}"/>
              </a:ext>
            </a:extLst>
          </p:cNvPr>
          <p:cNvSpPr>
            <a:spLocks noGrp="1"/>
          </p:cNvSpPr>
          <p:nvPr>
            <p:ph idx="1"/>
          </p:nvPr>
        </p:nvSpPr>
        <p:spPr>
          <a:xfrm>
            <a:off x="1484310" y="1962152"/>
            <a:ext cx="10018713" cy="4895848"/>
          </a:xfrm>
        </p:spPr>
        <p:txBody>
          <a:bodyPr>
            <a:normAutofit fontScale="92500" lnSpcReduction="10000"/>
          </a:bodyPr>
          <a:lstStyle/>
          <a:p>
            <a:pPr algn="l"/>
            <a:r>
              <a:rPr lang="en-US" sz="2200" b="1" i="0" dirty="0">
                <a:solidFill>
                  <a:srgbClr val="0D0D0D"/>
                </a:solidFill>
                <a:effectLst/>
                <a:latin typeface="Söhne"/>
              </a:rPr>
              <a:t>Introduction to Amazon Glacier</a:t>
            </a:r>
            <a:endParaRPr lang="en-US" sz="2200"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Service Overview</a:t>
            </a:r>
            <a:r>
              <a:rPr lang="en-US" sz="2200" b="0" i="0" dirty="0">
                <a:solidFill>
                  <a:srgbClr val="0D0D0D"/>
                </a:solidFill>
                <a:effectLst/>
                <a:latin typeface="Söhne"/>
              </a:rPr>
              <a:t>: Amazon Glacier is a low-cost, secure, and durable storage service for data archiving and long-term backup. It is designed to provide durable storage for data that is infrequently accessed but may be required for compliance, legal, or historical purposes.</a:t>
            </a:r>
          </a:p>
          <a:p>
            <a:pPr algn="l"/>
            <a:r>
              <a:rPr lang="en-US" sz="2200" b="1" i="0" dirty="0">
                <a:solidFill>
                  <a:srgbClr val="0D0D0D"/>
                </a:solidFill>
                <a:effectLst/>
                <a:latin typeface="Söhne"/>
              </a:rPr>
              <a:t>Slide 2: Key Benefits of Amazon Glacier</a:t>
            </a:r>
            <a:endParaRPr lang="en-US" sz="2200"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Cost-Effective</a:t>
            </a:r>
            <a:r>
              <a:rPr lang="en-US" sz="2200" b="0" i="0" dirty="0">
                <a:solidFill>
                  <a:srgbClr val="0D0D0D"/>
                </a:solidFill>
                <a:effectLst/>
                <a:latin typeface="Söhne"/>
              </a:rPr>
              <a:t>: Offers extremely low storage costs for long-term data retention compared to other storage services.</a:t>
            </a:r>
          </a:p>
          <a:p>
            <a:pPr algn="l">
              <a:buFont typeface="Arial" panose="020B0604020202020204" pitchFamily="34" charset="0"/>
              <a:buChar char="•"/>
            </a:pPr>
            <a:r>
              <a:rPr lang="en-US" sz="2200" b="1" i="0" dirty="0">
                <a:solidFill>
                  <a:srgbClr val="0D0D0D"/>
                </a:solidFill>
                <a:effectLst/>
                <a:latin typeface="Söhne"/>
              </a:rPr>
              <a:t>Durability</a:t>
            </a:r>
            <a:r>
              <a:rPr lang="en-US" sz="2200" b="0" i="0" dirty="0">
                <a:solidFill>
                  <a:srgbClr val="0D0D0D"/>
                </a:solidFill>
                <a:effectLst/>
                <a:latin typeface="Söhne"/>
              </a:rPr>
              <a:t>: Provides durable storage with eleven 9's (99.999999999%) of data durability, ensuring data integrity over time.</a:t>
            </a:r>
          </a:p>
          <a:p>
            <a:pPr algn="l">
              <a:buFont typeface="Arial" panose="020B0604020202020204" pitchFamily="34" charset="0"/>
              <a:buChar char="•"/>
            </a:pPr>
            <a:r>
              <a:rPr lang="en-US" sz="2200" b="1" i="0" dirty="0">
                <a:solidFill>
                  <a:srgbClr val="0D0D0D"/>
                </a:solidFill>
                <a:effectLst/>
                <a:latin typeface="Söhne"/>
              </a:rPr>
              <a:t>Security</a:t>
            </a:r>
            <a:r>
              <a:rPr lang="en-US" sz="2200" b="0" i="0" dirty="0">
                <a:solidFill>
                  <a:srgbClr val="0D0D0D"/>
                </a:solidFill>
                <a:effectLst/>
                <a:latin typeface="Söhne"/>
              </a:rPr>
              <a:t>: Implements robust security features including encryption, access controls, and compliance certifications to protect archived data.</a:t>
            </a:r>
          </a:p>
          <a:p>
            <a:pPr algn="l">
              <a:buFont typeface="Arial" panose="020B0604020202020204" pitchFamily="34" charset="0"/>
              <a:buChar char="•"/>
            </a:pPr>
            <a:r>
              <a:rPr lang="en-US" sz="2200" b="1" i="0" dirty="0">
                <a:solidFill>
                  <a:srgbClr val="0D0D0D"/>
                </a:solidFill>
                <a:effectLst/>
                <a:latin typeface="Söhne"/>
              </a:rPr>
              <a:t>Scalability</a:t>
            </a:r>
            <a:r>
              <a:rPr lang="en-US" sz="2200" b="0" i="0" dirty="0">
                <a:solidFill>
                  <a:srgbClr val="0D0D0D"/>
                </a:solidFill>
                <a:effectLst/>
                <a:latin typeface="Söhne"/>
              </a:rPr>
              <a:t>: Scales effortlessly to accommodate any volume of archival data, with no limits on the amount of data stored.</a:t>
            </a:r>
          </a:p>
          <a:p>
            <a:endParaRPr lang="en-IN" dirty="0"/>
          </a:p>
        </p:txBody>
      </p:sp>
    </p:spTree>
    <p:extLst>
      <p:ext uri="{BB962C8B-B14F-4D97-AF65-F5344CB8AC3E}">
        <p14:creationId xmlns:p14="http://schemas.microsoft.com/office/powerpoint/2010/main" val="3361065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992ED-1360-B6D5-A384-8F8C78F8B3CC}"/>
              </a:ext>
            </a:extLst>
          </p:cNvPr>
          <p:cNvSpPr>
            <a:spLocks noGrp="1"/>
          </p:cNvSpPr>
          <p:nvPr>
            <p:ph type="title"/>
          </p:nvPr>
        </p:nvSpPr>
        <p:spPr>
          <a:xfrm>
            <a:off x="1484309" y="0"/>
            <a:ext cx="10018713" cy="38100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F8D20F60-FB3E-4D06-AC26-0056758E4A06}"/>
              </a:ext>
            </a:extLst>
          </p:cNvPr>
          <p:cNvSpPr>
            <a:spLocks noGrp="1"/>
          </p:cNvSpPr>
          <p:nvPr>
            <p:ph idx="1"/>
          </p:nvPr>
        </p:nvSpPr>
        <p:spPr>
          <a:xfrm>
            <a:off x="1484310" y="472966"/>
            <a:ext cx="10018713" cy="5870683"/>
          </a:xfrm>
        </p:spPr>
        <p:txBody>
          <a:bodyPr>
            <a:normAutofit fontScale="92500" lnSpcReduction="10000"/>
          </a:bodyPr>
          <a:lstStyle/>
          <a:p>
            <a:pPr algn="l"/>
            <a:r>
              <a:rPr lang="en-US" b="1" i="0" dirty="0">
                <a:solidFill>
                  <a:srgbClr val="0D0D0D"/>
                </a:solidFill>
                <a:effectLst/>
                <a:latin typeface="Söhne"/>
              </a:rPr>
              <a:t>Limitations and Use Cases of AWS Glacier</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sz="2200" b="0" i="0" dirty="0">
                <a:solidFill>
                  <a:srgbClr val="0D0D0D"/>
                </a:solidFill>
                <a:effectLst/>
                <a:latin typeface="Söhne"/>
              </a:rPr>
              <a:t>Retrieval time: Data retrieval from Glacier can take several hours, making it unsuitable for applications requiring real-time access to data.</a:t>
            </a:r>
          </a:p>
          <a:p>
            <a:pPr marL="742950" lvl="1" indent="-285750" algn="l">
              <a:buFont typeface="Arial" panose="020B0604020202020204" pitchFamily="34" charset="0"/>
              <a:buChar char="•"/>
            </a:pPr>
            <a:r>
              <a:rPr lang="en-US" sz="2200" b="0" i="0" dirty="0">
                <a:solidFill>
                  <a:srgbClr val="0D0D0D"/>
                </a:solidFill>
                <a:effectLst/>
                <a:latin typeface="Söhne"/>
              </a:rPr>
              <a:t>Retrieval costs: Incurs additional costs for data retrieval, especially for expedited retrievals.</a:t>
            </a:r>
          </a:p>
          <a:p>
            <a:pPr marL="742950" lvl="1" indent="-285750" algn="l">
              <a:buFont typeface="Arial" panose="020B0604020202020204" pitchFamily="34" charset="0"/>
              <a:buChar char="•"/>
            </a:pPr>
            <a:r>
              <a:rPr lang="en-US" sz="2200" b="0" i="0" dirty="0">
                <a:solidFill>
                  <a:srgbClr val="0D0D0D"/>
                </a:solidFill>
                <a:effectLst/>
                <a:latin typeface="Söhne"/>
              </a:rPr>
              <a:t>Not suitable for frequently accessed data due to retrieval time and costs.</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Data Archiving</a:t>
            </a:r>
            <a:r>
              <a:rPr lang="en-US" b="0" i="0" dirty="0">
                <a:solidFill>
                  <a:srgbClr val="0D0D0D"/>
                </a:solidFill>
                <a:effectLst/>
                <a:latin typeface="Söhne"/>
              </a:rPr>
              <a:t>: Storing data archives, backups, and historical records for long-term retention.</a:t>
            </a:r>
          </a:p>
          <a:p>
            <a:pPr marL="742950" lvl="1" indent="-285750" algn="l">
              <a:buFont typeface="Arial" panose="020B0604020202020204" pitchFamily="34" charset="0"/>
              <a:buChar char="•"/>
            </a:pPr>
            <a:r>
              <a:rPr lang="en-US" b="1" i="0" dirty="0">
                <a:solidFill>
                  <a:srgbClr val="0D0D0D"/>
                </a:solidFill>
                <a:effectLst/>
                <a:latin typeface="Söhne"/>
              </a:rPr>
              <a:t>Compliance</a:t>
            </a:r>
            <a:r>
              <a:rPr lang="en-US" b="0" i="0" dirty="0">
                <a:solidFill>
                  <a:srgbClr val="0D0D0D"/>
                </a:solidFill>
                <a:effectLst/>
                <a:latin typeface="Söhne"/>
              </a:rPr>
              <a:t>: Meeting regulatory requirements for data retention and ensuring data integrity and security.</a:t>
            </a:r>
          </a:p>
          <a:p>
            <a:pPr marL="742950" lvl="1" indent="-285750" algn="l">
              <a:buFont typeface="Arial" panose="020B0604020202020204" pitchFamily="34" charset="0"/>
              <a:buChar char="•"/>
            </a:pPr>
            <a:r>
              <a:rPr lang="en-US" b="1" i="0" dirty="0">
                <a:solidFill>
                  <a:srgbClr val="0D0D0D"/>
                </a:solidFill>
                <a:effectLst/>
                <a:latin typeface="Söhne"/>
              </a:rPr>
              <a:t>Digital Preservation</a:t>
            </a:r>
            <a:r>
              <a:rPr lang="en-US" b="0" i="0" dirty="0">
                <a:solidFill>
                  <a:srgbClr val="0D0D0D"/>
                </a:solidFill>
                <a:effectLst/>
                <a:latin typeface="Söhne"/>
              </a:rPr>
              <a:t>: Preserving digital assets, documents, and media for future access and reference.</a:t>
            </a:r>
          </a:p>
          <a:p>
            <a:pPr marL="742950" lvl="1" indent="-285750" algn="l">
              <a:buFont typeface="Arial" panose="020B0604020202020204" pitchFamily="34" charset="0"/>
              <a:buChar char="•"/>
            </a:pPr>
            <a:r>
              <a:rPr lang="en-US" b="1" i="0" dirty="0">
                <a:solidFill>
                  <a:srgbClr val="0D0D0D"/>
                </a:solidFill>
                <a:effectLst/>
                <a:latin typeface="Söhne"/>
              </a:rPr>
              <a:t>Big Data Analytics</a:t>
            </a:r>
            <a:r>
              <a:rPr lang="en-US" b="0" i="0" dirty="0">
                <a:solidFill>
                  <a:srgbClr val="0D0D0D"/>
                </a:solidFill>
                <a:effectLst/>
                <a:latin typeface="Söhne"/>
              </a:rPr>
              <a:t>: Archiving large volumes of data generated by big data analytics pipelines for future analysis.</a:t>
            </a:r>
          </a:p>
          <a:p>
            <a:endParaRPr lang="en-IN" dirty="0"/>
          </a:p>
        </p:txBody>
      </p:sp>
    </p:spTree>
    <p:extLst>
      <p:ext uri="{BB962C8B-B14F-4D97-AF65-F5344CB8AC3E}">
        <p14:creationId xmlns:p14="http://schemas.microsoft.com/office/powerpoint/2010/main" val="838045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39E12-55FD-7898-85F3-68443CF6DF63}"/>
              </a:ext>
            </a:extLst>
          </p:cNvPr>
          <p:cNvSpPr>
            <a:spLocks noGrp="1"/>
          </p:cNvSpPr>
          <p:nvPr>
            <p:ph type="title"/>
          </p:nvPr>
        </p:nvSpPr>
        <p:spPr/>
        <p:txBody>
          <a:bodyPr>
            <a:normAutofit/>
          </a:bodyPr>
          <a:lstStyle/>
          <a:p>
            <a:r>
              <a:rPr lang="en-IN" b="1" dirty="0">
                <a:solidFill>
                  <a:srgbClr val="1F1F1F"/>
                </a:solidFill>
                <a:effectLst/>
                <a:latin typeface="Google Sans"/>
                <a:ea typeface="Times New Roman" panose="02020603050405020304" pitchFamily="18" charset="0"/>
                <a:cs typeface="Times New Roman" panose="02020603050405020304" pitchFamily="18" charset="0"/>
              </a:rPr>
              <a:t>Networking</a:t>
            </a:r>
            <a:endParaRPr lang="en-IN" b="1" dirty="0"/>
          </a:p>
        </p:txBody>
      </p:sp>
      <p:sp>
        <p:nvSpPr>
          <p:cNvPr id="3" name="Content Placeholder 2">
            <a:extLst>
              <a:ext uri="{FF2B5EF4-FFF2-40B4-BE49-F238E27FC236}">
                <a16:creationId xmlns:a16="http://schemas.microsoft.com/office/drawing/2014/main" id="{AD457452-2036-FE1B-CBDB-63714FF6FCA2}"/>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VPC:</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Secure virtual networks for isolating your cloud resources.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Route 53:</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Domain name registration and management.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CloudFront:</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Content delivery network for global reach and low latency.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41254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B68B8-5BEB-FB62-AC20-A955ED657B20}"/>
              </a:ext>
            </a:extLst>
          </p:cNvPr>
          <p:cNvSpPr>
            <a:spLocks noGrp="1"/>
          </p:cNvSpPr>
          <p:nvPr>
            <p:ph type="title"/>
          </p:nvPr>
        </p:nvSpPr>
        <p:spPr>
          <a:xfrm>
            <a:off x="1484311" y="685800"/>
            <a:ext cx="10018713" cy="1171575"/>
          </a:xfrm>
        </p:spPr>
        <p:txBody>
          <a:bodyPr/>
          <a:lstStyle/>
          <a:p>
            <a:r>
              <a:rPr lang="en-US" b="0" i="0" dirty="0">
                <a:solidFill>
                  <a:srgbClr val="0D0D0D"/>
                </a:solidFill>
                <a:effectLst/>
                <a:latin typeface="Söhne"/>
              </a:rPr>
              <a:t>Amazon VPC</a:t>
            </a:r>
            <a:endParaRPr lang="en-IN" dirty="0"/>
          </a:p>
        </p:txBody>
      </p:sp>
      <p:sp>
        <p:nvSpPr>
          <p:cNvPr id="3" name="Content Placeholder 2">
            <a:extLst>
              <a:ext uri="{FF2B5EF4-FFF2-40B4-BE49-F238E27FC236}">
                <a16:creationId xmlns:a16="http://schemas.microsoft.com/office/drawing/2014/main" id="{110501A8-ED08-127B-4035-AFCE7A67CF9D}"/>
              </a:ext>
            </a:extLst>
          </p:cNvPr>
          <p:cNvSpPr>
            <a:spLocks noGrp="1"/>
          </p:cNvSpPr>
          <p:nvPr>
            <p:ph idx="1"/>
          </p:nvPr>
        </p:nvSpPr>
        <p:spPr>
          <a:xfrm>
            <a:off x="1484310" y="1971675"/>
            <a:ext cx="10018713" cy="4752975"/>
          </a:xfrm>
        </p:spPr>
        <p:txBody>
          <a:bodyPr>
            <a:normAutofit fontScale="92500" lnSpcReduction="10000"/>
          </a:bodyPr>
          <a:lstStyle/>
          <a:p>
            <a:pPr algn="l"/>
            <a:r>
              <a:rPr lang="en-US" sz="2200" b="1" i="0" dirty="0">
                <a:solidFill>
                  <a:srgbClr val="0D0D0D"/>
                </a:solidFill>
                <a:effectLst/>
                <a:latin typeface="Söhne"/>
              </a:rPr>
              <a:t>Introduction to Amazon VPC</a:t>
            </a:r>
            <a:endParaRPr lang="en-US" sz="2200"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Service Overview</a:t>
            </a:r>
            <a:r>
              <a:rPr lang="en-US" sz="2200" b="0" i="0" dirty="0">
                <a:solidFill>
                  <a:srgbClr val="0D0D0D"/>
                </a:solidFill>
                <a:effectLst/>
                <a:latin typeface="Söhne"/>
              </a:rPr>
              <a:t>: Amazon Virtual Private Cloud (Amazon VPC) is a networking service that allows you to create a logically isolated section of the AWS Cloud where you can launch AWS resources in a virtual network that you define.</a:t>
            </a:r>
          </a:p>
          <a:p>
            <a:pPr algn="l"/>
            <a:r>
              <a:rPr lang="en-US" sz="2200" b="1" i="0" dirty="0">
                <a:solidFill>
                  <a:srgbClr val="0D0D0D"/>
                </a:solidFill>
                <a:effectLst/>
                <a:latin typeface="Söhne"/>
              </a:rPr>
              <a:t>Slide 2: Key Benefits of Amazon VPC</a:t>
            </a:r>
            <a:endParaRPr lang="en-US" sz="2200"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Isolation</a:t>
            </a:r>
            <a:r>
              <a:rPr lang="en-US" sz="2200" b="0" i="0" dirty="0">
                <a:solidFill>
                  <a:srgbClr val="0D0D0D"/>
                </a:solidFill>
                <a:effectLst/>
                <a:latin typeface="Söhne"/>
              </a:rPr>
              <a:t>: Provides isolation for your resources, allowing you to control network settings, IP addressing, and routing.</a:t>
            </a:r>
          </a:p>
          <a:p>
            <a:pPr algn="l">
              <a:buFont typeface="Arial" panose="020B0604020202020204" pitchFamily="34" charset="0"/>
              <a:buChar char="•"/>
            </a:pPr>
            <a:r>
              <a:rPr lang="en-US" sz="2200" b="1" i="0" dirty="0">
                <a:solidFill>
                  <a:srgbClr val="0D0D0D"/>
                </a:solidFill>
                <a:effectLst/>
                <a:latin typeface="Söhne"/>
              </a:rPr>
              <a:t>Customization</a:t>
            </a:r>
            <a:r>
              <a:rPr lang="en-US" sz="2200" b="0" i="0" dirty="0">
                <a:solidFill>
                  <a:srgbClr val="0D0D0D"/>
                </a:solidFill>
                <a:effectLst/>
                <a:latin typeface="Söhne"/>
              </a:rPr>
              <a:t>: Offers flexibility to customize network configurations, including subnets, route tables, and security settings.</a:t>
            </a:r>
          </a:p>
          <a:p>
            <a:pPr algn="l">
              <a:buFont typeface="Arial" panose="020B0604020202020204" pitchFamily="34" charset="0"/>
              <a:buChar char="•"/>
            </a:pPr>
            <a:r>
              <a:rPr lang="en-US" sz="2200" b="1" i="0" dirty="0">
                <a:solidFill>
                  <a:srgbClr val="0D0D0D"/>
                </a:solidFill>
                <a:effectLst/>
                <a:latin typeface="Söhne"/>
              </a:rPr>
              <a:t>Security</a:t>
            </a:r>
            <a:r>
              <a:rPr lang="en-US" sz="2200" b="0" i="0" dirty="0">
                <a:solidFill>
                  <a:srgbClr val="0D0D0D"/>
                </a:solidFill>
                <a:effectLst/>
                <a:latin typeface="Söhne"/>
              </a:rPr>
              <a:t>: Enables you to define network access controls and security groups to protect your resources.</a:t>
            </a:r>
          </a:p>
          <a:p>
            <a:pPr algn="l">
              <a:buFont typeface="Arial" panose="020B0604020202020204" pitchFamily="34" charset="0"/>
              <a:buChar char="•"/>
            </a:pPr>
            <a:r>
              <a:rPr lang="en-US" sz="2200" b="1" i="0" dirty="0">
                <a:solidFill>
                  <a:srgbClr val="0D0D0D"/>
                </a:solidFill>
                <a:effectLst/>
                <a:latin typeface="Söhne"/>
              </a:rPr>
              <a:t>Integration</a:t>
            </a:r>
            <a:r>
              <a:rPr lang="en-US" sz="2200" b="0" i="0" dirty="0">
                <a:solidFill>
                  <a:srgbClr val="0D0D0D"/>
                </a:solidFill>
                <a:effectLst/>
                <a:latin typeface="Söhne"/>
              </a:rPr>
              <a:t>: Seamlessly integrates with other AWS services like EC2, RDS, and S3, allowing you to build scalable and secure applications.</a:t>
            </a:r>
          </a:p>
          <a:p>
            <a:endParaRPr lang="en-IN" dirty="0"/>
          </a:p>
        </p:txBody>
      </p:sp>
    </p:spTree>
    <p:extLst>
      <p:ext uri="{BB962C8B-B14F-4D97-AF65-F5344CB8AC3E}">
        <p14:creationId xmlns:p14="http://schemas.microsoft.com/office/powerpoint/2010/main" val="3755245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25D44-0AD2-313D-E3A1-BD95DFB45B11}"/>
              </a:ext>
            </a:extLst>
          </p:cNvPr>
          <p:cNvSpPr>
            <a:spLocks noGrp="1"/>
          </p:cNvSpPr>
          <p:nvPr>
            <p:ph type="title"/>
          </p:nvPr>
        </p:nvSpPr>
        <p:spPr/>
        <p:txBody>
          <a:bodyPr>
            <a:normAutofit/>
          </a:bodyPr>
          <a:lstStyle/>
          <a:p>
            <a:r>
              <a:rPr lang="en-IN" b="1" dirty="0">
                <a:solidFill>
                  <a:srgbClr val="1F1F1F"/>
                </a:solidFill>
                <a:effectLst/>
                <a:latin typeface="Google Sans"/>
                <a:ea typeface="Times New Roman" panose="02020603050405020304" pitchFamily="18" charset="0"/>
                <a:cs typeface="Times New Roman" panose="02020603050405020304" pitchFamily="18" charset="0"/>
              </a:rPr>
              <a:t>Compute</a:t>
            </a:r>
            <a:endParaRPr lang="en-IN" dirty="0"/>
          </a:p>
        </p:txBody>
      </p:sp>
      <p:sp>
        <p:nvSpPr>
          <p:cNvPr id="3" name="Content Placeholder 2">
            <a:extLst>
              <a:ext uri="{FF2B5EF4-FFF2-40B4-BE49-F238E27FC236}">
                <a16:creationId xmlns:a16="http://schemas.microsoft.com/office/drawing/2014/main" id="{00DEAE74-A096-0904-E7F9-A681266F38B5}"/>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EC2:</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Virtual servers for diverse workloads, instance types and scaling options.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ECS:</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Containerization for agile deployment and management.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Lambda:</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Serverless computing for event-driven tasks.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Auto Scaling:</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Automatic resource management based on demand.</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34206835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BFE62-9A2F-B645-A02B-DB99F566D76D}"/>
              </a:ext>
            </a:extLst>
          </p:cNvPr>
          <p:cNvSpPr>
            <a:spLocks noGrp="1"/>
          </p:cNvSpPr>
          <p:nvPr>
            <p:ph type="title"/>
          </p:nvPr>
        </p:nvSpPr>
        <p:spPr>
          <a:xfrm>
            <a:off x="1484310" y="0"/>
            <a:ext cx="10018713" cy="50482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505D8B5-28EC-56E6-7DE9-8757DC2D0B93}"/>
              </a:ext>
            </a:extLst>
          </p:cNvPr>
          <p:cNvSpPr>
            <a:spLocks noGrp="1"/>
          </p:cNvSpPr>
          <p:nvPr>
            <p:ph idx="1"/>
          </p:nvPr>
        </p:nvSpPr>
        <p:spPr>
          <a:xfrm>
            <a:off x="1484310" y="504825"/>
            <a:ext cx="10018713" cy="6353176"/>
          </a:xfrm>
        </p:spPr>
        <p:txBody>
          <a:bodyPr>
            <a:normAutofit fontScale="92500" lnSpcReduction="10000"/>
          </a:bodyPr>
          <a:lstStyle/>
          <a:p>
            <a:pPr algn="l"/>
            <a:r>
              <a:rPr lang="en-US" b="1" i="0" dirty="0">
                <a:solidFill>
                  <a:srgbClr val="0D0D0D"/>
                </a:solidFill>
                <a:effectLst/>
                <a:latin typeface="Söhne"/>
              </a:rPr>
              <a:t>Limitations and Use Cases of AWS VPC</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Complexity: Setting up and managing VPC configurations can be complex, requiring knowledge of networking principles.</a:t>
            </a:r>
          </a:p>
          <a:p>
            <a:pPr marL="742950" lvl="1" indent="-285750" algn="l">
              <a:buFont typeface="Arial" panose="020B0604020202020204" pitchFamily="34" charset="0"/>
              <a:buChar char="•"/>
            </a:pPr>
            <a:r>
              <a:rPr lang="en-US" b="0" i="0" dirty="0">
                <a:solidFill>
                  <a:srgbClr val="0D0D0D"/>
                </a:solidFill>
                <a:effectLst/>
                <a:latin typeface="Söhne"/>
              </a:rPr>
              <a:t>Regional Scope: VPCs are tied to a specific AWS region and cannot span multiple regions without additional configuration.</a:t>
            </a:r>
          </a:p>
          <a:p>
            <a:pPr marL="742950" lvl="1" indent="-285750" algn="l">
              <a:buFont typeface="Arial" panose="020B0604020202020204" pitchFamily="34" charset="0"/>
              <a:buChar char="•"/>
            </a:pPr>
            <a:r>
              <a:rPr lang="en-US" b="0" i="0" dirty="0">
                <a:solidFill>
                  <a:srgbClr val="0D0D0D"/>
                </a:solidFill>
                <a:effectLst/>
                <a:latin typeface="Söhne"/>
              </a:rPr>
              <a:t>Cost: While basic VPC features are free, additional features such as VPN connections and NAT gateways may incur costs.</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Enterprise Applications</a:t>
            </a:r>
            <a:r>
              <a:rPr lang="en-US" b="0" i="0" dirty="0">
                <a:solidFill>
                  <a:srgbClr val="0D0D0D"/>
                </a:solidFill>
                <a:effectLst/>
                <a:latin typeface="Söhne"/>
              </a:rPr>
              <a:t>: Hosting enterprise applications in a secure and isolated environment.</a:t>
            </a:r>
          </a:p>
          <a:p>
            <a:pPr marL="742950" lvl="1" indent="-285750" algn="l">
              <a:buFont typeface="Arial" panose="020B0604020202020204" pitchFamily="34" charset="0"/>
              <a:buChar char="•"/>
            </a:pPr>
            <a:r>
              <a:rPr lang="en-US" b="1" i="0" dirty="0">
                <a:solidFill>
                  <a:srgbClr val="0D0D0D"/>
                </a:solidFill>
                <a:effectLst/>
                <a:latin typeface="Söhne"/>
              </a:rPr>
              <a:t>Hybrid Cloud</a:t>
            </a:r>
            <a:r>
              <a:rPr lang="en-US" b="0" i="0" dirty="0">
                <a:solidFill>
                  <a:srgbClr val="0D0D0D"/>
                </a:solidFill>
                <a:effectLst/>
                <a:latin typeface="Söhne"/>
              </a:rPr>
              <a:t>: Extending on-premises data centers to the cloud securely using VPN or Direct Connect.</a:t>
            </a:r>
          </a:p>
          <a:p>
            <a:pPr marL="742950" lvl="1" indent="-285750" algn="l">
              <a:buFont typeface="Arial" panose="020B0604020202020204" pitchFamily="34" charset="0"/>
              <a:buChar char="•"/>
            </a:pPr>
            <a:r>
              <a:rPr lang="en-US" b="1" i="0" dirty="0">
                <a:solidFill>
                  <a:srgbClr val="0D0D0D"/>
                </a:solidFill>
                <a:effectLst/>
                <a:latin typeface="Söhne"/>
              </a:rPr>
              <a:t>Multi-tier Applications</a:t>
            </a:r>
            <a:r>
              <a:rPr lang="en-US" b="0" i="0" dirty="0">
                <a:solidFill>
                  <a:srgbClr val="0D0D0D"/>
                </a:solidFill>
                <a:effectLst/>
                <a:latin typeface="Söhne"/>
              </a:rPr>
              <a:t>: Deploying multi-tier applications with public-facing and private-facing components in separate subnets.</a:t>
            </a:r>
          </a:p>
          <a:p>
            <a:pPr marL="742950" lvl="1" indent="-285750" algn="l">
              <a:buFont typeface="Arial" panose="020B0604020202020204" pitchFamily="34" charset="0"/>
              <a:buChar char="•"/>
            </a:pPr>
            <a:r>
              <a:rPr lang="en-US" b="1" i="0" dirty="0">
                <a:solidFill>
                  <a:srgbClr val="0D0D0D"/>
                </a:solidFill>
                <a:effectLst/>
                <a:latin typeface="Söhne"/>
              </a:rPr>
              <a:t>Compliance</a:t>
            </a:r>
            <a:r>
              <a:rPr lang="en-US" b="0" i="0" dirty="0">
                <a:solidFill>
                  <a:srgbClr val="0D0D0D"/>
                </a:solidFill>
                <a:effectLst/>
                <a:latin typeface="Söhne"/>
              </a:rPr>
              <a:t>: Meeting regulatory compliance requirements by isolating sensitive workloads and data within a VPC.</a:t>
            </a:r>
          </a:p>
          <a:p>
            <a:endParaRPr lang="en-IN" dirty="0"/>
          </a:p>
        </p:txBody>
      </p:sp>
    </p:spTree>
    <p:extLst>
      <p:ext uri="{BB962C8B-B14F-4D97-AF65-F5344CB8AC3E}">
        <p14:creationId xmlns:p14="http://schemas.microsoft.com/office/powerpoint/2010/main" val="13191750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B8137-0414-BD47-7345-7ADA46C07EE5}"/>
              </a:ext>
            </a:extLst>
          </p:cNvPr>
          <p:cNvSpPr>
            <a:spLocks noGrp="1"/>
          </p:cNvSpPr>
          <p:nvPr>
            <p:ph type="title"/>
          </p:nvPr>
        </p:nvSpPr>
        <p:spPr>
          <a:xfrm>
            <a:off x="1484311" y="685800"/>
            <a:ext cx="10018713" cy="1019175"/>
          </a:xfrm>
        </p:spPr>
        <p:txBody>
          <a:bodyPr/>
          <a:lstStyle/>
          <a:p>
            <a:r>
              <a:rPr lang="en-US" b="0" i="0" dirty="0">
                <a:solidFill>
                  <a:srgbClr val="0D0D0D"/>
                </a:solidFill>
                <a:effectLst/>
                <a:latin typeface="Söhne"/>
              </a:rPr>
              <a:t>Amazon Route 53</a:t>
            </a:r>
            <a:endParaRPr lang="en-IN" dirty="0"/>
          </a:p>
        </p:txBody>
      </p:sp>
      <p:sp>
        <p:nvSpPr>
          <p:cNvPr id="3" name="Content Placeholder 2">
            <a:extLst>
              <a:ext uri="{FF2B5EF4-FFF2-40B4-BE49-F238E27FC236}">
                <a16:creationId xmlns:a16="http://schemas.microsoft.com/office/drawing/2014/main" id="{090514EF-B102-F72F-9296-4E250E5E98A5}"/>
              </a:ext>
            </a:extLst>
          </p:cNvPr>
          <p:cNvSpPr>
            <a:spLocks noGrp="1"/>
          </p:cNvSpPr>
          <p:nvPr>
            <p:ph idx="1"/>
          </p:nvPr>
        </p:nvSpPr>
        <p:spPr>
          <a:xfrm>
            <a:off x="1484310" y="1847851"/>
            <a:ext cx="10018713" cy="5010150"/>
          </a:xfrm>
        </p:spPr>
        <p:txBody>
          <a:bodyPr>
            <a:normAutofit fontScale="92500"/>
          </a:bodyPr>
          <a:lstStyle/>
          <a:p>
            <a:pPr algn="l"/>
            <a:r>
              <a:rPr lang="en-US" sz="2200" b="1" i="0" dirty="0">
                <a:solidFill>
                  <a:srgbClr val="0D0D0D"/>
                </a:solidFill>
                <a:effectLst/>
                <a:latin typeface="Söhne"/>
              </a:rPr>
              <a:t>Introduction to Amazon Route 53</a:t>
            </a:r>
            <a:endParaRPr lang="en-US" sz="2200"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Service Overview</a:t>
            </a:r>
            <a:r>
              <a:rPr lang="en-US" sz="2200" b="0" i="0" dirty="0">
                <a:solidFill>
                  <a:srgbClr val="0D0D0D"/>
                </a:solidFill>
                <a:effectLst/>
                <a:latin typeface="Söhne"/>
              </a:rPr>
              <a:t>: Amazon Route 53 is a highly scalable and reliable Domain Name System (DNS) web service designed to route end users to internet applications by translating human-readable domain names into IP addresses.</a:t>
            </a:r>
          </a:p>
          <a:p>
            <a:pPr algn="l"/>
            <a:r>
              <a:rPr lang="en-US" sz="2200" b="1" i="0" dirty="0">
                <a:solidFill>
                  <a:srgbClr val="0D0D0D"/>
                </a:solidFill>
                <a:effectLst/>
                <a:latin typeface="Söhne"/>
              </a:rPr>
              <a:t>Slide 2: Key Benefits of Amazon Route 53</a:t>
            </a:r>
            <a:endParaRPr lang="en-US" sz="2200"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High Availability</a:t>
            </a:r>
            <a:r>
              <a:rPr lang="en-US" sz="2200" b="0" i="0" dirty="0">
                <a:solidFill>
                  <a:srgbClr val="0D0D0D"/>
                </a:solidFill>
                <a:effectLst/>
                <a:latin typeface="Söhne"/>
              </a:rPr>
              <a:t>: Provides a globally distributed DNS service with multiple redundant servers to ensure high availability and low latency.</a:t>
            </a:r>
          </a:p>
          <a:p>
            <a:pPr algn="l">
              <a:buFont typeface="Arial" panose="020B0604020202020204" pitchFamily="34" charset="0"/>
              <a:buChar char="•"/>
            </a:pPr>
            <a:r>
              <a:rPr lang="en-US" sz="2200" b="1" i="0" dirty="0">
                <a:solidFill>
                  <a:srgbClr val="0D0D0D"/>
                </a:solidFill>
                <a:effectLst/>
                <a:latin typeface="Söhne"/>
              </a:rPr>
              <a:t>Scalability</a:t>
            </a:r>
            <a:r>
              <a:rPr lang="en-US" sz="2200" b="0" i="0" dirty="0">
                <a:solidFill>
                  <a:srgbClr val="0D0D0D"/>
                </a:solidFill>
                <a:effectLst/>
                <a:latin typeface="Söhne"/>
              </a:rPr>
              <a:t>: Scales automatically to handle large query volumes, making it suitable for both small and large-scale applications.</a:t>
            </a:r>
          </a:p>
          <a:p>
            <a:pPr algn="l">
              <a:buFont typeface="Arial" panose="020B0604020202020204" pitchFamily="34" charset="0"/>
              <a:buChar char="•"/>
            </a:pPr>
            <a:r>
              <a:rPr lang="en-US" sz="2200" b="1" i="0" dirty="0">
                <a:solidFill>
                  <a:srgbClr val="0D0D0D"/>
                </a:solidFill>
                <a:effectLst/>
                <a:latin typeface="Söhne"/>
              </a:rPr>
              <a:t>DNS Management</a:t>
            </a:r>
            <a:r>
              <a:rPr lang="en-US" sz="2200" b="0" i="0" dirty="0">
                <a:solidFill>
                  <a:srgbClr val="0D0D0D"/>
                </a:solidFill>
                <a:effectLst/>
                <a:latin typeface="Söhne"/>
              </a:rPr>
              <a:t>: Offers a comprehensive set of DNS management features, including domain registration, routing policies, health checks, and traffic flow management.</a:t>
            </a:r>
          </a:p>
          <a:p>
            <a:pPr algn="l">
              <a:buFont typeface="Arial" panose="020B0604020202020204" pitchFamily="34" charset="0"/>
              <a:buChar char="•"/>
            </a:pPr>
            <a:r>
              <a:rPr lang="en-US" sz="2200" b="1" i="0" dirty="0">
                <a:solidFill>
                  <a:srgbClr val="0D0D0D"/>
                </a:solidFill>
                <a:effectLst/>
                <a:latin typeface="Söhne"/>
              </a:rPr>
              <a:t>Integration</a:t>
            </a:r>
            <a:r>
              <a:rPr lang="en-US" sz="2200" b="0" i="0" dirty="0">
                <a:solidFill>
                  <a:srgbClr val="0D0D0D"/>
                </a:solidFill>
                <a:effectLst/>
                <a:latin typeface="Söhne"/>
              </a:rPr>
              <a:t>: Seamlessly integrates with other AWS services like EC2, S3, ELB, and CloudFront for dynamic and scalable application architectures.</a:t>
            </a:r>
          </a:p>
          <a:p>
            <a:endParaRPr lang="en-IN" dirty="0"/>
          </a:p>
        </p:txBody>
      </p:sp>
    </p:spTree>
    <p:extLst>
      <p:ext uri="{BB962C8B-B14F-4D97-AF65-F5344CB8AC3E}">
        <p14:creationId xmlns:p14="http://schemas.microsoft.com/office/powerpoint/2010/main" val="22896305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485E-71D8-0609-656F-04D51D9F9D3F}"/>
              </a:ext>
            </a:extLst>
          </p:cNvPr>
          <p:cNvSpPr>
            <a:spLocks noGrp="1"/>
          </p:cNvSpPr>
          <p:nvPr>
            <p:ph type="title"/>
          </p:nvPr>
        </p:nvSpPr>
        <p:spPr>
          <a:xfrm>
            <a:off x="1484311" y="152401"/>
            <a:ext cx="10018713" cy="14189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84E432C-967B-92C8-CD73-BC1166162272}"/>
              </a:ext>
            </a:extLst>
          </p:cNvPr>
          <p:cNvSpPr>
            <a:spLocks noGrp="1"/>
          </p:cNvSpPr>
          <p:nvPr>
            <p:ph idx="1"/>
          </p:nvPr>
        </p:nvSpPr>
        <p:spPr>
          <a:xfrm>
            <a:off x="1484310" y="557049"/>
            <a:ext cx="10018713" cy="6148552"/>
          </a:xfrm>
        </p:spPr>
        <p:txBody>
          <a:bodyPr>
            <a:normAutofit fontScale="92500" lnSpcReduction="10000"/>
          </a:bodyPr>
          <a:lstStyle/>
          <a:p>
            <a:r>
              <a:rPr lang="en-US" b="1" i="0" dirty="0">
                <a:solidFill>
                  <a:srgbClr val="0D0D0D"/>
                </a:solidFill>
                <a:effectLst/>
                <a:latin typeface="Söhne"/>
              </a:rPr>
              <a:t>Limitations and Use Cases of Route 53</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Complexity: Configuring advanced routing policies and health checks may require expertise in DNS and networking.</a:t>
            </a:r>
          </a:p>
          <a:p>
            <a:pPr marL="742950" lvl="1" indent="-285750" algn="l">
              <a:buFont typeface="Arial" panose="020B0604020202020204" pitchFamily="34" charset="0"/>
              <a:buChar char="•"/>
            </a:pPr>
            <a:r>
              <a:rPr lang="en-US" b="0" i="0" dirty="0">
                <a:solidFill>
                  <a:srgbClr val="0D0D0D"/>
                </a:solidFill>
                <a:effectLst/>
                <a:latin typeface="Söhne"/>
              </a:rPr>
              <a:t>DNS Propagation: Changes to DNS records may take time to propagate globally, impacting the time it takes for updates to take effect.</a:t>
            </a:r>
          </a:p>
          <a:p>
            <a:pPr marL="742950" lvl="1" indent="-285750" algn="l">
              <a:buFont typeface="Arial" panose="020B0604020202020204" pitchFamily="34" charset="0"/>
              <a:buChar char="•"/>
            </a:pPr>
            <a:r>
              <a:rPr lang="en-US" b="0" i="0" dirty="0">
                <a:solidFill>
                  <a:srgbClr val="0D0D0D"/>
                </a:solidFill>
                <a:effectLst/>
                <a:latin typeface="Söhne"/>
              </a:rPr>
              <a:t>Cost: While Route 53 offers competitive pricing, costs can accrue based on the number of hosted zones, DNS queries, and additional features used.</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Website Hosting</a:t>
            </a:r>
            <a:r>
              <a:rPr lang="en-US" b="0" i="0" dirty="0">
                <a:solidFill>
                  <a:srgbClr val="0D0D0D"/>
                </a:solidFill>
                <a:effectLst/>
                <a:latin typeface="Söhne"/>
              </a:rPr>
              <a:t>: Hosting websites and web applications with high availability and low latency DNS resolution.</a:t>
            </a:r>
          </a:p>
          <a:p>
            <a:pPr marL="742950" lvl="1" indent="-285750" algn="l">
              <a:buFont typeface="Arial" panose="020B0604020202020204" pitchFamily="34" charset="0"/>
              <a:buChar char="•"/>
            </a:pPr>
            <a:r>
              <a:rPr lang="en-US" b="1" i="0" dirty="0">
                <a:solidFill>
                  <a:srgbClr val="0D0D0D"/>
                </a:solidFill>
                <a:effectLst/>
                <a:latin typeface="Söhne"/>
              </a:rPr>
              <a:t>Load Balancing</a:t>
            </a:r>
            <a:r>
              <a:rPr lang="en-US" b="0" i="0" dirty="0">
                <a:solidFill>
                  <a:srgbClr val="0D0D0D"/>
                </a:solidFill>
                <a:effectLst/>
                <a:latin typeface="Söhne"/>
              </a:rPr>
              <a:t>: Distributing incoming traffic across multiple resources, such as EC2 instances or S3 buckets, using DNS-based load balancing.</a:t>
            </a:r>
          </a:p>
          <a:p>
            <a:pPr marL="742950" lvl="1" indent="-285750" algn="l">
              <a:buFont typeface="Arial" panose="020B0604020202020204" pitchFamily="34" charset="0"/>
              <a:buChar char="•"/>
            </a:pPr>
            <a:r>
              <a:rPr lang="en-US" b="1" i="0" dirty="0">
                <a:solidFill>
                  <a:srgbClr val="0D0D0D"/>
                </a:solidFill>
                <a:effectLst/>
                <a:latin typeface="Söhne"/>
              </a:rPr>
              <a:t>Disaster Recovery</a:t>
            </a:r>
            <a:r>
              <a:rPr lang="en-US" b="0" i="0" dirty="0">
                <a:solidFill>
                  <a:srgbClr val="0D0D0D"/>
                </a:solidFill>
                <a:effectLst/>
                <a:latin typeface="Söhne"/>
              </a:rPr>
              <a:t>: Implementing failover and disaster recovery solutions by routing traffic to alternative endpoints based on health checks.</a:t>
            </a:r>
          </a:p>
          <a:p>
            <a:pPr marL="742950" lvl="1" indent="-285750" algn="l">
              <a:buFont typeface="Arial" panose="020B0604020202020204" pitchFamily="34" charset="0"/>
              <a:buChar char="•"/>
            </a:pPr>
            <a:r>
              <a:rPr lang="en-US" b="1" i="0" dirty="0">
                <a:solidFill>
                  <a:srgbClr val="0D0D0D"/>
                </a:solidFill>
                <a:effectLst/>
                <a:latin typeface="Söhne"/>
              </a:rPr>
              <a:t>Global Applications</a:t>
            </a:r>
            <a:r>
              <a:rPr lang="en-US" b="0" i="0" dirty="0">
                <a:solidFill>
                  <a:srgbClr val="0D0D0D"/>
                </a:solidFill>
                <a:effectLst/>
                <a:latin typeface="Söhne"/>
              </a:rPr>
              <a:t>: Building global applications with multi-region architectures and routing traffic to the nearest endpoints based on geographic location.</a:t>
            </a:r>
          </a:p>
          <a:p>
            <a:endParaRPr lang="en-IN" dirty="0"/>
          </a:p>
        </p:txBody>
      </p:sp>
    </p:spTree>
    <p:extLst>
      <p:ext uri="{BB962C8B-B14F-4D97-AF65-F5344CB8AC3E}">
        <p14:creationId xmlns:p14="http://schemas.microsoft.com/office/powerpoint/2010/main" val="3930067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15EF-C632-CE64-9243-8BF62A0D6D2A}"/>
              </a:ext>
            </a:extLst>
          </p:cNvPr>
          <p:cNvSpPr>
            <a:spLocks noGrp="1"/>
          </p:cNvSpPr>
          <p:nvPr>
            <p:ph type="title"/>
          </p:nvPr>
        </p:nvSpPr>
        <p:spPr>
          <a:xfrm>
            <a:off x="1484311" y="685800"/>
            <a:ext cx="10018713" cy="981075"/>
          </a:xfrm>
        </p:spPr>
        <p:txBody>
          <a:bodyPr/>
          <a:lstStyle/>
          <a:p>
            <a:r>
              <a:rPr lang="en-US" b="0" i="0" dirty="0">
                <a:solidFill>
                  <a:srgbClr val="0D0D0D"/>
                </a:solidFill>
                <a:effectLst/>
                <a:latin typeface="Söhne"/>
              </a:rPr>
              <a:t>Amazon CloudFront</a:t>
            </a:r>
            <a:endParaRPr lang="en-IN" dirty="0"/>
          </a:p>
        </p:txBody>
      </p:sp>
      <p:sp>
        <p:nvSpPr>
          <p:cNvPr id="3" name="Content Placeholder 2">
            <a:extLst>
              <a:ext uri="{FF2B5EF4-FFF2-40B4-BE49-F238E27FC236}">
                <a16:creationId xmlns:a16="http://schemas.microsoft.com/office/drawing/2014/main" id="{6B4012CE-D0FB-4CD5-35CB-C90AA5651F82}"/>
              </a:ext>
            </a:extLst>
          </p:cNvPr>
          <p:cNvSpPr>
            <a:spLocks noGrp="1"/>
          </p:cNvSpPr>
          <p:nvPr>
            <p:ph idx="1"/>
          </p:nvPr>
        </p:nvSpPr>
        <p:spPr>
          <a:xfrm>
            <a:off x="1484310" y="1885951"/>
            <a:ext cx="10018713" cy="4895850"/>
          </a:xfrm>
        </p:spPr>
        <p:txBody>
          <a:bodyPr>
            <a:normAutofit fontScale="92500" lnSpcReduction="10000"/>
          </a:bodyPr>
          <a:lstStyle/>
          <a:p>
            <a:pPr algn="l"/>
            <a:r>
              <a:rPr lang="en-US" sz="2200" b="1" i="0" dirty="0">
                <a:solidFill>
                  <a:srgbClr val="0D0D0D"/>
                </a:solidFill>
                <a:effectLst/>
                <a:latin typeface="Söhne"/>
              </a:rPr>
              <a:t>Introduction to Amazon CloudFront</a:t>
            </a:r>
            <a:endParaRPr lang="en-US" sz="2200"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Service Overview</a:t>
            </a:r>
            <a:r>
              <a:rPr lang="en-US" sz="2200" b="0" i="0" dirty="0">
                <a:solidFill>
                  <a:srgbClr val="0D0D0D"/>
                </a:solidFill>
                <a:effectLst/>
                <a:latin typeface="Söhne"/>
              </a:rPr>
              <a:t>: Amazon CloudFront is a content delivery network (CDN) service that accelerates the delivery of websites, APIs, video content, and other web assets to end users globally with low latency and high transfer speeds.</a:t>
            </a:r>
          </a:p>
          <a:p>
            <a:pPr algn="l"/>
            <a:r>
              <a:rPr lang="en-US" sz="2200" b="1" i="0" dirty="0">
                <a:solidFill>
                  <a:srgbClr val="0D0D0D"/>
                </a:solidFill>
                <a:effectLst/>
                <a:latin typeface="Söhne"/>
              </a:rPr>
              <a:t>Slide 2: Key Benefits of Amazon CloudFront</a:t>
            </a:r>
            <a:endParaRPr lang="en-US" sz="2200"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Global Coverage</a:t>
            </a:r>
            <a:r>
              <a:rPr lang="en-US" sz="2200" b="0" i="0" dirty="0">
                <a:solidFill>
                  <a:srgbClr val="0D0D0D"/>
                </a:solidFill>
                <a:effectLst/>
                <a:latin typeface="Söhne"/>
              </a:rPr>
              <a:t>: Operates a network of edge locations around the world, ensuring content is delivered from the nearest edge location to end users, reducing latency.</a:t>
            </a:r>
          </a:p>
          <a:p>
            <a:pPr algn="l">
              <a:buFont typeface="Arial" panose="020B0604020202020204" pitchFamily="34" charset="0"/>
              <a:buChar char="•"/>
            </a:pPr>
            <a:r>
              <a:rPr lang="en-US" sz="2200" b="1" i="0" dirty="0">
                <a:solidFill>
                  <a:srgbClr val="0D0D0D"/>
                </a:solidFill>
                <a:effectLst/>
                <a:latin typeface="Söhne"/>
              </a:rPr>
              <a:t>High Performance</a:t>
            </a:r>
            <a:r>
              <a:rPr lang="en-US" sz="2200" b="0" i="0" dirty="0">
                <a:solidFill>
                  <a:srgbClr val="0D0D0D"/>
                </a:solidFill>
                <a:effectLst/>
                <a:latin typeface="Söhne"/>
              </a:rPr>
              <a:t>: Improves website and application performance by caching content at edge locations and serving it to users with low latency.</a:t>
            </a:r>
          </a:p>
          <a:p>
            <a:pPr algn="l">
              <a:buFont typeface="Arial" panose="020B0604020202020204" pitchFamily="34" charset="0"/>
              <a:buChar char="•"/>
            </a:pPr>
            <a:r>
              <a:rPr lang="en-US" sz="2200" b="1" i="0" dirty="0">
                <a:solidFill>
                  <a:srgbClr val="0D0D0D"/>
                </a:solidFill>
                <a:effectLst/>
                <a:latin typeface="Söhne"/>
              </a:rPr>
              <a:t>Security</a:t>
            </a:r>
            <a:r>
              <a:rPr lang="en-US" sz="2200" b="0" i="0" dirty="0">
                <a:solidFill>
                  <a:srgbClr val="0D0D0D"/>
                </a:solidFill>
                <a:effectLst/>
                <a:latin typeface="Söhne"/>
              </a:rPr>
              <a:t>: Provides security features such as HTTPS encryption, SSL/TLS certificate management, and integration with AWS WAF for protecting against DDoS attacks.</a:t>
            </a:r>
          </a:p>
          <a:p>
            <a:pPr algn="l">
              <a:buFont typeface="Arial" panose="020B0604020202020204" pitchFamily="34" charset="0"/>
              <a:buChar char="•"/>
            </a:pPr>
            <a:r>
              <a:rPr lang="en-US" sz="2200" b="1" i="0" dirty="0">
                <a:solidFill>
                  <a:srgbClr val="0D0D0D"/>
                </a:solidFill>
                <a:effectLst/>
                <a:latin typeface="Söhne"/>
              </a:rPr>
              <a:t>Scalability</a:t>
            </a:r>
            <a:r>
              <a:rPr lang="en-US" sz="2200" b="0" i="0" dirty="0">
                <a:solidFill>
                  <a:srgbClr val="0D0D0D"/>
                </a:solidFill>
                <a:effectLst/>
                <a:latin typeface="Söhne"/>
              </a:rPr>
              <a:t>: Scales automatically to handle any amount of traffic, accommodating sudden spikes in demand without affecting performance.</a:t>
            </a:r>
          </a:p>
          <a:p>
            <a:endParaRPr lang="en-IN" dirty="0"/>
          </a:p>
        </p:txBody>
      </p:sp>
    </p:spTree>
    <p:extLst>
      <p:ext uri="{BB962C8B-B14F-4D97-AF65-F5344CB8AC3E}">
        <p14:creationId xmlns:p14="http://schemas.microsoft.com/office/powerpoint/2010/main" val="275914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FFC39-668C-B1D9-C850-280D8A77A541}"/>
              </a:ext>
            </a:extLst>
          </p:cNvPr>
          <p:cNvSpPr>
            <a:spLocks noGrp="1"/>
          </p:cNvSpPr>
          <p:nvPr>
            <p:ph type="title"/>
          </p:nvPr>
        </p:nvSpPr>
        <p:spPr>
          <a:xfrm>
            <a:off x="1484310" y="0"/>
            <a:ext cx="10018713" cy="34421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0A325271-D025-58D1-A301-1F4126CA55AF}"/>
              </a:ext>
            </a:extLst>
          </p:cNvPr>
          <p:cNvSpPr>
            <a:spLocks noGrp="1"/>
          </p:cNvSpPr>
          <p:nvPr>
            <p:ph idx="1"/>
          </p:nvPr>
        </p:nvSpPr>
        <p:spPr>
          <a:xfrm>
            <a:off x="1484310" y="462455"/>
            <a:ext cx="10018713" cy="6395545"/>
          </a:xfrm>
        </p:spPr>
        <p:txBody>
          <a:bodyPr>
            <a:normAutofit fontScale="92500" lnSpcReduction="10000"/>
          </a:bodyPr>
          <a:lstStyle/>
          <a:p>
            <a:pPr algn="l"/>
            <a:r>
              <a:rPr lang="en-US" b="1" i="0" dirty="0">
                <a:solidFill>
                  <a:srgbClr val="0D0D0D"/>
                </a:solidFill>
                <a:effectLst/>
                <a:latin typeface="Söhne"/>
              </a:rPr>
              <a:t>Limitations and Use Cases of AWS </a:t>
            </a:r>
            <a:r>
              <a:rPr lang="en-US" b="1" i="0" dirty="0" err="1">
                <a:solidFill>
                  <a:srgbClr val="0D0D0D"/>
                </a:solidFill>
                <a:effectLst/>
                <a:latin typeface="Söhne"/>
              </a:rPr>
              <a:t>Cloudfront</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Invalidation Time: Content invalidations may take time to propagate globally, impacting the time it takes for updated content to be served.</a:t>
            </a:r>
          </a:p>
          <a:p>
            <a:pPr marL="742950" lvl="1" indent="-285750" algn="l">
              <a:buFont typeface="Arial" panose="020B0604020202020204" pitchFamily="34" charset="0"/>
              <a:buChar char="•"/>
            </a:pPr>
            <a:r>
              <a:rPr lang="en-US" b="0" i="0" dirty="0">
                <a:solidFill>
                  <a:srgbClr val="0D0D0D"/>
                </a:solidFill>
                <a:effectLst/>
                <a:latin typeface="Söhne"/>
              </a:rPr>
              <a:t>Cost: While CloudFront offers competitive pricing, costs can accrue based on data transfer, requests, and additional features used.</a:t>
            </a:r>
          </a:p>
          <a:p>
            <a:pPr marL="742950" lvl="1" indent="-285750" algn="l">
              <a:buFont typeface="Arial" panose="020B0604020202020204" pitchFamily="34" charset="0"/>
              <a:buChar char="•"/>
            </a:pPr>
            <a:r>
              <a:rPr lang="en-US" b="0" i="0" dirty="0">
                <a:solidFill>
                  <a:srgbClr val="0D0D0D"/>
                </a:solidFill>
                <a:effectLst/>
                <a:latin typeface="Söhne"/>
              </a:rPr>
              <a:t>Complexity: Configuring and managing CloudFront distributions and caching behavior may require expertise in CDN and web performance optimization.</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Website Acceleration</a:t>
            </a:r>
            <a:r>
              <a:rPr lang="en-US" b="0" i="0" dirty="0">
                <a:solidFill>
                  <a:srgbClr val="0D0D0D"/>
                </a:solidFill>
                <a:effectLst/>
                <a:latin typeface="Söhne"/>
              </a:rPr>
              <a:t>: Accelerating website load times by caching static and dynamic content at edge locations.</a:t>
            </a:r>
          </a:p>
          <a:p>
            <a:pPr marL="742950" lvl="1" indent="-285750" algn="l">
              <a:buFont typeface="Arial" panose="020B0604020202020204" pitchFamily="34" charset="0"/>
              <a:buChar char="•"/>
            </a:pPr>
            <a:r>
              <a:rPr lang="en-US" b="1" i="0" dirty="0">
                <a:solidFill>
                  <a:srgbClr val="0D0D0D"/>
                </a:solidFill>
                <a:effectLst/>
                <a:latin typeface="Söhne"/>
              </a:rPr>
              <a:t>Streaming Media</a:t>
            </a:r>
            <a:r>
              <a:rPr lang="en-US" b="0" i="0" dirty="0">
                <a:solidFill>
                  <a:srgbClr val="0D0D0D"/>
                </a:solidFill>
                <a:effectLst/>
                <a:latin typeface="Söhne"/>
              </a:rPr>
              <a:t>: Delivering video and audio content with low latency and high quality through on-demand and live streaming capabilities.</a:t>
            </a:r>
          </a:p>
          <a:p>
            <a:pPr marL="742950" lvl="1" indent="-285750" algn="l">
              <a:buFont typeface="Arial" panose="020B0604020202020204" pitchFamily="34" charset="0"/>
              <a:buChar char="•"/>
            </a:pPr>
            <a:r>
              <a:rPr lang="en-US" b="1" i="0" dirty="0">
                <a:solidFill>
                  <a:srgbClr val="0D0D0D"/>
                </a:solidFill>
                <a:effectLst/>
                <a:latin typeface="Söhne"/>
              </a:rPr>
              <a:t>API Acceleration</a:t>
            </a:r>
            <a:r>
              <a:rPr lang="en-US" b="0" i="0" dirty="0">
                <a:solidFill>
                  <a:srgbClr val="0D0D0D"/>
                </a:solidFill>
                <a:effectLst/>
                <a:latin typeface="Söhne"/>
              </a:rPr>
              <a:t>: Accelerating API responses by caching API responses at edge locations, reducing latency for API calls.</a:t>
            </a:r>
          </a:p>
          <a:p>
            <a:pPr marL="742950" lvl="1" indent="-285750" algn="l">
              <a:buFont typeface="Arial" panose="020B0604020202020204" pitchFamily="34" charset="0"/>
              <a:buChar char="•"/>
            </a:pPr>
            <a:r>
              <a:rPr lang="en-US" b="1" i="0" dirty="0">
                <a:solidFill>
                  <a:srgbClr val="0D0D0D"/>
                </a:solidFill>
                <a:effectLst/>
                <a:latin typeface="Söhne"/>
              </a:rPr>
              <a:t>Global Content Delivery</a:t>
            </a:r>
            <a:r>
              <a:rPr lang="en-US" b="0" i="0" dirty="0">
                <a:solidFill>
                  <a:srgbClr val="0D0D0D"/>
                </a:solidFill>
                <a:effectLst/>
                <a:latin typeface="Söhne"/>
              </a:rPr>
              <a:t>: Distributing content globally with low latency for users across different geographic regions.</a:t>
            </a:r>
          </a:p>
          <a:p>
            <a:endParaRPr lang="en-IN" dirty="0"/>
          </a:p>
        </p:txBody>
      </p:sp>
    </p:spTree>
    <p:extLst>
      <p:ext uri="{BB962C8B-B14F-4D97-AF65-F5344CB8AC3E}">
        <p14:creationId xmlns:p14="http://schemas.microsoft.com/office/powerpoint/2010/main" val="24985355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06083-2052-CCA7-5B0A-97F58FA34596}"/>
              </a:ext>
            </a:extLst>
          </p:cNvPr>
          <p:cNvSpPr>
            <a:spLocks noGrp="1"/>
          </p:cNvSpPr>
          <p:nvPr>
            <p:ph type="title"/>
          </p:nvPr>
        </p:nvSpPr>
        <p:spPr/>
        <p:txBody>
          <a:bodyPr>
            <a:normAutofit/>
          </a:bodyPr>
          <a:lstStyle/>
          <a:p>
            <a:r>
              <a:rPr lang="en-IN" b="1" dirty="0">
                <a:solidFill>
                  <a:srgbClr val="1F1F1F"/>
                </a:solidFill>
                <a:effectLst/>
                <a:latin typeface="Google Sans"/>
                <a:ea typeface="Times New Roman" panose="02020603050405020304" pitchFamily="18" charset="0"/>
                <a:cs typeface="Times New Roman" panose="02020603050405020304" pitchFamily="18" charset="0"/>
              </a:rPr>
              <a:t>Database</a:t>
            </a:r>
            <a:endParaRPr lang="en-IN" b="1" dirty="0"/>
          </a:p>
        </p:txBody>
      </p:sp>
      <p:sp>
        <p:nvSpPr>
          <p:cNvPr id="3" name="Content Placeholder 2">
            <a:extLst>
              <a:ext uri="{FF2B5EF4-FFF2-40B4-BE49-F238E27FC236}">
                <a16:creationId xmlns:a16="http://schemas.microsoft.com/office/drawing/2014/main" id="{BE429E85-348A-210D-2A65-741B7A0AFFDF}"/>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RDS:</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Managed relational databases (MySQL, PostgreSQL, Aurora).</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DynamoDB:</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NoSQL database for scalability and flexibility.</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Redshift:</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Data warehousing for large-scale data analytics.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643010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1D565-2914-F20F-0386-59419B42897D}"/>
              </a:ext>
            </a:extLst>
          </p:cNvPr>
          <p:cNvSpPr>
            <a:spLocks noGrp="1"/>
          </p:cNvSpPr>
          <p:nvPr>
            <p:ph type="title"/>
          </p:nvPr>
        </p:nvSpPr>
        <p:spPr>
          <a:xfrm>
            <a:off x="1484311" y="685800"/>
            <a:ext cx="10018713" cy="733425"/>
          </a:xfrm>
        </p:spPr>
        <p:txBody>
          <a:bodyPr/>
          <a:lstStyle/>
          <a:p>
            <a:r>
              <a:rPr lang="en-US" b="0" i="0" dirty="0">
                <a:solidFill>
                  <a:srgbClr val="0D0D0D"/>
                </a:solidFill>
                <a:effectLst/>
                <a:latin typeface="Söhne"/>
              </a:rPr>
              <a:t>Amazon RDS</a:t>
            </a:r>
            <a:endParaRPr lang="en-IN" dirty="0"/>
          </a:p>
        </p:txBody>
      </p:sp>
      <p:sp>
        <p:nvSpPr>
          <p:cNvPr id="3" name="Content Placeholder 2">
            <a:extLst>
              <a:ext uri="{FF2B5EF4-FFF2-40B4-BE49-F238E27FC236}">
                <a16:creationId xmlns:a16="http://schemas.microsoft.com/office/drawing/2014/main" id="{DF39209E-F31C-F7BE-FF97-0B383A704E87}"/>
              </a:ext>
            </a:extLst>
          </p:cNvPr>
          <p:cNvSpPr>
            <a:spLocks noGrp="1"/>
          </p:cNvSpPr>
          <p:nvPr>
            <p:ph idx="1"/>
          </p:nvPr>
        </p:nvSpPr>
        <p:spPr>
          <a:xfrm>
            <a:off x="1484310" y="2095501"/>
            <a:ext cx="10018713" cy="4667250"/>
          </a:xfrm>
        </p:spPr>
        <p:txBody>
          <a:bodyPr>
            <a:normAutofit fontScale="92500"/>
          </a:bodyPr>
          <a:lstStyle/>
          <a:p>
            <a:pPr algn="l">
              <a:buFont typeface="Arial" panose="020B0604020202020204" pitchFamily="34" charset="0"/>
              <a:buChar char="•"/>
            </a:pPr>
            <a:r>
              <a:rPr lang="en-US" sz="2200" b="0" i="0" dirty="0">
                <a:solidFill>
                  <a:srgbClr val="0D0D0D"/>
                </a:solidFill>
                <a:effectLst/>
                <a:latin typeface="Söhne"/>
              </a:rPr>
              <a:t>Amazon Relational Database Service (Amazon RDS) is a fully managed relational database service that makes it easy to set up, operate, and scale databases in the cloud. It supports popular database engines such as MySQL, PostgreSQL, Oracle, SQL Server, and MariaDB.</a:t>
            </a:r>
          </a:p>
          <a:p>
            <a:pPr algn="l"/>
            <a:r>
              <a:rPr lang="en-US" sz="2200" b="1" i="0" dirty="0">
                <a:solidFill>
                  <a:srgbClr val="0D0D0D"/>
                </a:solidFill>
                <a:effectLst/>
                <a:latin typeface="Söhne"/>
              </a:rPr>
              <a:t>Slide 2: Key Benefits of Amazon RDS</a:t>
            </a:r>
            <a:endParaRPr lang="en-US" sz="2200"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Managed Service</a:t>
            </a:r>
            <a:r>
              <a:rPr lang="en-US" sz="2200" b="0" i="0" dirty="0">
                <a:solidFill>
                  <a:srgbClr val="0D0D0D"/>
                </a:solidFill>
                <a:effectLst/>
                <a:latin typeface="Söhne"/>
              </a:rPr>
              <a:t>: Eliminates the need for database administration tasks such as hardware provisioning, database setup, patching, and backups.</a:t>
            </a:r>
          </a:p>
          <a:p>
            <a:pPr algn="l">
              <a:buFont typeface="Arial" panose="020B0604020202020204" pitchFamily="34" charset="0"/>
              <a:buChar char="•"/>
            </a:pPr>
            <a:r>
              <a:rPr lang="en-US" sz="2200" b="1" i="0" dirty="0">
                <a:solidFill>
                  <a:srgbClr val="0D0D0D"/>
                </a:solidFill>
                <a:effectLst/>
                <a:latin typeface="Söhne"/>
              </a:rPr>
              <a:t>Scalability</a:t>
            </a:r>
            <a:r>
              <a:rPr lang="en-US" sz="2200" b="0" i="0" dirty="0">
                <a:solidFill>
                  <a:srgbClr val="0D0D0D"/>
                </a:solidFill>
                <a:effectLst/>
                <a:latin typeface="Söhne"/>
              </a:rPr>
              <a:t>: Allows you to easily scale database resources up or down based on demand without downtime.</a:t>
            </a:r>
          </a:p>
          <a:p>
            <a:pPr algn="l">
              <a:buFont typeface="Arial" panose="020B0604020202020204" pitchFamily="34" charset="0"/>
              <a:buChar char="•"/>
            </a:pPr>
            <a:r>
              <a:rPr lang="en-US" sz="2200" b="1" i="0" dirty="0">
                <a:solidFill>
                  <a:srgbClr val="0D0D0D"/>
                </a:solidFill>
                <a:effectLst/>
                <a:latin typeface="Söhne"/>
              </a:rPr>
              <a:t>High Availability</a:t>
            </a:r>
            <a:r>
              <a:rPr lang="en-US" sz="2200" b="0" i="0" dirty="0">
                <a:solidFill>
                  <a:srgbClr val="0D0D0D"/>
                </a:solidFill>
                <a:effectLst/>
                <a:latin typeface="Söhne"/>
              </a:rPr>
              <a:t>: Provides built-in high availability features such as automated backups, multi-AZ deployments, and failover capabilities.</a:t>
            </a:r>
          </a:p>
          <a:p>
            <a:pPr algn="l">
              <a:buFont typeface="Arial" panose="020B0604020202020204" pitchFamily="34" charset="0"/>
              <a:buChar char="•"/>
            </a:pPr>
            <a:r>
              <a:rPr lang="en-US" sz="2200" b="1" i="0" dirty="0">
                <a:solidFill>
                  <a:srgbClr val="0D0D0D"/>
                </a:solidFill>
                <a:effectLst/>
                <a:latin typeface="Söhne"/>
              </a:rPr>
              <a:t>Security</a:t>
            </a:r>
            <a:r>
              <a:rPr lang="en-US" sz="2200" b="0" i="0" dirty="0">
                <a:solidFill>
                  <a:srgbClr val="0D0D0D"/>
                </a:solidFill>
                <a:effectLst/>
                <a:latin typeface="Söhne"/>
              </a:rPr>
              <a:t>: Offers robust security features including encryption at rest and in transit, network isolation, and IAM database authentication.</a:t>
            </a:r>
          </a:p>
          <a:p>
            <a:endParaRPr lang="en-IN" dirty="0"/>
          </a:p>
        </p:txBody>
      </p:sp>
    </p:spTree>
    <p:extLst>
      <p:ext uri="{BB962C8B-B14F-4D97-AF65-F5344CB8AC3E}">
        <p14:creationId xmlns:p14="http://schemas.microsoft.com/office/powerpoint/2010/main" val="258972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3ECC1-875B-742C-8EC1-4E3418A4980F}"/>
              </a:ext>
            </a:extLst>
          </p:cNvPr>
          <p:cNvSpPr>
            <a:spLocks noGrp="1"/>
          </p:cNvSpPr>
          <p:nvPr>
            <p:ph type="title"/>
          </p:nvPr>
        </p:nvSpPr>
        <p:spPr>
          <a:xfrm>
            <a:off x="1484311" y="685800"/>
            <a:ext cx="10018713" cy="6000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2B50EF21-CD60-94FB-FE2F-9E6FCAA6225A}"/>
              </a:ext>
            </a:extLst>
          </p:cNvPr>
          <p:cNvSpPr>
            <a:spLocks noGrp="1"/>
          </p:cNvSpPr>
          <p:nvPr>
            <p:ph idx="1"/>
          </p:nvPr>
        </p:nvSpPr>
        <p:spPr>
          <a:xfrm>
            <a:off x="1484310" y="1562101"/>
            <a:ext cx="10018713" cy="5295900"/>
          </a:xfrm>
        </p:spPr>
        <p:txBody>
          <a:bodyPr>
            <a:normAutofit fontScale="92500" lnSpcReduction="20000"/>
          </a:bodyPr>
          <a:lstStyle/>
          <a:p>
            <a:pPr algn="l"/>
            <a:r>
              <a:rPr lang="en-US" b="1" i="0" dirty="0">
                <a:solidFill>
                  <a:srgbClr val="0D0D0D"/>
                </a:solidFill>
                <a:effectLst/>
                <a:latin typeface="Söhne"/>
              </a:rPr>
              <a:t>Limitations and Use Cases of AWS RDS</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Limited control over underlying infrastructure compared to self-managed databases.</a:t>
            </a:r>
          </a:p>
          <a:p>
            <a:pPr marL="742950" lvl="1" indent="-285750" algn="l">
              <a:buFont typeface="Arial" panose="020B0604020202020204" pitchFamily="34" charset="0"/>
              <a:buChar char="•"/>
            </a:pPr>
            <a:r>
              <a:rPr lang="en-US" b="0" i="0" dirty="0">
                <a:solidFill>
                  <a:srgbClr val="0D0D0D"/>
                </a:solidFill>
                <a:effectLst/>
                <a:latin typeface="Söhne"/>
              </a:rPr>
              <a:t>May experience performance limitations for highly customized or resource-intensive workloads.</a:t>
            </a:r>
          </a:p>
          <a:p>
            <a:pPr marL="742950" lvl="1" indent="-285750" algn="l">
              <a:buFont typeface="Arial" panose="020B0604020202020204" pitchFamily="34" charset="0"/>
              <a:buChar char="•"/>
            </a:pPr>
            <a:r>
              <a:rPr lang="en-US" b="0" i="0" dirty="0">
                <a:solidFill>
                  <a:srgbClr val="0D0D0D"/>
                </a:solidFill>
                <a:effectLst/>
                <a:latin typeface="Söhne"/>
              </a:rPr>
              <a:t>Cost considerations, especially for provisioned resources and additional features.</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Web Applications</a:t>
            </a:r>
            <a:r>
              <a:rPr lang="en-US" b="0" i="0" dirty="0">
                <a:solidFill>
                  <a:srgbClr val="0D0D0D"/>
                </a:solidFill>
                <a:effectLst/>
                <a:latin typeface="Söhne"/>
              </a:rPr>
              <a:t>: Hosting web applications and e-commerce platforms with scalable and reliable databases.</a:t>
            </a:r>
          </a:p>
          <a:p>
            <a:pPr marL="742950" lvl="1" indent="-285750" algn="l">
              <a:buFont typeface="Arial" panose="020B0604020202020204" pitchFamily="34" charset="0"/>
              <a:buChar char="•"/>
            </a:pPr>
            <a:r>
              <a:rPr lang="en-US" b="1" i="0" dirty="0">
                <a:solidFill>
                  <a:srgbClr val="0D0D0D"/>
                </a:solidFill>
                <a:effectLst/>
                <a:latin typeface="Söhne"/>
              </a:rPr>
              <a:t>Business Applications</a:t>
            </a:r>
            <a:r>
              <a:rPr lang="en-US" b="0" i="0" dirty="0">
                <a:solidFill>
                  <a:srgbClr val="0D0D0D"/>
                </a:solidFill>
                <a:effectLst/>
                <a:latin typeface="Söhne"/>
              </a:rPr>
              <a:t>: Supporting business-critical applications such as CRM, ERP, and analytics with managed databases.</a:t>
            </a:r>
          </a:p>
          <a:p>
            <a:pPr marL="742950" lvl="1" indent="-285750" algn="l">
              <a:buFont typeface="Arial" panose="020B0604020202020204" pitchFamily="34" charset="0"/>
              <a:buChar char="•"/>
            </a:pPr>
            <a:r>
              <a:rPr lang="en-US" b="1" i="0" dirty="0">
                <a:solidFill>
                  <a:srgbClr val="0D0D0D"/>
                </a:solidFill>
                <a:effectLst/>
                <a:latin typeface="Söhne"/>
              </a:rPr>
              <a:t>Dev/Test Environments</a:t>
            </a:r>
            <a:r>
              <a:rPr lang="en-US" b="0" i="0" dirty="0">
                <a:solidFill>
                  <a:srgbClr val="0D0D0D"/>
                </a:solidFill>
                <a:effectLst/>
                <a:latin typeface="Söhne"/>
              </a:rPr>
              <a:t>: Creating development and testing environments with on-demand database instances.</a:t>
            </a:r>
          </a:p>
          <a:p>
            <a:pPr marL="742950" lvl="1" indent="-285750" algn="l">
              <a:buFont typeface="Arial" panose="020B0604020202020204" pitchFamily="34" charset="0"/>
              <a:buChar char="•"/>
            </a:pPr>
            <a:r>
              <a:rPr lang="en-US" b="1" i="0" dirty="0">
                <a:solidFill>
                  <a:srgbClr val="0D0D0D"/>
                </a:solidFill>
                <a:effectLst/>
                <a:latin typeface="Söhne"/>
              </a:rPr>
              <a:t>Disaster Recovery</a:t>
            </a:r>
            <a:r>
              <a:rPr lang="en-US" b="0" i="0" dirty="0">
                <a:solidFill>
                  <a:srgbClr val="0D0D0D"/>
                </a:solidFill>
                <a:effectLst/>
                <a:latin typeface="Söhne"/>
              </a:rPr>
              <a:t>: Implementing disaster recovery solutions with multi-AZ deployments and automated backups.</a:t>
            </a:r>
          </a:p>
          <a:p>
            <a:endParaRPr lang="en-IN" dirty="0"/>
          </a:p>
        </p:txBody>
      </p:sp>
    </p:spTree>
    <p:extLst>
      <p:ext uri="{BB962C8B-B14F-4D97-AF65-F5344CB8AC3E}">
        <p14:creationId xmlns:p14="http://schemas.microsoft.com/office/powerpoint/2010/main" val="31136900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19859-2747-29EA-91DE-61DB1EDE4746}"/>
              </a:ext>
            </a:extLst>
          </p:cNvPr>
          <p:cNvSpPr>
            <a:spLocks noGrp="1"/>
          </p:cNvSpPr>
          <p:nvPr>
            <p:ph type="title"/>
          </p:nvPr>
        </p:nvSpPr>
        <p:spPr>
          <a:xfrm>
            <a:off x="1484311" y="685800"/>
            <a:ext cx="10018713" cy="771525"/>
          </a:xfrm>
        </p:spPr>
        <p:txBody>
          <a:bodyPr/>
          <a:lstStyle/>
          <a:p>
            <a:r>
              <a:rPr lang="en-US" b="0" i="0" dirty="0">
                <a:solidFill>
                  <a:srgbClr val="0D0D0D"/>
                </a:solidFill>
                <a:effectLst/>
                <a:latin typeface="Söhne"/>
              </a:rPr>
              <a:t>Amazon DynamoDB</a:t>
            </a:r>
            <a:endParaRPr lang="en-IN" dirty="0"/>
          </a:p>
        </p:txBody>
      </p:sp>
      <p:sp>
        <p:nvSpPr>
          <p:cNvPr id="3" name="Content Placeholder 2">
            <a:extLst>
              <a:ext uri="{FF2B5EF4-FFF2-40B4-BE49-F238E27FC236}">
                <a16:creationId xmlns:a16="http://schemas.microsoft.com/office/drawing/2014/main" id="{1AF20CA3-372F-ED9D-A87B-BD5BBBF200E3}"/>
              </a:ext>
            </a:extLst>
          </p:cNvPr>
          <p:cNvSpPr>
            <a:spLocks noGrp="1"/>
          </p:cNvSpPr>
          <p:nvPr>
            <p:ph idx="1"/>
          </p:nvPr>
        </p:nvSpPr>
        <p:spPr>
          <a:xfrm>
            <a:off x="1484310" y="1650124"/>
            <a:ext cx="10018713" cy="5141201"/>
          </a:xfrm>
        </p:spPr>
        <p:txBody>
          <a:bodyPr>
            <a:normAutofit/>
          </a:bodyPr>
          <a:lstStyle/>
          <a:p>
            <a:pPr algn="l">
              <a:buFont typeface="Arial" panose="020B0604020202020204" pitchFamily="34" charset="0"/>
              <a:buChar char="•"/>
            </a:pPr>
            <a:r>
              <a:rPr lang="en-US" sz="2000" b="0" i="0" dirty="0">
                <a:solidFill>
                  <a:srgbClr val="0D0D0D"/>
                </a:solidFill>
                <a:effectLst/>
                <a:latin typeface="Söhne"/>
              </a:rPr>
              <a:t>Amazon DynamoDB is a fully managed NoSQL database service provided by AWS. It offers seamless scalability, high performance, and low-latency data access for applications with any scale of workload.</a:t>
            </a:r>
          </a:p>
          <a:p>
            <a:pPr algn="l"/>
            <a:r>
              <a:rPr lang="en-US" sz="2000" b="1" i="0" dirty="0">
                <a:solidFill>
                  <a:srgbClr val="0D0D0D"/>
                </a:solidFill>
                <a:effectLst/>
                <a:latin typeface="Söhne"/>
              </a:rPr>
              <a:t>Slide 2: Key Benefits of Amazon DynamoDB</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Scalability</a:t>
            </a:r>
            <a:r>
              <a:rPr lang="en-US" sz="2000" b="0" i="0" dirty="0">
                <a:solidFill>
                  <a:srgbClr val="0D0D0D"/>
                </a:solidFill>
                <a:effectLst/>
                <a:latin typeface="Söhne"/>
              </a:rPr>
              <a:t>: Provides seamless scalability with no downtime, allowing you to scale your database up or down based on demand.</a:t>
            </a:r>
          </a:p>
          <a:p>
            <a:pPr algn="l">
              <a:buFont typeface="Arial" panose="020B0604020202020204" pitchFamily="34" charset="0"/>
              <a:buChar char="•"/>
            </a:pPr>
            <a:r>
              <a:rPr lang="en-US" sz="2000" b="1" i="0" dirty="0">
                <a:solidFill>
                  <a:srgbClr val="0D0D0D"/>
                </a:solidFill>
                <a:effectLst/>
                <a:latin typeface="Söhne"/>
              </a:rPr>
              <a:t>Performance</a:t>
            </a:r>
            <a:r>
              <a:rPr lang="en-US" sz="2000" b="0" i="0" dirty="0">
                <a:solidFill>
                  <a:srgbClr val="0D0D0D"/>
                </a:solidFill>
                <a:effectLst/>
                <a:latin typeface="Söhne"/>
              </a:rPr>
              <a:t>: Delivers single-digit millisecond latency for read and write operations, making it suitable for real-time applications.</a:t>
            </a:r>
          </a:p>
          <a:p>
            <a:pPr algn="l">
              <a:buFont typeface="Arial" panose="020B0604020202020204" pitchFamily="34" charset="0"/>
              <a:buChar char="•"/>
            </a:pPr>
            <a:r>
              <a:rPr lang="en-US" sz="2000" b="1" i="0" dirty="0">
                <a:solidFill>
                  <a:srgbClr val="0D0D0D"/>
                </a:solidFill>
                <a:effectLst/>
                <a:latin typeface="Söhne"/>
              </a:rPr>
              <a:t>Fully Managed</a:t>
            </a:r>
            <a:r>
              <a:rPr lang="en-US" sz="2000" b="0" i="0" dirty="0">
                <a:solidFill>
                  <a:srgbClr val="0D0D0D"/>
                </a:solidFill>
                <a:effectLst/>
                <a:latin typeface="Söhne"/>
              </a:rPr>
              <a:t>: Eliminates the need for database administration tasks such as hardware provisioning, setup, patching, and backups.</a:t>
            </a:r>
          </a:p>
          <a:p>
            <a:pPr algn="l">
              <a:buFont typeface="Arial" panose="020B0604020202020204" pitchFamily="34" charset="0"/>
              <a:buChar char="•"/>
            </a:pPr>
            <a:r>
              <a:rPr lang="en-US" sz="2000" b="1" i="0" dirty="0">
                <a:solidFill>
                  <a:srgbClr val="0D0D0D"/>
                </a:solidFill>
                <a:effectLst/>
                <a:latin typeface="Söhne"/>
              </a:rPr>
              <a:t>Flexible Data Model</a:t>
            </a:r>
            <a:r>
              <a:rPr lang="en-US" sz="2000" b="0" i="0" dirty="0">
                <a:solidFill>
                  <a:srgbClr val="0D0D0D"/>
                </a:solidFill>
                <a:effectLst/>
                <a:latin typeface="Söhne"/>
              </a:rPr>
              <a:t>: Supports both document and key-value data models, allowing you to store and retrieve semi-structured data with ease.</a:t>
            </a:r>
          </a:p>
          <a:p>
            <a:endParaRPr lang="en-IN" dirty="0"/>
          </a:p>
        </p:txBody>
      </p:sp>
    </p:spTree>
    <p:extLst>
      <p:ext uri="{BB962C8B-B14F-4D97-AF65-F5344CB8AC3E}">
        <p14:creationId xmlns:p14="http://schemas.microsoft.com/office/powerpoint/2010/main" val="1111519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52BBE-DCDC-9149-FECD-FCD00D29813E}"/>
              </a:ext>
            </a:extLst>
          </p:cNvPr>
          <p:cNvSpPr>
            <a:spLocks noGrp="1"/>
          </p:cNvSpPr>
          <p:nvPr>
            <p:ph type="title"/>
          </p:nvPr>
        </p:nvSpPr>
        <p:spPr>
          <a:xfrm>
            <a:off x="1484310" y="118242"/>
            <a:ext cx="10018713" cy="50482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07CA92D-FF02-3E7B-BAC1-FD87448EA644}"/>
              </a:ext>
            </a:extLst>
          </p:cNvPr>
          <p:cNvSpPr>
            <a:spLocks noGrp="1"/>
          </p:cNvSpPr>
          <p:nvPr>
            <p:ph idx="1"/>
          </p:nvPr>
        </p:nvSpPr>
        <p:spPr>
          <a:xfrm>
            <a:off x="1484310" y="746234"/>
            <a:ext cx="10018713" cy="5835541"/>
          </a:xfrm>
        </p:spPr>
        <p:txBody>
          <a:bodyPr>
            <a:normAutofit fontScale="92500" lnSpcReduction="10000"/>
          </a:bodyPr>
          <a:lstStyle/>
          <a:p>
            <a:r>
              <a:rPr lang="en-US" b="1" i="0" dirty="0">
                <a:solidFill>
                  <a:srgbClr val="0D0D0D"/>
                </a:solidFill>
                <a:effectLst/>
                <a:latin typeface="Söhne"/>
              </a:rPr>
              <a:t>Limitations and Use Cases of Amazon DynamoDB</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Cost: Can be more expensive compared to self-managed databases for certain workloads, especially with high throughput requirements.</a:t>
            </a:r>
          </a:p>
          <a:p>
            <a:pPr marL="742950" lvl="1" indent="-285750" algn="l">
              <a:buFont typeface="Arial" panose="020B0604020202020204" pitchFamily="34" charset="0"/>
              <a:buChar char="•"/>
            </a:pPr>
            <a:r>
              <a:rPr lang="en-US" b="0" i="0" dirty="0">
                <a:solidFill>
                  <a:srgbClr val="0D0D0D"/>
                </a:solidFill>
                <a:effectLst/>
                <a:latin typeface="Söhne"/>
              </a:rPr>
              <a:t>Query Flexibility: Limited support for complex querying and relational data models compared to SQL databases.</a:t>
            </a:r>
          </a:p>
          <a:p>
            <a:pPr marL="742950" lvl="1" indent="-285750" algn="l">
              <a:buFont typeface="Arial" panose="020B0604020202020204" pitchFamily="34" charset="0"/>
              <a:buChar char="•"/>
            </a:pPr>
            <a:r>
              <a:rPr lang="en-US" b="0" i="0" dirty="0">
                <a:solidFill>
                  <a:srgbClr val="0D0D0D"/>
                </a:solidFill>
                <a:effectLst/>
                <a:latin typeface="Söhne"/>
              </a:rPr>
              <a:t>Provisioned Throughput: Requires careful planning of read and write capacity units to avoid throttling and optimize costs.</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Web Applications</a:t>
            </a:r>
            <a:r>
              <a:rPr lang="en-US" b="0" i="0" dirty="0">
                <a:solidFill>
                  <a:srgbClr val="0D0D0D"/>
                </a:solidFill>
                <a:effectLst/>
                <a:latin typeface="Söhne"/>
              </a:rPr>
              <a:t>: Powering web and mobile applications with scalable and low-latency database access.</a:t>
            </a:r>
          </a:p>
          <a:p>
            <a:pPr marL="742950" lvl="1" indent="-285750" algn="l">
              <a:buFont typeface="Arial" panose="020B0604020202020204" pitchFamily="34" charset="0"/>
              <a:buChar char="•"/>
            </a:pPr>
            <a:r>
              <a:rPr lang="en-US" b="1" i="0" dirty="0">
                <a:solidFill>
                  <a:srgbClr val="0D0D0D"/>
                </a:solidFill>
                <a:effectLst/>
                <a:latin typeface="Söhne"/>
              </a:rPr>
              <a:t>Gaming</a:t>
            </a:r>
            <a:r>
              <a:rPr lang="en-US" b="0" i="0" dirty="0">
                <a:solidFill>
                  <a:srgbClr val="0D0D0D"/>
                </a:solidFill>
                <a:effectLst/>
                <a:latin typeface="Söhne"/>
              </a:rPr>
              <a:t>: Supporting gaming applications with real-time player data and leaderboards.</a:t>
            </a:r>
          </a:p>
          <a:p>
            <a:pPr marL="742950" lvl="1" indent="-285750" algn="l">
              <a:buFont typeface="Arial" panose="020B0604020202020204" pitchFamily="34" charset="0"/>
              <a:buChar char="•"/>
            </a:pPr>
            <a:r>
              <a:rPr lang="en-US" b="1" i="0" dirty="0">
                <a:solidFill>
                  <a:srgbClr val="0D0D0D"/>
                </a:solidFill>
                <a:effectLst/>
                <a:latin typeface="Söhne"/>
              </a:rPr>
              <a:t>IoT</a:t>
            </a:r>
            <a:r>
              <a:rPr lang="en-US" b="0" i="0" dirty="0">
                <a:solidFill>
                  <a:srgbClr val="0D0D0D"/>
                </a:solidFill>
                <a:effectLst/>
                <a:latin typeface="Söhne"/>
              </a:rPr>
              <a:t>: Storing and analyzing data generated by Internet of Things (IoT) devices.</a:t>
            </a:r>
          </a:p>
          <a:p>
            <a:pPr marL="742950" lvl="1" indent="-285750" algn="l">
              <a:buFont typeface="Arial" panose="020B0604020202020204" pitchFamily="34" charset="0"/>
              <a:buChar char="•"/>
            </a:pPr>
            <a:r>
              <a:rPr lang="en-US" b="1" i="0" dirty="0">
                <a:solidFill>
                  <a:srgbClr val="0D0D0D"/>
                </a:solidFill>
                <a:effectLst/>
                <a:latin typeface="Söhne"/>
              </a:rPr>
              <a:t>Ad Tech</a:t>
            </a:r>
            <a:r>
              <a:rPr lang="en-US" b="0" i="0" dirty="0">
                <a:solidFill>
                  <a:srgbClr val="0D0D0D"/>
                </a:solidFill>
                <a:effectLst/>
                <a:latin typeface="Söhne"/>
              </a:rPr>
              <a:t>: Managing user profiles, ad targeting, and real-time bidding data for advertising technology platforms.</a:t>
            </a:r>
          </a:p>
          <a:p>
            <a:endParaRPr lang="en-IN" dirty="0"/>
          </a:p>
        </p:txBody>
      </p:sp>
    </p:spTree>
    <p:extLst>
      <p:ext uri="{BB962C8B-B14F-4D97-AF65-F5344CB8AC3E}">
        <p14:creationId xmlns:p14="http://schemas.microsoft.com/office/powerpoint/2010/main" val="4184914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D437AC8-1D9A-6F58-BAF7-1DC2F02BCF2B}"/>
              </a:ext>
            </a:extLst>
          </p:cNvPr>
          <p:cNvSpPr>
            <a:spLocks noGrp="1"/>
          </p:cNvSpPr>
          <p:nvPr>
            <p:ph type="title"/>
          </p:nvPr>
        </p:nvSpPr>
        <p:spPr/>
        <p:txBody>
          <a:bodyPr/>
          <a:lstStyle/>
          <a:p>
            <a:r>
              <a:rPr lang="en-US" b="0" i="0" dirty="0">
                <a:solidFill>
                  <a:srgbClr val="0D0D0D"/>
                </a:solidFill>
                <a:effectLst/>
                <a:latin typeface="Söhne"/>
              </a:rPr>
              <a:t>Amazon EC2</a:t>
            </a:r>
            <a:endParaRPr lang="en-IN" dirty="0"/>
          </a:p>
        </p:txBody>
      </p:sp>
      <p:sp>
        <p:nvSpPr>
          <p:cNvPr id="5" name="Content Placeholder 4">
            <a:extLst>
              <a:ext uri="{FF2B5EF4-FFF2-40B4-BE49-F238E27FC236}">
                <a16:creationId xmlns:a16="http://schemas.microsoft.com/office/drawing/2014/main" id="{70C4CBC1-82EF-0CFD-95A5-6AEAFA36BB8F}"/>
              </a:ext>
            </a:extLst>
          </p:cNvPr>
          <p:cNvSpPr>
            <a:spLocks noGrp="1"/>
          </p:cNvSpPr>
          <p:nvPr>
            <p:ph idx="1"/>
          </p:nvPr>
        </p:nvSpPr>
        <p:spPr>
          <a:xfrm>
            <a:off x="1484310" y="2666999"/>
            <a:ext cx="10018713" cy="3939989"/>
          </a:xfrm>
        </p:spPr>
        <p:txBody>
          <a:bodyPr>
            <a:normAutofit/>
          </a:bodyPr>
          <a:lstStyle/>
          <a:p>
            <a:pPr marL="0" indent="0" algn="just">
              <a:buNone/>
            </a:pPr>
            <a:r>
              <a:rPr lang="en-US" sz="2000" b="0" i="0" dirty="0">
                <a:solidFill>
                  <a:srgbClr val="0D0D0D"/>
                </a:solidFill>
                <a:effectLst/>
                <a:latin typeface="Söhne"/>
              </a:rPr>
              <a:t>Amazon Elastic Compute Cloud (Amazon EC2) is a web service that provides resizable compute capacity in the cloud. It is designed to make web-scale computing easier for developers.</a:t>
            </a:r>
          </a:p>
          <a:p>
            <a:pPr algn="l"/>
            <a:r>
              <a:rPr lang="en-US" sz="2000" b="1" i="0" dirty="0">
                <a:solidFill>
                  <a:srgbClr val="0D0D0D"/>
                </a:solidFill>
                <a:effectLst/>
                <a:latin typeface="Söhne"/>
              </a:rPr>
              <a:t>Key Benefits of Amazon EC2</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Scalability</a:t>
            </a:r>
            <a:r>
              <a:rPr lang="en-US" sz="2000" b="0" i="0" dirty="0">
                <a:solidFill>
                  <a:srgbClr val="0D0D0D"/>
                </a:solidFill>
                <a:effectLst/>
                <a:latin typeface="Söhne"/>
              </a:rPr>
              <a:t>: Easily scale compute resources up or down based on demand.</a:t>
            </a:r>
          </a:p>
          <a:p>
            <a:pPr algn="l">
              <a:buFont typeface="Arial" panose="020B0604020202020204" pitchFamily="34" charset="0"/>
              <a:buChar char="•"/>
            </a:pPr>
            <a:r>
              <a:rPr lang="en-US" sz="2000" b="1" i="0" dirty="0">
                <a:solidFill>
                  <a:srgbClr val="0D0D0D"/>
                </a:solidFill>
                <a:effectLst/>
                <a:latin typeface="Söhne"/>
              </a:rPr>
              <a:t>Flexibility</a:t>
            </a:r>
            <a:r>
              <a:rPr lang="en-US" sz="2000" b="0" i="0" dirty="0">
                <a:solidFill>
                  <a:srgbClr val="0D0D0D"/>
                </a:solidFill>
                <a:effectLst/>
                <a:latin typeface="Söhne"/>
              </a:rPr>
              <a:t>: Choose from a variety of instance types, operating systems, and software packages.</a:t>
            </a:r>
          </a:p>
          <a:p>
            <a:pPr algn="l">
              <a:buFont typeface="Arial" panose="020B0604020202020204" pitchFamily="34" charset="0"/>
              <a:buChar char="•"/>
            </a:pPr>
            <a:r>
              <a:rPr lang="en-US" sz="2000" b="1" i="0" dirty="0">
                <a:solidFill>
                  <a:srgbClr val="0D0D0D"/>
                </a:solidFill>
                <a:effectLst/>
                <a:latin typeface="Söhne"/>
              </a:rPr>
              <a:t>Cost-Effectiveness</a:t>
            </a:r>
            <a:r>
              <a:rPr lang="en-US" sz="2000" b="0" i="0" dirty="0">
                <a:solidFill>
                  <a:srgbClr val="0D0D0D"/>
                </a:solidFill>
                <a:effectLst/>
                <a:latin typeface="Söhne"/>
              </a:rPr>
              <a:t>: Pay only for the resources you use with per-second billing and no upfront costs.</a:t>
            </a:r>
          </a:p>
          <a:p>
            <a:pPr algn="l">
              <a:buFont typeface="Arial" panose="020B0604020202020204" pitchFamily="34" charset="0"/>
              <a:buChar char="•"/>
            </a:pPr>
            <a:r>
              <a:rPr lang="en-US" sz="2000" b="1" i="0" dirty="0">
                <a:solidFill>
                  <a:srgbClr val="0D0D0D"/>
                </a:solidFill>
                <a:effectLst/>
                <a:latin typeface="Söhne"/>
              </a:rPr>
              <a:t>Reliability</a:t>
            </a:r>
            <a:r>
              <a:rPr lang="en-US" sz="2000" b="0" i="0" dirty="0">
                <a:solidFill>
                  <a:srgbClr val="0D0D0D"/>
                </a:solidFill>
                <a:effectLst/>
                <a:latin typeface="Söhne"/>
              </a:rPr>
              <a:t>: Benefit from Amazon's secure and highly available infrastructure.</a:t>
            </a:r>
          </a:p>
          <a:p>
            <a:pPr marL="0" indent="0" algn="just">
              <a:buNone/>
            </a:pPr>
            <a:endParaRPr lang="en-IN" dirty="0"/>
          </a:p>
        </p:txBody>
      </p:sp>
    </p:spTree>
    <p:extLst>
      <p:ext uri="{BB962C8B-B14F-4D97-AF65-F5344CB8AC3E}">
        <p14:creationId xmlns:p14="http://schemas.microsoft.com/office/powerpoint/2010/main" val="37630161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E2383-DBDA-AAE4-132F-51EFA87910EA}"/>
              </a:ext>
            </a:extLst>
          </p:cNvPr>
          <p:cNvSpPr>
            <a:spLocks noGrp="1"/>
          </p:cNvSpPr>
          <p:nvPr>
            <p:ph type="title"/>
          </p:nvPr>
        </p:nvSpPr>
        <p:spPr>
          <a:xfrm>
            <a:off x="1484311" y="685800"/>
            <a:ext cx="10018713" cy="1095375"/>
          </a:xfrm>
        </p:spPr>
        <p:txBody>
          <a:bodyPr/>
          <a:lstStyle/>
          <a:p>
            <a:r>
              <a:rPr lang="en-US" b="0" i="0" dirty="0">
                <a:solidFill>
                  <a:srgbClr val="0D0D0D"/>
                </a:solidFill>
                <a:effectLst/>
                <a:latin typeface="Söhne"/>
              </a:rPr>
              <a:t>Amazon Redshift</a:t>
            </a:r>
            <a:endParaRPr lang="en-IN" dirty="0"/>
          </a:p>
        </p:txBody>
      </p:sp>
      <p:sp>
        <p:nvSpPr>
          <p:cNvPr id="3" name="Content Placeholder 2">
            <a:extLst>
              <a:ext uri="{FF2B5EF4-FFF2-40B4-BE49-F238E27FC236}">
                <a16:creationId xmlns:a16="http://schemas.microsoft.com/office/drawing/2014/main" id="{B50E50E1-1ED5-8977-6A97-DD97CBE483D2}"/>
              </a:ext>
            </a:extLst>
          </p:cNvPr>
          <p:cNvSpPr>
            <a:spLocks noGrp="1"/>
          </p:cNvSpPr>
          <p:nvPr>
            <p:ph idx="1"/>
          </p:nvPr>
        </p:nvSpPr>
        <p:spPr>
          <a:xfrm>
            <a:off x="1484310" y="1534510"/>
            <a:ext cx="10018713" cy="5180615"/>
          </a:xfrm>
        </p:spPr>
        <p:txBody>
          <a:bodyPr>
            <a:normAutofit/>
          </a:bodyPr>
          <a:lstStyle/>
          <a:p>
            <a:pPr algn="l">
              <a:buFont typeface="Arial" panose="020B0604020202020204" pitchFamily="34" charset="0"/>
              <a:buChar char="•"/>
            </a:pPr>
            <a:r>
              <a:rPr lang="en-US" sz="2000" b="0" i="0" dirty="0">
                <a:solidFill>
                  <a:srgbClr val="0D0D0D"/>
                </a:solidFill>
                <a:effectLst/>
                <a:latin typeface="Söhne"/>
              </a:rPr>
              <a:t>Amazon Redshift is a fully managed, petabyte-scale data warehouse service in the cloud. It allows you to analyze large datasets using SQL and business intelligence tools with high performance and scalability.</a:t>
            </a:r>
          </a:p>
          <a:p>
            <a:pPr algn="l"/>
            <a:r>
              <a:rPr lang="en-US" sz="2000" b="1" i="0" dirty="0">
                <a:solidFill>
                  <a:srgbClr val="0D0D0D"/>
                </a:solidFill>
                <a:effectLst/>
                <a:latin typeface="Söhne"/>
              </a:rPr>
              <a:t>Slide 2: Key Benefits of Amazon Redshift</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Scalability</a:t>
            </a:r>
            <a:r>
              <a:rPr lang="en-US" sz="2000" b="0" i="0" dirty="0">
                <a:solidFill>
                  <a:srgbClr val="0D0D0D"/>
                </a:solidFill>
                <a:effectLst/>
                <a:latin typeface="Söhne"/>
              </a:rPr>
              <a:t>: Scales seamlessly to petabytes of data and thousands of concurrent queries, enabling you to handle growing data volumes.</a:t>
            </a:r>
          </a:p>
          <a:p>
            <a:pPr algn="l">
              <a:buFont typeface="Arial" panose="020B0604020202020204" pitchFamily="34" charset="0"/>
              <a:buChar char="•"/>
            </a:pPr>
            <a:r>
              <a:rPr lang="en-US" sz="2000" b="1" i="0" dirty="0">
                <a:solidFill>
                  <a:srgbClr val="0D0D0D"/>
                </a:solidFill>
                <a:effectLst/>
                <a:latin typeface="Söhne"/>
              </a:rPr>
              <a:t>Performance</a:t>
            </a:r>
            <a:r>
              <a:rPr lang="en-US" sz="2000" b="0" i="0" dirty="0">
                <a:solidFill>
                  <a:srgbClr val="0D0D0D"/>
                </a:solidFill>
                <a:effectLst/>
                <a:latin typeface="Söhne"/>
              </a:rPr>
              <a:t>: Provides fast query execution and high throughput with massively parallel processing (MPP) architecture.</a:t>
            </a:r>
          </a:p>
          <a:p>
            <a:pPr algn="l">
              <a:buFont typeface="Arial" panose="020B0604020202020204" pitchFamily="34" charset="0"/>
              <a:buChar char="•"/>
            </a:pPr>
            <a:r>
              <a:rPr lang="en-US" sz="2000" b="1" i="0" dirty="0">
                <a:solidFill>
                  <a:srgbClr val="0D0D0D"/>
                </a:solidFill>
                <a:effectLst/>
                <a:latin typeface="Söhne"/>
              </a:rPr>
              <a:t>Ease of Use</a:t>
            </a:r>
            <a:r>
              <a:rPr lang="en-US" sz="2000" b="0" i="0" dirty="0">
                <a:solidFill>
                  <a:srgbClr val="0D0D0D"/>
                </a:solidFill>
                <a:effectLst/>
                <a:latin typeface="Söhne"/>
              </a:rPr>
              <a:t>: Simplifies management with automated provisioning, backups, and patches, allowing you to focus on data analysis.</a:t>
            </a:r>
          </a:p>
          <a:p>
            <a:pPr algn="l">
              <a:buFont typeface="Arial" panose="020B0604020202020204" pitchFamily="34" charset="0"/>
              <a:buChar char="•"/>
            </a:pPr>
            <a:r>
              <a:rPr lang="en-US" sz="2000" b="1" i="0" dirty="0">
                <a:solidFill>
                  <a:srgbClr val="0D0D0D"/>
                </a:solidFill>
                <a:effectLst/>
                <a:latin typeface="Söhne"/>
              </a:rPr>
              <a:t>Integration</a:t>
            </a:r>
            <a:r>
              <a:rPr lang="en-US" sz="2000" b="0" i="0" dirty="0">
                <a:solidFill>
                  <a:srgbClr val="0D0D0D"/>
                </a:solidFill>
                <a:effectLst/>
                <a:latin typeface="Söhne"/>
              </a:rPr>
              <a:t>: Integrates with popular BI tools, data integration tools, and AWS services for seamless data analysis and reporting.</a:t>
            </a:r>
          </a:p>
          <a:p>
            <a:endParaRPr lang="en-IN" dirty="0"/>
          </a:p>
        </p:txBody>
      </p:sp>
    </p:spTree>
    <p:extLst>
      <p:ext uri="{BB962C8B-B14F-4D97-AF65-F5344CB8AC3E}">
        <p14:creationId xmlns:p14="http://schemas.microsoft.com/office/powerpoint/2010/main" val="10751389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3381-DA71-1AB4-DD12-922AB489093B}"/>
              </a:ext>
            </a:extLst>
          </p:cNvPr>
          <p:cNvSpPr>
            <a:spLocks noGrp="1"/>
          </p:cNvSpPr>
          <p:nvPr>
            <p:ph type="title"/>
          </p:nvPr>
        </p:nvSpPr>
        <p:spPr>
          <a:xfrm>
            <a:off x="1484309" y="104775"/>
            <a:ext cx="10018713" cy="46672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A7FF935C-5984-FA9E-5E7E-78D5B36DA04B}"/>
              </a:ext>
            </a:extLst>
          </p:cNvPr>
          <p:cNvSpPr>
            <a:spLocks noGrp="1"/>
          </p:cNvSpPr>
          <p:nvPr>
            <p:ph idx="1"/>
          </p:nvPr>
        </p:nvSpPr>
        <p:spPr>
          <a:xfrm>
            <a:off x="1484310" y="767255"/>
            <a:ext cx="10018713" cy="5985970"/>
          </a:xfrm>
        </p:spPr>
        <p:txBody>
          <a:bodyPr>
            <a:normAutofit fontScale="92500" lnSpcReduction="10000"/>
          </a:bodyPr>
          <a:lstStyle/>
          <a:p>
            <a:pPr algn="l"/>
            <a:r>
              <a:rPr lang="en-US" b="1" i="0" dirty="0">
                <a:solidFill>
                  <a:srgbClr val="0D0D0D"/>
                </a:solidFill>
                <a:effectLst/>
                <a:latin typeface="Söhne"/>
              </a:rPr>
              <a:t>Limitations and Use Cases of AWS Redshift</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Cost: Can be expensive for smaller workloads compared to other data warehousing solutions.</a:t>
            </a:r>
          </a:p>
          <a:p>
            <a:pPr marL="742950" lvl="1" indent="-285750" algn="l">
              <a:buFont typeface="Arial" panose="020B0604020202020204" pitchFamily="34" charset="0"/>
              <a:buChar char="•"/>
            </a:pPr>
            <a:r>
              <a:rPr lang="en-US" b="0" i="0" dirty="0">
                <a:solidFill>
                  <a:srgbClr val="0D0D0D"/>
                </a:solidFill>
                <a:effectLst/>
                <a:latin typeface="Söhne"/>
              </a:rPr>
              <a:t>Learning Curve: Requires knowledge of data warehousing concepts and SQL for effective use.</a:t>
            </a:r>
          </a:p>
          <a:p>
            <a:pPr marL="742950" lvl="1" indent="-285750" algn="l">
              <a:buFont typeface="Arial" panose="020B0604020202020204" pitchFamily="34" charset="0"/>
              <a:buChar char="•"/>
            </a:pPr>
            <a:r>
              <a:rPr lang="en-US" b="0" i="0" dirty="0">
                <a:solidFill>
                  <a:srgbClr val="0D0D0D"/>
                </a:solidFill>
                <a:effectLst/>
                <a:latin typeface="Söhne"/>
              </a:rPr>
              <a:t>Real-Time Analytics: May not be suitable for real-time analytics due to query and data loading latency.</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Data Warehousing</a:t>
            </a:r>
            <a:r>
              <a:rPr lang="en-US" b="0" i="0" dirty="0">
                <a:solidFill>
                  <a:srgbClr val="0D0D0D"/>
                </a:solidFill>
                <a:effectLst/>
                <a:latin typeface="Söhne"/>
              </a:rPr>
              <a:t>: Analyzing large volumes of data from various sources for business intelligence and reporting.</a:t>
            </a:r>
          </a:p>
          <a:p>
            <a:pPr marL="742950" lvl="1" indent="-285750" algn="l">
              <a:buFont typeface="Arial" panose="020B0604020202020204" pitchFamily="34" charset="0"/>
              <a:buChar char="•"/>
            </a:pPr>
            <a:r>
              <a:rPr lang="en-US" b="1" i="0" dirty="0">
                <a:solidFill>
                  <a:srgbClr val="0D0D0D"/>
                </a:solidFill>
                <a:effectLst/>
                <a:latin typeface="Söhne"/>
              </a:rPr>
              <a:t>Data Lake Integration</a:t>
            </a:r>
            <a:r>
              <a:rPr lang="en-US" b="0" i="0" dirty="0">
                <a:solidFill>
                  <a:srgbClr val="0D0D0D"/>
                </a:solidFill>
                <a:effectLst/>
                <a:latin typeface="Söhne"/>
              </a:rPr>
              <a:t>: Integrating Redshift with data lakes such as Amazon S3 for comprehensive data analysis.</a:t>
            </a:r>
          </a:p>
          <a:p>
            <a:pPr marL="742950" lvl="1" indent="-285750" algn="l">
              <a:buFont typeface="Arial" panose="020B0604020202020204" pitchFamily="34" charset="0"/>
              <a:buChar char="•"/>
            </a:pPr>
            <a:r>
              <a:rPr lang="en-US" b="1" i="0" dirty="0">
                <a:solidFill>
                  <a:srgbClr val="0D0D0D"/>
                </a:solidFill>
                <a:effectLst/>
                <a:latin typeface="Söhne"/>
              </a:rPr>
              <a:t>Log Analysis</a:t>
            </a:r>
            <a:r>
              <a:rPr lang="en-US" b="0" i="0" dirty="0">
                <a:solidFill>
                  <a:srgbClr val="0D0D0D"/>
                </a:solidFill>
                <a:effectLst/>
                <a:latin typeface="Söhne"/>
              </a:rPr>
              <a:t>: Analyzing log data for insights into system performance, user behavior, and security.</a:t>
            </a:r>
          </a:p>
          <a:p>
            <a:pPr marL="742950" lvl="1" indent="-285750" algn="l">
              <a:buFont typeface="Arial" panose="020B0604020202020204" pitchFamily="34" charset="0"/>
              <a:buChar char="•"/>
            </a:pPr>
            <a:r>
              <a:rPr lang="en-US" b="1" i="0" dirty="0">
                <a:solidFill>
                  <a:srgbClr val="0D0D0D"/>
                </a:solidFill>
                <a:effectLst/>
                <a:latin typeface="Söhne"/>
              </a:rPr>
              <a:t>Predictive Analytics</a:t>
            </a:r>
            <a:r>
              <a:rPr lang="en-US" b="0" i="0" dirty="0">
                <a:solidFill>
                  <a:srgbClr val="0D0D0D"/>
                </a:solidFill>
                <a:effectLst/>
                <a:latin typeface="Söhne"/>
              </a:rPr>
              <a:t>: Running complex analytics and machine learning models on historical data for predictive analytics and forecasting.</a:t>
            </a:r>
          </a:p>
          <a:p>
            <a:endParaRPr lang="en-IN" dirty="0"/>
          </a:p>
        </p:txBody>
      </p:sp>
    </p:spTree>
    <p:extLst>
      <p:ext uri="{BB962C8B-B14F-4D97-AF65-F5344CB8AC3E}">
        <p14:creationId xmlns:p14="http://schemas.microsoft.com/office/powerpoint/2010/main" val="809637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153DB-284B-176F-1F9F-005EB034086C}"/>
              </a:ext>
            </a:extLst>
          </p:cNvPr>
          <p:cNvSpPr>
            <a:spLocks noGrp="1"/>
          </p:cNvSpPr>
          <p:nvPr>
            <p:ph type="title"/>
          </p:nvPr>
        </p:nvSpPr>
        <p:spPr/>
        <p:txBody>
          <a:bodyPr>
            <a:normAutofit/>
          </a:bodyPr>
          <a:lstStyle/>
          <a:p>
            <a:r>
              <a:rPr lang="en-IN" b="1" dirty="0">
                <a:solidFill>
                  <a:srgbClr val="1F1F1F"/>
                </a:solidFill>
                <a:effectLst/>
                <a:latin typeface="Google Sans"/>
                <a:ea typeface="Times New Roman" panose="02020603050405020304" pitchFamily="18" charset="0"/>
                <a:cs typeface="Times New Roman" panose="02020603050405020304" pitchFamily="18" charset="0"/>
              </a:rPr>
              <a:t>Serverless/API</a:t>
            </a:r>
            <a:endParaRPr lang="en-IN" dirty="0"/>
          </a:p>
        </p:txBody>
      </p:sp>
      <p:sp>
        <p:nvSpPr>
          <p:cNvPr id="3" name="Content Placeholder 2">
            <a:extLst>
              <a:ext uri="{FF2B5EF4-FFF2-40B4-BE49-F238E27FC236}">
                <a16:creationId xmlns:a16="http://schemas.microsoft.com/office/drawing/2014/main" id="{DDB9B02E-753F-DA03-E251-34F2B15507C5}"/>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API Gateway:</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Building and managing RESTful APIs for your applications.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Lambda:</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Serverless functions for running code without managing servers.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Step Functions:</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Orchestrating serverless applications and workflows.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SQS &amp; SNS:</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Messaging services for communication between applications.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6585696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C4A3B-6A69-87C4-B258-9768B696D055}"/>
              </a:ext>
            </a:extLst>
          </p:cNvPr>
          <p:cNvSpPr>
            <a:spLocks noGrp="1"/>
          </p:cNvSpPr>
          <p:nvPr>
            <p:ph type="title"/>
          </p:nvPr>
        </p:nvSpPr>
        <p:spPr>
          <a:xfrm>
            <a:off x="1484311" y="685800"/>
            <a:ext cx="10018713" cy="828675"/>
          </a:xfrm>
        </p:spPr>
        <p:txBody>
          <a:bodyPr/>
          <a:lstStyle/>
          <a:p>
            <a:r>
              <a:rPr lang="en-US" b="0" i="0" dirty="0">
                <a:solidFill>
                  <a:srgbClr val="0D0D0D"/>
                </a:solidFill>
                <a:effectLst/>
                <a:latin typeface="Söhne"/>
              </a:rPr>
              <a:t>Amazon API Gateway</a:t>
            </a:r>
            <a:endParaRPr lang="en-IN" dirty="0"/>
          </a:p>
        </p:txBody>
      </p:sp>
      <p:sp>
        <p:nvSpPr>
          <p:cNvPr id="3" name="Content Placeholder 2">
            <a:extLst>
              <a:ext uri="{FF2B5EF4-FFF2-40B4-BE49-F238E27FC236}">
                <a16:creationId xmlns:a16="http://schemas.microsoft.com/office/drawing/2014/main" id="{93310A4B-DE89-8BA7-CD6E-1FD6F22CFF4E}"/>
              </a:ext>
            </a:extLst>
          </p:cNvPr>
          <p:cNvSpPr>
            <a:spLocks noGrp="1"/>
          </p:cNvSpPr>
          <p:nvPr>
            <p:ph idx="1"/>
          </p:nvPr>
        </p:nvSpPr>
        <p:spPr>
          <a:xfrm>
            <a:off x="1484310" y="1397876"/>
            <a:ext cx="10018713" cy="5460125"/>
          </a:xfrm>
        </p:spPr>
        <p:txBody>
          <a:bodyPr>
            <a:normAutofit/>
          </a:bodyPr>
          <a:lstStyle/>
          <a:p>
            <a:pPr algn="l">
              <a:buFont typeface="Arial" panose="020B0604020202020204" pitchFamily="34" charset="0"/>
              <a:buChar char="•"/>
            </a:pPr>
            <a:r>
              <a:rPr lang="en-US" sz="2000" b="0" i="0" dirty="0">
                <a:solidFill>
                  <a:srgbClr val="0D0D0D"/>
                </a:solidFill>
                <a:effectLst/>
                <a:latin typeface="Söhne"/>
              </a:rPr>
              <a:t>Amazon API Gateway is a fully managed service that makes it easy for developers to create, publish, maintain, monitor, and secure APIs at any scale. It acts as a front door for applications to access data, business logic, or functionality from backend services.</a:t>
            </a:r>
          </a:p>
          <a:p>
            <a:pPr algn="l"/>
            <a:r>
              <a:rPr lang="en-US" sz="2000" b="1" i="0" dirty="0">
                <a:solidFill>
                  <a:srgbClr val="0D0D0D"/>
                </a:solidFill>
                <a:effectLst/>
                <a:latin typeface="Söhne"/>
              </a:rPr>
              <a:t>Slide 2: Key Benefits of Amazon API Gateway</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Easy API Creation</a:t>
            </a:r>
            <a:r>
              <a:rPr lang="en-US" sz="2000" b="0" i="0" dirty="0">
                <a:solidFill>
                  <a:srgbClr val="0D0D0D"/>
                </a:solidFill>
                <a:effectLst/>
                <a:latin typeface="Söhne"/>
              </a:rPr>
              <a:t>: Simplifies the process of creating APIs with intuitive configuration options and built-in support for RESTful and WebSocket APIs.</a:t>
            </a:r>
          </a:p>
          <a:p>
            <a:pPr algn="l">
              <a:buFont typeface="Arial" panose="020B0604020202020204" pitchFamily="34" charset="0"/>
              <a:buChar char="•"/>
            </a:pPr>
            <a:r>
              <a:rPr lang="en-US" sz="2000" b="1" i="0" dirty="0">
                <a:solidFill>
                  <a:srgbClr val="0D0D0D"/>
                </a:solidFill>
                <a:effectLst/>
                <a:latin typeface="Söhne"/>
              </a:rPr>
              <a:t>Scalability</a:t>
            </a:r>
            <a:r>
              <a:rPr lang="en-US" sz="2000" b="0" i="0" dirty="0">
                <a:solidFill>
                  <a:srgbClr val="0D0D0D"/>
                </a:solidFill>
                <a:effectLst/>
                <a:latin typeface="Söhne"/>
              </a:rPr>
              <a:t>: Scales automatically to handle any amount of traffic, ensuring high availability and low-latency API access.</a:t>
            </a:r>
          </a:p>
          <a:p>
            <a:pPr algn="l">
              <a:buFont typeface="Arial" panose="020B0604020202020204" pitchFamily="34" charset="0"/>
              <a:buChar char="•"/>
            </a:pPr>
            <a:r>
              <a:rPr lang="en-US" sz="2000" b="1" i="0" dirty="0">
                <a:solidFill>
                  <a:srgbClr val="0D0D0D"/>
                </a:solidFill>
                <a:effectLst/>
                <a:latin typeface="Söhne"/>
              </a:rPr>
              <a:t>Security</a:t>
            </a:r>
            <a:r>
              <a:rPr lang="en-US" sz="2000" b="0" i="0" dirty="0">
                <a:solidFill>
                  <a:srgbClr val="0D0D0D"/>
                </a:solidFill>
                <a:effectLst/>
                <a:latin typeface="Söhne"/>
              </a:rPr>
              <a:t>: Provides robust security features including authentication, authorization, and encryption to protect APIs from unauthorized access.</a:t>
            </a:r>
          </a:p>
          <a:p>
            <a:pPr algn="l">
              <a:buFont typeface="Arial" panose="020B0604020202020204" pitchFamily="34" charset="0"/>
              <a:buChar char="•"/>
            </a:pPr>
            <a:r>
              <a:rPr lang="en-US" sz="2000" b="1" i="0" dirty="0">
                <a:solidFill>
                  <a:srgbClr val="0D0D0D"/>
                </a:solidFill>
                <a:effectLst/>
                <a:latin typeface="Söhne"/>
              </a:rPr>
              <a:t>Integration</a:t>
            </a:r>
            <a:r>
              <a:rPr lang="en-US" sz="2000" b="0" i="0" dirty="0">
                <a:solidFill>
                  <a:srgbClr val="0D0D0D"/>
                </a:solidFill>
                <a:effectLst/>
                <a:latin typeface="Söhne"/>
              </a:rPr>
              <a:t>: Seamlessly integrates with AWS services like Lambda, DynamoDB, and S3, as well as external HTTP endpoints, enabling seamless backend integration.</a:t>
            </a:r>
          </a:p>
          <a:p>
            <a:endParaRPr lang="en-IN" sz="2000" dirty="0"/>
          </a:p>
        </p:txBody>
      </p:sp>
    </p:spTree>
    <p:extLst>
      <p:ext uri="{BB962C8B-B14F-4D97-AF65-F5344CB8AC3E}">
        <p14:creationId xmlns:p14="http://schemas.microsoft.com/office/powerpoint/2010/main" val="3329737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177D-2DF6-7AC3-3185-0E622633B0C1}"/>
              </a:ext>
            </a:extLst>
          </p:cNvPr>
          <p:cNvSpPr>
            <a:spLocks noGrp="1"/>
          </p:cNvSpPr>
          <p:nvPr>
            <p:ph type="title"/>
          </p:nvPr>
        </p:nvSpPr>
        <p:spPr>
          <a:xfrm>
            <a:off x="1484310" y="0"/>
            <a:ext cx="10018713" cy="6381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A9DB7F1-BC74-5B09-7ADB-98F9FAAAD6C0}"/>
              </a:ext>
            </a:extLst>
          </p:cNvPr>
          <p:cNvSpPr>
            <a:spLocks noGrp="1"/>
          </p:cNvSpPr>
          <p:nvPr>
            <p:ph idx="1"/>
          </p:nvPr>
        </p:nvSpPr>
        <p:spPr>
          <a:xfrm>
            <a:off x="1484310" y="966952"/>
            <a:ext cx="10018713" cy="5729124"/>
          </a:xfrm>
        </p:spPr>
        <p:txBody>
          <a:bodyPr>
            <a:normAutofit fontScale="92500" lnSpcReduction="20000"/>
          </a:bodyPr>
          <a:lstStyle/>
          <a:p>
            <a:pPr algn="l"/>
            <a:r>
              <a:rPr lang="en-US" b="1" i="0" dirty="0">
                <a:solidFill>
                  <a:srgbClr val="0D0D0D"/>
                </a:solidFill>
                <a:effectLst/>
                <a:latin typeface="Söhne"/>
              </a:rPr>
              <a:t>Limitations and Use Cases of </a:t>
            </a:r>
            <a:r>
              <a:rPr lang="en-US" b="1" i="0" dirty="0" err="1">
                <a:solidFill>
                  <a:srgbClr val="0D0D0D"/>
                </a:solidFill>
                <a:effectLst/>
                <a:latin typeface="Söhne"/>
              </a:rPr>
              <a:t>Api</a:t>
            </a:r>
            <a:r>
              <a:rPr lang="en-US" b="1" i="0" dirty="0">
                <a:solidFill>
                  <a:srgbClr val="0D0D0D"/>
                </a:solidFill>
                <a:effectLst/>
                <a:latin typeface="Söhne"/>
              </a:rPr>
              <a:t> Gateway</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Cold Start Latency: May experience cold start latency for APIs integrated with serverless backend services like Lambda.</a:t>
            </a:r>
          </a:p>
          <a:p>
            <a:pPr marL="742950" lvl="1" indent="-285750" algn="l">
              <a:buFont typeface="Arial" panose="020B0604020202020204" pitchFamily="34" charset="0"/>
              <a:buChar char="•"/>
            </a:pPr>
            <a:r>
              <a:rPr lang="en-US" b="0" i="0" dirty="0">
                <a:solidFill>
                  <a:srgbClr val="0D0D0D"/>
                </a:solidFill>
                <a:effectLst/>
                <a:latin typeface="Söhne"/>
              </a:rPr>
              <a:t>Rate Limits: Limited by default to prevent abuse and ensure fair usage, which may require careful configuration for high-volume APIs.</a:t>
            </a:r>
          </a:p>
          <a:p>
            <a:pPr marL="742950" lvl="1" indent="-285750" algn="l">
              <a:buFont typeface="Arial" panose="020B0604020202020204" pitchFamily="34" charset="0"/>
              <a:buChar char="•"/>
            </a:pPr>
            <a:r>
              <a:rPr lang="en-US" b="0" i="0" dirty="0">
                <a:solidFill>
                  <a:srgbClr val="0D0D0D"/>
                </a:solidFill>
                <a:effectLst/>
                <a:latin typeface="Söhne"/>
              </a:rPr>
              <a:t>Learning Curve: Requires understanding of RESTful API concepts and API Gateway configuration for effective use.</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Microservices Architecture</a:t>
            </a:r>
            <a:r>
              <a:rPr lang="en-US" b="0" i="0" dirty="0">
                <a:solidFill>
                  <a:srgbClr val="0D0D0D"/>
                </a:solidFill>
                <a:effectLst/>
                <a:latin typeface="Söhne"/>
              </a:rPr>
              <a:t>: Building microservices-based architectures with API Gateway acting as the front-end for backend services.</a:t>
            </a:r>
          </a:p>
          <a:p>
            <a:pPr marL="742950" lvl="1" indent="-285750" algn="l">
              <a:buFont typeface="Arial" panose="020B0604020202020204" pitchFamily="34" charset="0"/>
              <a:buChar char="•"/>
            </a:pPr>
            <a:r>
              <a:rPr lang="en-US" b="1" i="0" dirty="0">
                <a:solidFill>
                  <a:srgbClr val="0D0D0D"/>
                </a:solidFill>
                <a:effectLst/>
                <a:latin typeface="Söhne"/>
              </a:rPr>
              <a:t>Serverless Applications</a:t>
            </a:r>
            <a:r>
              <a:rPr lang="en-US" b="0" i="0" dirty="0">
                <a:solidFill>
                  <a:srgbClr val="0D0D0D"/>
                </a:solidFill>
                <a:effectLst/>
                <a:latin typeface="Söhne"/>
              </a:rPr>
              <a:t>: Creating serverless applications with AWS Lambda functions exposed via API Gateway endpoints.</a:t>
            </a:r>
          </a:p>
          <a:p>
            <a:pPr marL="742950" lvl="1" indent="-285750" algn="l">
              <a:buFont typeface="Arial" panose="020B0604020202020204" pitchFamily="34" charset="0"/>
              <a:buChar char="•"/>
            </a:pPr>
            <a:r>
              <a:rPr lang="en-US" b="1" i="0" dirty="0">
                <a:solidFill>
                  <a:srgbClr val="0D0D0D"/>
                </a:solidFill>
                <a:effectLst/>
                <a:latin typeface="Söhne"/>
              </a:rPr>
              <a:t>Mobile and Web Applications</a:t>
            </a:r>
            <a:r>
              <a:rPr lang="en-US" b="0" i="0" dirty="0">
                <a:solidFill>
                  <a:srgbClr val="0D0D0D"/>
                </a:solidFill>
                <a:effectLst/>
                <a:latin typeface="Söhne"/>
              </a:rPr>
              <a:t>: Providing backend APIs for mobile and web applications to access backend services and data.</a:t>
            </a:r>
          </a:p>
          <a:p>
            <a:pPr marL="742950" lvl="1" indent="-285750" algn="l">
              <a:buFont typeface="Arial" panose="020B0604020202020204" pitchFamily="34" charset="0"/>
              <a:buChar char="•"/>
            </a:pPr>
            <a:r>
              <a:rPr lang="en-US" b="1" i="0" dirty="0">
                <a:solidFill>
                  <a:srgbClr val="0D0D0D"/>
                </a:solidFill>
                <a:effectLst/>
                <a:latin typeface="Söhne"/>
              </a:rPr>
              <a:t>Partner Integrations</a:t>
            </a:r>
            <a:r>
              <a:rPr lang="en-US" b="0" i="0" dirty="0">
                <a:solidFill>
                  <a:srgbClr val="0D0D0D"/>
                </a:solidFill>
                <a:effectLst/>
                <a:latin typeface="Söhne"/>
              </a:rPr>
              <a:t>: Exposing APIs to external partners and third-party developers for integration with your services or data.</a:t>
            </a:r>
          </a:p>
          <a:p>
            <a:endParaRPr lang="en-IN" dirty="0"/>
          </a:p>
        </p:txBody>
      </p:sp>
    </p:spTree>
    <p:extLst>
      <p:ext uri="{BB962C8B-B14F-4D97-AF65-F5344CB8AC3E}">
        <p14:creationId xmlns:p14="http://schemas.microsoft.com/office/powerpoint/2010/main" val="1806922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11387-18F2-BD01-F746-D5C703B25104}"/>
              </a:ext>
            </a:extLst>
          </p:cNvPr>
          <p:cNvSpPr>
            <a:spLocks noGrp="1"/>
          </p:cNvSpPr>
          <p:nvPr>
            <p:ph type="title"/>
          </p:nvPr>
        </p:nvSpPr>
        <p:spPr/>
        <p:txBody>
          <a:bodyPr/>
          <a:lstStyle/>
          <a:p>
            <a:r>
              <a:rPr lang="en-US" b="0" i="0" dirty="0">
                <a:solidFill>
                  <a:srgbClr val="0D0D0D"/>
                </a:solidFill>
                <a:effectLst/>
                <a:latin typeface="Söhne"/>
              </a:rPr>
              <a:t>AWS Step Functions</a:t>
            </a:r>
            <a:endParaRPr lang="en-IN" dirty="0"/>
          </a:p>
        </p:txBody>
      </p:sp>
      <p:sp>
        <p:nvSpPr>
          <p:cNvPr id="3" name="Content Placeholder 2">
            <a:extLst>
              <a:ext uri="{FF2B5EF4-FFF2-40B4-BE49-F238E27FC236}">
                <a16:creationId xmlns:a16="http://schemas.microsoft.com/office/drawing/2014/main" id="{1BB7F80C-FB67-0582-C926-DBC18A07144F}"/>
              </a:ext>
            </a:extLst>
          </p:cNvPr>
          <p:cNvSpPr>
            <a:spLocks noGrp="1"/>
          </p:cNvSpPr>
          <p:nvPr>
            <p:ph idx="1"/>
          </p:nvPr>
        </p:nvSpPr>
        <p:spPr>
          <a:xfrm>
            <a:off x="1484310" y="2666999"/>
            <a:ext cx="10018713" cy="4114801"/>
          </a:xfrm>
        </p:spPr>
        <p:txBody>
          <a:bodyPr>
            <a:normAutofit fontScale="85000" lnSpcReduction="20000"/>
          </a:bodyPr>
          <a:lstStyle/>
          <a:p>
            <a:pPr algn="l">
              <a:buFont typeface="Arial" panose="020B0604020202020204" pitchFamily="34" charset="0"/>
              <a:buChar char="•"/>
            </a:pPr>
            <a:r>
              <a:rPr lang="en-US" b="0" i="0" dirty="0">
                <a:solidFill>
                  <a:srgbClr val="0D0D0D"/>
                </a:solidFill>
                <a:effectLst/>
                <a:latin typeface="Söhne"/>
              </a:rPr>
              <a:t>AWS Step Functions is a fully managed workflow service that makes it easy to coordinate the components of distributed applications and microservices using visual workflows. It allows you to build and run multi-step workflows with built-in error handling and state management.</a:t>
            </a:r>
          </a:p>
          <a:p>
            <a:pPr algn="l"/>
            <a:r>
              <a:rPr lang="en-US" b="1" i="0" dirty="0">
                <a:solidFill>
                  <a:srgbClr val="0D0D0D"/>
                </a:solidFill>
                <a:effectLst/>
                <a:latin typeface="Söhne"/>
              </a:rPr>
              <a:t>Slide 2: Key Benefits of AWS Step Functions</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Workflow Orchestration</a:t>
            </a:r>
            <a:r>
              <a:rPr lang="en-US" b="0" i="0" dirty="0">
                <a:solidFill>
                  <a:srgbClr val="0D0D0D"/>
                </a:solidFill>
                <a:effectLst/>
                <a:latin typeface="Söhne"/>
              </a:rPr>
              <a:t>: Simplifies the orchestration of distributed systems and microservices by visually defining workflows and state transitions.</a:t>
            </a:r>
          </a:p>
          <a:p>
            <a:pPr algn="l">
              <a:buFont typeface="Arial" panose="020B0604020202020204" pitchFamily="34" charset="0"/>
              <a:buChar char="•"/>
            </a:pPr>
            <a:r>
              <a:rPr lang="en-US" b="1" i="0" dirty="0">
                <a:solidFill>
                  <a:srgbClr val="0D0D0D"/>
                </a:solidFill>
                <a:effectLst/>
                <a:latin typeface="Söhne"/>
              </a:rPr>
              <a:t>Error Handling</a:t>
            </a:r>
            <a:r>
              <a:rPr lang="en-US" b="0" i="0" dirty="0">
                <a:solidFill>
                  <a:srgbClr val="0D0D0D"/>
                </a:solidFill>
                <a:effectLst/>
                <a:latin typeface="Söhne"/>
              </a:rPr>
              <a:t>: Provides built-in error handling and retry logic for handling failures gracefully and ensuring workflow reliability.</a:t>
            </a:r>
          </a:p>
          <a:p>
            <a:pPr algn="l">
              <a:buFont typeface="Arial" panose="020B0604020202020204" pitchFamily="34" charset="0"/>
              <a:buChar char="•"/>
            </a:pPr>
            <a:r>
              <a:rPr lang="en-US" b="1" i="0" dirty="0">
                <a:solidFill>
                  <a:srgbClr val="0D0D0D"/>
                </a:solidFill>
                <a:effectLst/>
                <a:latin typeface="Söhne"/>
              </a:rPr>
              <a:t>State Management</a:t>
            </a:r>
            <a:r>
              <a:rPr lang="en-US" b="0" i="0" dirty="0">
                <a:solidFill>
                  <a:srgbClr val="0D0D0D"/>
                </a:solidFill>
                <a:effectLst/>
                <a:latin typeface="Söhne"/>
              </a:rPr>
              <a:t>: Manages the state of your workflows, allowing you to track progress, handle retries, and resume executions from where they left off.</a:t>
            </a:r>
          </a:p>
          <a:p>
            <a:pPr algn="l">
              <a:buFont typeface="Arial" panose="020B0604020202020204" pitchFamily="34" charset="0"/>
              <a:buChar char="•"/>
            </a:pPr>
            <a:r>
              <a:rPr lang="en-US" b="1" i="0" dirty="0">
                <a:solidFill>
                  <a:srgbClr val="0D0D0D"/>
                </a:solidFill>
                <a:effectLst/>
                <a:latin typeface="Söhne"/>
              </a:rPr>
              <a:t>Integration</a:t>
            </a:r>
            <a:r>
              <a:rPr lang="en-US" b="0" i="0" dirty="0">
                <a:solidFill>
                  <a:srgbClr val="0D0D0D"/>
                </a:solidFill>
                <a:effectLst/>
                <a:latin typeface="Söhne"/>
              </a:rPr>
              <a:t>: Seamlessly integrates with other AWS services, including Lambda, ECS, Batch, and more, for building scalable and resilient applications.</a:t>
            </a:r>
          </a:p>
          <a:p>
            <a:endParaRPr lang="en-IN" dirty="0"/>
          </a:p>
        </p:txBody>
      </p:sp>
    </p:spTree>
    <p:extLst>
      <p:ext uri="{BB962C8B-B14F-4D97-AF65-F5344CB8AC3E}">
        <p14:creationId xmlns:p14="http://schemas.microsoft.com/office/powerpoint/2010/main" val="36074630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7C2E-A430-7781-6509-F6D21C04F58A}"/>
              </a:ext>
            </a:extLst>
          </p:cNvPr>
          <p:cNvSpPr>
            <a:spLocks noGrp="1"/>
          </p:cNvSpPr>
          <p:nvPr>
            <p:ph type="title"/>
          </p:nvPr>
        </p:nvSpPr>
        <p:spPr>
          <a:xfrm>
            <a:off x="1484311" y="685800"/>
            <a:ext cx="10018713" cy="4095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C94EA38D-B3FB-8549-94C4-2BE7BF50F868}"/>
              </a:ext>
            </a:extLst>
          </p:cNvPr>
          <p:cNvSpPr>
            <a:spLocks noGrp="1"/>
          </p:cNvSpPr>
          <p:nvPr>
            <p:ph idx="1"/>
          </p:nvPr>
        </p:nvSpPr>
        <p:spPr>
          <a:xfrm>
            <a:off x="1484310" y="1552575"/>
            <a:ext cx="10018713" cy="5210176"/>
          </a:xfrm>
        </p:spPr>
        <p:txBody>
          <a:bodyPr>
            <a:normAutofit fontScale="92500" lnSpcReduction="20000"/>
          </a:bodyPr>
          <a:lstStyle/>
          <a:p>
            <a:pPr algn="l"/>
            <a:r>
              <a:rPr lang="en-US" b="1" i="0" dirty="0">
                <a:solidFill>
                  <a:srgbClr val="0D0D0D"/>
                </a:solidFill>
                <a:effectLst/>
                <a:latin typeface="Söhne"/>
              </a:rPr>
              <a:t>Limitations and Use Cases of AWS </a:t>
            </a:r>
            <a:r>
              <a:rPr lang="en-US" b="1" i="0" dirty="0" err="1">
                <a:solidFill>
                  <a:srgbClr val="0D0D0D"/>
                </a:solidFill>
                <a:effectLst/>
                <a:latin typeface="Söhne"/>
              </a:rPr>
              <a:t>StepFunctions</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Complexity: May require understanding of workflow concepts and state machine configurations for effective use.</a:t>
            </a:r>
          </a:p>
          <a:p>
            <a:pPr marL="742950" lvl="1" indent="-285750" algn="l">
              <a:buFont typeface="Arial" panose="020B0604020202020204" pitchFamily="34" charset="0"/>
              <a:buChar char="•"/>
            </a:pPr>
            <a:r>
              <a:rPr lang="en-US" b="0" i="0" dirty="0">
                <a:solidFill>
                  <a:srgbClr val="0D0D0D"/>
                </a:solidFill>
                <a:effectLst/>
                <a:latin typeface="Söhne"/>
              </a:rPr>
              <a:t>Cost: Costs can accumulate based on the number of state transitions and executions, especially for high-volume workflows.</a:t>
            </a:r>
          </a:p>
          <a:p>
            <a:pPr marL="742950" lvl="1" indent="-285750" algn="l">
              <a:buFont typeface="Arial" panose="020B0604020202020204" pitchFamily="34" charset="0"/>
              <a:buChar char="•"/>
            </a:pPr>
            <a:r>
              <a:rPr lang="en-US" b="0" i="0" dirty="0">
                <a:solidFill>
                  <a:srgbClr val="0D0D0D"/>
                </a:solidFill>
                <a:effectLst/>
                <a:latin typeface="Söhne"/>
              </a:rPr>
              <a:t>Execution Time: Limited to a maximum execution time of one year per workflow execution.</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Batch Processing</a:t>
            </a:r>
            <a:r>
              <a:rPr lang="en-US" b="0" i="0" dirty="0">
                <a:solidFill>
                  <a:srgbClr val="0D0D0D"/>
                </a:solidFill>
                <a:effectLst/>
                <a:latin typeface="Söhne"/>
              </a:rPr>
              <a:t>: Orchestrating batch processing tasks such as data processing, ETL (Extract, Transform, Load), and analytics pipelines.</a:t>
            </a:r>
          </a:p>
          <a:p>
            <a:pPr marL="742950" lvl="1" indent="-285750" algn="l">
              <a:buFont typeface="Arial" panose="020B0604020202020204" pitchFamily="34" charset="0"/>
              <a:buChar char="•"/>
            </a:pPr>
            <a:r>
              <a:rPr lang="en-US" b="1" i="0" dirty="0">
                <a:solidFill>
                  <a:srgbClr val="0D0D0D"/>
                </a:solidFill>
                <a:effectLst/>
                <a:latin typeface="Söhne"/>
              </a:rPr>
              <a:t>Application Workflows</a:t>
            </a:r>
            <a:r>
              <a:rPr lang="en-US" b="0" i="0" dirty="0">
                <a:solidFill>
                  <a:srgbClr val="0D0D0D"/>
                </a:solidFill>
                <a:effectLst/>
                <a:latin typeface="Söhne"/>
              </a:rPr>
              <a:t>: Coordinating complex application workflows involving multiple services and components.</a:t>
            </a:r>
          </a:p>
          <a:p>
            <a:pPr marL="742950" lvl="1" indent="-285750" algn="l">
              <a:buFont typeface="Arial" panose="020B0604020202020204" pitchFamily="34" charset="0"/>
              <a:buChar char="•"/>
            </a:pPr>
            <a:r>
              <a:rPr lang="en-US" b="1" i="0" dirty="0">
                <a:solidFill>
                  <a:srgbClr val="0D0D0D"/>
                </a:solidFill>
                <a:effectLst/>
                <a:latin typeface="Söhne"/>
              </a:rPr>
              <a:t>Asynchronous Processing</a:t>
            </a:r>
            <a:r>
              <a:rPr lang="en-US" b="0" i="0" dirty="0">
                <a:solidFill>
                  <a:srgbClr val="0D0D0D"/>
                </a:solidFill>
                <a:effectLst/>
                <a:latin typeface="Söhne"/>
              </a:rPr>
              <a:t>: Handling asynchronous tasks and long-running operations with built-in retries and error handling.</a:t>
            </a:r>
          </a:p>
          <a:p>
            <a:pPr marL="742950" lvl="1" indent="-285750" algn="l">
              <a:buFont typeface="Arial" panose="020B0604020202020204" pitchFamily="34" charset="0"/>
              <a:buChar char="•"/>
            </a:pPr>
            <a:r>
              <a:rPr lang="en-US" b="1" i="0" dirty="0">
                <a:solidFill>
                  <a:srgbClr val="0D0D0D"/>
                </a:solidFill>
                <a:effectLst/>
                <a:latin typeface="Söhne"/>
              </a:rPr>
              <a:t>State Machine Integration</a:t>
            </a:r>
            <a:r>
              <a:rPr lang="en-US" b="0" i="0" dirty="0">
                <a:solidFill>
                  <a:srgbClr val="0D0D0D"/>
                </a:solidFill>
                <a:effectLst/>
                <a:latin typeface="Söhne"/>
              </a:rPr>
              <a:t>: Integrating with existing applications and services to add workflow automation and state management capabilities.</a:t>
            </a:r>
          </a:p>
          <a:p>
            <a:endParaRPr lang="en-IN" dirty="0"/>
          </a:p>
        </p:txBody>
      </p:sp>
    </p:spTree>
    <p:extLst>
      <p:ext uri="{BB962C8B-B14F-4D97-AF65-F5344CB8AC3E}">
        <p14:creationId xmlns:p14="http://schemas.microsoft.com/office/powerpoint/2010/main" val="15011902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B3C9E-D9D5-9A52-3BB6-3ABBCAFB1444}"/>
              </a:ext>
            </a:extLst>
          </p:cNvPr>
          <p:cNvSpPr>
            <a:spLocks noGrp="1"/>
          </p:cNvSpPr>
          <p:nvPr>
            <p:ph type="title"/>
          </p:nvPr>
        </p:nvSpPr>
        <p:spPr/>
        <p:txBody>
          <a:bodyPr/>
          <a:lstStyle/>
          <a:p>
            <a:r>
              <a:rPr lang="en-US" b="0" i="0" dirty="0">
                <a:solidFill>
                  <a:srgbClr val="0D0D0D"/>
                </a:solidFill>
                <a:effectLst/>
                <a:latin typeface="Söhne"/>
              </a:rPr>
              <a:t>Amazon SQS</a:t>
            </a:r>
            <a:endParaRPr lang="en-IN" dirty="0"/>
          </a:p>
        </p:txBody>
      </p:sp>
      <p:sp>
        <p:nvSpPr>
          <p:cNvPr id="3" name="Content Placeholder 2">
            <a:extLst>
              <a:ext uri="{FF2B5EF4-FFF2-40B4-BE49-F238E27FC236}">
                <a16:creationId xmlns:a16="http://schemas.microsoft.com/office/drawing/2014/main" id="{A89374BD-EA18-1FE9-94DB-3442AF6FF747}"/>
              </a:ext>
            </a:extLst>
          </p:cNvPr>
          <p:cNvSpPr>
            <a:spLocks noGrp="1"/>
          </p:cNvSpPr>
          <p:nvPr>
            <p:ph idx="1"/>
          </p:nvPr>
        </p:nvSpPr>
        <p:spPr>
          <a:xfrm>
            <a:off x="1484310" y="2666999"/>
            <a:ext cx="10018713" cy="4019551"/>
          </a:xfrm>
        </p:spPr>
        <p:txBody>
          <a:bodyPr>
            <a:normAutofit fontScale="85000" lnSpcReduction="10000"/>
          </a:bodyPr>
          <a:lstStyle/>
          <a:p>
            <a:pPr algn="l">
              <a:buFont typeface="Arial" panose="020B0604020202020204" pitchFamily="34" charset="0"/>
              <a:buChar char="•"/>
            </a:pPr>
            <a:r>
              <a:rPr lang="en-US" b="0" i="0" dirty="0">
                <a:solidFill>
                  <a:srgbClr val="0D0D0D"/>
                </a:solidFill>
                <a:effectLst/>
                <a:latin typeface="Söhne"/>
              </a:rPr>
              <a:t>Amazon SQS is a fully managed message queuing service that enables you to decouple and scale microservices, distributed systems, and serverless applications.</a:t>
            </a:r>
          </a:p>
          <a:p>
            <a:pPr algn="l"/>
            <a:r>
              <a:rPr lang="en-US" b="1" i="0" dirty="0">
                <a:solidFill>
                  <a:srgbClr val="0D0D0D"/>
                </a:solidFill>
                <a:effectLst/>
                <a:latin typeface="Söhne"/>
              </a:rPr>
              <a:t>Slide 2: Key Benefits of Amazon SQS</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Scalability</a:t>
            </a:r>
            <a:r>
              <a:rPr lang="en-US" b="0" i="0" dirty="0">
                <a:solidFill>
                  <a:srgbClr val="0D0D0D"/>
                </a:solidFill>
                <a:effectLst/>
                <a:latin typeface="Söhne"/>
              </a:rPr>
              <a:t>: Offers virtually unlimited message throughput and queuing capacity, allowing you to scale applications without worrying about infrastructure management.</a:t>
            </a:r>
          </a:p>
          <a:p>
            <a:pPr algn="l">
              <a:buFont typeface="Arial" panose="020B0604020202020204" pitchFamily="34" charset="0"/>
              <a:buChar char="•"/>
            </a:pPr>
            <a:r>
              <a:rPr lang="en-US" b="1" i="0" dirty="0">
                <a:solidFill>
                  <a:srgbClr val="0D0D0D"/>
                </a:solidFill>
                <a:effectLst/>
                <a:latin typeface="Söhne"/>
              </a:rPr>
              <a:t>Reliability</a:t>
            </a:r>
            <a:r>
              <a:rPr lang="en-US" b="0" i="0" dirty="0">
                <a:solidFill>
                  <a:srgbClr val="0D0D0D"/>
                </a:solidFill>
                <a:effectLst/>
                <a:latin typeface="Söhne"/>
              </a:rPr>
              <a:t>: Provides message durability with multiple copies stored redundantly across multiple availability zones, ensuring reliable message delivery.</a:t>
            </a:r>
          </a:p>
          <a:p>
            <a:pPr algn="l">
              <a:buFont typeface="Arial" panose="020B0604020202020204" pitchFamily="34" charset="0"/>
              <a:buChar char="•"/>
            </a:pPr>
            <a:r>
              <a:rPr lang="en-US" b="1" i="0" dirty="0">
                <a:solidFill>
                  <a:srgbClr val="0D0D0D"/>
                </a:solidFill>
                <a:effectLst/>
                <a:latin typeface="Söhne"/>
              </a:rPr>
              <a:t>Decoupling</a:t>
            </a:r>
            <a:r>
              <a:rPr lang="en-US" b="0" i="0" dirty="0">
                <a:solidFill>
                  <a:srgbClr val="0D0D0D"/>
                </a:solidFill>
                <a:effectLst/>
                <a:latin typeface="Söhne"/>
              </a:rPr>
              <a:t>: Decouples the components of your applications, enabling asynchronous communication and reducing dependencies between services.</a:t>
            </a:r>
          </a:p>
          <a:p>
            <a:pPr algn="l">
              <a:buFont typeface="Arial" panose="020B0604020202020204" pitchFamily="34" charset="0"/>
              <a:buChar char="•"/>
            </a:pPr>
            <a:r>
              <a:rPr lang="en-US" b="1" i="0" dirty="0">
                <a:solidFill>
                  <a:srgbClr val="0D0D0D"/>
                </a:solidFill>
                <a:effectLst/>
                <a:latin typeface="Söhne"/>
              </a:rPr>
              <a:t>Cost-Effective</a:t>
            </a:r>
            <a:r>
              <a:rPr lang="en-US" b="0" i="0" dirty="0">
                <a:solidFill>
                  <a:srgbClr val="0D0D0D"/>
                </a:solidFill>
                <a:effectLst/>
                <a:latin typeface="Söhne"/>
              </a:rPr>
              <a:t>: Offers a pay-as-you-go pricing model with no upfront costs, allowing you to pay only for the messages you use.</a:t>
            </a:r>
          </a:p>
          <a:p>
            <a:endParaRPr lang="en-IN" dirty="0"/>
          </a:p>
        </p:txBody>
      </p:sp>
    </p:spTree>
    <p:extLst>
      <p:ext uri="{BB962C8B-B14F-4D97-AF65-F5344CB8AC3E}">
        <p14:creationId xmlns:p14="http://schemas.microsoft.com/office/powerpoint/2010/main" val="2176158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3E217-E3D4-6949-6428-C76C32B83C4C}"/>
              </a:ext>
            </a:extLst>
          </p:cNvPr>
          <p:cNvSpPr>
            <a:spLocks noGrp="1"/>
          </p:cNvSpPr>
          <p:nvPr>
            <p:ph type="title"/>
          </p:nvPr>
        </p:nvSpPr>
        <p:spPr>
          <a:xfrm>
            <a:off x="1484311" y="685800"/>
            <a:ext cx="10018713" cy="828675"/>
          </a:xfrm>
        </p:spPr>
        <p:txBody>
          <a:bodyPr/>
          <a:lstStyle/>
          <a:p>
            <a:endParaRPr lang="en-IN" dirty="0"/>
          </a:p>
        </p:txBody>
      </p:sp>
      <p:sp>
        <p:nvSpPr>
          <p:cNvPr id="3" name="Content Placeholder 2">
            <a:extLst>
              <a:ext uri="{FF2B5EF4-FFF2-40B4-BE49-F238E27FC236}">
                <a16:creationId xmlns:a16="http://schemas.microsoft.com/office/drawing/2014/main" id="{C7531C75-BB1C-EF5C-84BC-0326EDB6B129}"/>
              </a:ext>
            </a:extLst>
          </p:cNvPr>
          <p:cNvSpPr>
            <a:spLocks noGrp="1"/>
          </p:cNvSpPr>
          <p:nvPr>
            <p:ph idx="1"/>
          </p:nvPr>
        </p:nvSpPr>
        <p:spPr>
          <a:xfrm>
            <a:off x="1484310" y="1914525"/>
            <a:ext cx="10018713" cy="4752975"/>
          </a:xfrm>
        </p:spPr>
        <p:txBody>
          <a:bodyPr>
            <a:normAutofit fontScale="92500" lnSpcReduction="20000"/>
          </a:bodyPr>
          <a:lstStyle/>
          <a:p>
            <a:pPr algn="l"/>
            <a:r>
              <a:rPr lang="en-US" b="1" i="0" dirty="0">
                <a:solidFill>
                  <a:srgbClr val="0D0D0D"/>
                </a:solidFill>
                <a:effectLst/>
                <a:latin typeface="Söhne"/>
              </a:rPr>
              <a:t>Limitations and Use Cases AWS SQS</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Limited message size (256 KB for standard queues, 2 GB for FIFO queues).</a:t>
            </a:r>
          </a:p>
          <a:p>
            <a:pPr marL="742950" lvl="1" indent="-285750" algn="l">
              <a:buFont typeface="Arial" panose="020B0604020202020204" pitchFamily="34" charset="0"/>
              <a:buChar char="•"/>
            </a:pPr>
            <a:r>
              <a:rPr lang="en-US" b="0" i="0" dirty="0">
                <a:solidFill>
                  <a:srgbClr val="0D0D0D"/>
                </a:solidFill>
                <a:effectLst/>
                <a:latin typeface="Söhne"/>
              </a:rPr>
              <a:t>No support for message filtering within SQS itself.</a:t>
            </a:r>
          </a:p>
          <a:p>
            <a:pPr marL="742950" lvl="1" indent="-285750" algn="l">
              <a:buFont typeface="Arial" panose="020B0604020202020204" pitchFamily="34" charset="0"/>
              <a:buChar char="•"/>
            </a:pPr>
            <a:r>
              <a:rPr lang="en-US" b="0" i="0" dirty="0">
                <a:solidFill>
                  <a:srgbClr val="0D0D0D"/>
                </a:solidFill>
                <a:effectLst/>
                <a:latin typeface="Söhne"/>
              </a:rPr>
              <a:t>Occasional message delivery delays, especially with high message volumes.</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Task Queues</a:t>
            </a:r>
            <a:r>
              <a:rPr lang="en-US" b="0" i="0" dirty="0">
                <a:solidFill>
                  <a:srgbClr val="0D0D0D"/>
                </a:solidFill>
                <a:effectLst/>
                <a:latin typeface="Söhne"/>
              </a:rPr>
              <a:t>: Implementing task queues for background processing, asynchronous task execution, and workload offloading.</a:t>
            </a:r>
          </a:p>
          <a:p>
            <a:pPr marL="742950" lvl="1" indent="-285750" algn="l">
              <a:buFont typeface="Arial" panose="020B0604020202020204" pitchFamily="34" charset="0"/>
              <a:buChar char="•"/>
            </a:pPr>
            <a:r>
              <a:rPr lang="en-US" b="1" i="0" dirty="0">
                <a:solidFill>
                  <a:srgbClr val="0D0D0D"/>
                </a:solidFill>
                <a:effectLst/>
                <a:latin typeface="Söhne"/>
              </a:rPr>
              <a:t>Event-Driven Architecture</a:t>
            </a:r>
            <a:r>
              <a:rPr lang="en-US" b="0" i="0" dirty="0">
                <a:solidFill>
                  <a:srgbClr val="0D0D0D"/>
                </a:solidFill>
                <a:effectLst/>
                <a:latin typeface="Söhne"/>
              </a:rPr>
              <a:t>: Building event-driven systems and workflows with decoupled components communicating via messages.</a:t>
            </a:r>
          </a:p>
          <a:p>
            <a:pPr marL="742950" lvl="1" indent="-285750" algn="l">
              <a:buFont typeface="Arial" panose="020B0604020202020204" pitchFamily="34" charset="0"/>
              <a:buChar char="•"/>
            </a:pPr>
            <a:r>
              <a:rPr lang="en-US" b="1" i="0" dirty="0">
                <a:solidFill>
                  <a:srgbClr val="0D0D0D"/>
                </a:solidFill>
                <a:effectLst/>
                <a:latin typeface="Söhne"/>
              </a:rPr>
              <a:t>Distributed Systems</a:t>
            </a:r>
            <a:r>
              <a:rPr lang="en-US" b="0" i="0" dirty="0">
                <a:solidFill>
                  <a:srgbClr val="0D0D0D"/>
                </a:solidFill>
                <a:effectLst/>
                <a:latin typeface="Söhne"/>
              </a:rPr>
              <a:t>: Integrating microservices and distributed systems with reliable and scalable message queues.</a:t>
            </a:r>
          </a:p>
          <a:p>
            <a:pPr marL="742950" lvl="1" indent="-285750" algn="l">
              <a:buFont typeface="Arial" panose="020B0604020202020204" pitchFamily="34" charset="0"/>
              <a:buChar char="•"/>
            </a:pPr>
            <a:r>
              <a:rPr lang="en-US" b="1" i="0" dirty="0">
                <a:solidFill>
                  <a:srgbClr val="0D0D0D"/>
                </a:solidFill>
                <a:effectLst/>
                <a:latin typeface="Söhne"/>
              </a:rPr>
              <a:t>Workflow Orchestration</a:t>
            </a:r>
            <a:r>
              <a:rPr lang="en-US" b="0" i="0" dirty="0">
                <a:solidFill>
                  <a:srgbClr val="0D0D0D"/>
                </a:solidFill>
                <a:effectLst/>
                <a:latin typeface="Söhne"/>
              </a:rPr>
              <a:t>: Orchestrating complex workflows and coordinating distributed tasks with message-based communication.</a:t>
            </a:r>
          </a:p>
          <a:p>
            <a:endParaRPr lang="en-IN" dirty="0"/>
          </a:p>
        </p:txBody>
      </p:sp>
    </p:spTree>
    <p:extLst>
      <p:ext uri="{BB962C8B-B14F-4D97-AF65-F5344CB8AC3E}">
        <p14:creationId xmlns:p14="http://schemas.microsoft.com/office/powerpoint/2010/main" val="7875766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6BC98-87C8-E516-6F8E-06C3CA45803F}"/>
              </a:ext>
            </a:extLst>
          </p:cNvPr>
          <p:cNvSpPr>
            <a:spLocks noGrp="1"/>
          </p:cNvSpPr>
          <p:nvPr>
            <p:ph type="title"/>
          </p:nvPr>
        </p:nvSpPr>
        <p:spPr>
          <a:xfrm>
            <a:off x="1484311" y="685801"/>
            <a:ext cx="10018713" cy="1143000"/>
          </a:xfrm>
        </p:spPr>
        <p:txBody>
          <a:bodyPr/>
          <a:lstStyle/>
          <a:p>
            <a:r>
              <a:rPr lang="en-US" b="0" i="0" dirty="0">
                <a:solidFill>
                  <a:srgbClr val="0D0D0D"/>
                </a:solidFill>
                <a:effectLst/>
                <a:latin typeface="Söhne"/>
              </a:rPr>
              <a:t>Amazon SNS</a:t>
            </a:r>
            <a:endParaRPr lang="en-IN" dirty="0"/>
          </a:p>
        </p:txBody>
      </p:sp>
      <p:sp>
        <p:nvSpPr>
          <p:cNvPr id="3" name="Content Placeholder 2">
            <a:extLst>
              <a:ext uri="{FF2B5EF4-FFF2-40B4-BE49-F238E27FC236}">
                <a16:creationId xmlns:a16="http://schemas.microsoft.com/office/drawing/2014/main" id="{59C43E47-0708-D952-3E33-7BFA56AEE407}"/>
              </a:ext>
            </a:extLst>
          </p:cNvPr>
          <p:cNvSpPr>
            <a:spLocks noGrp="1"/>
          </p:cNvSpPr>
          <p:nvPr>
            <p:ph idx="1"/>
          </p:nvPr>
        </p:nvSpPr>
        <p:spPr>
          <a:xfrm>
            <a:off x="1484310" y="2257425"/>
            <a:ext cx="10018713" cy="4600575"/>
          </a:xfrm>
        </p:spPr>
        <p:txBody>
          <a:bodyPr>
            <a:normAutofit/>
          </a:bodyPr>
          <a:lstStyle/>
          <a:p>
            <a:pPr algn="l">
              <a:buFont typeface="Arial" panose="020B0604020202020204" pitchFamily="34" charset="0"/>
              <a:buChar char="•"/>
            </a:pPr>
            <a:r>
              <a:rPr lang="en-US" sz="2000" b="0" i="0" dirty="0">
                <a:solidFill>
                  <a:srgbClr val="0D0D0D"/>
                </a:solidFill>
                <a:effectLst/>
                <a:latin typeface="Söhne"/>
              </a:rPr>
              <a:t>Amazon SNS is a fully managed messaging service that enables you to send messages or notifications to a variety of endpoints including email, SMS, HTTP, Lambda, and more.</a:t>
            </a:r>
          </a:p>
          <a:p>
            <a:pPr algn="l"/>
            <a:r>
              <a:rPr lang="en-US" sz="2000" b="1" i="0" dirty="0">
                <a:solidFill>
                  <a:srgbClr val="0D0D0D"/>
                </a:solidFill>
                <a:effectLst/>
                <a:latin typeface="Söhne"/>
              </a:rPr>
              <a:t>Slide 5: Key Benefits of Amazon SNS</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Versatility</a:t>
            </a:r>
            <a:r>
              <a:rPr lang="en-US" sz="2000" b="0" i="0" dirty="0">
                <a:solidFill>
                  <a:srgbClr val="0D0D0D"/>
                </a:solidFill>
                <a:effectLst/>
                <a:latin typeface="Söhne"/>
              </a:rPr>
              <a:t>: Supports a wide range of notification delivery protocols, including SMS, email, HTTP, and mobile push notifications.</a:t>
            </a:r>
          </a:p>
          <a:p>
            <a:pPr algn="l">
              <a:buFont typeface="Arial" panose="020B0604020202020204" pitchFamily="34" charset="0"/>
              <a:buChar char="•"/>
            </a:pPr>
            <a:r>
              <a:rPr lang="en-US" sz="2000" b="1" i="0" dirty="0">
                <a:solidFill>
                  <a:srgbClr val="0D0D0D"/>
                </a:solidFill>
                <a:effectLst/>
                <a:latin typeface="Söhne"/>
              </a:rPr>
              <a:t>Scalability</a:t>
            </a:r>
            <a:r>
              <a:rPr lang="en-US" sz="2000" b="0" i="0" dirty="0">
                <a:solidFill>
                  <a:srgbClr val="0D0D0D"/>
                </a:solidFill>
                <a:effectLst/>
                <a:latin typeface="Söhne"/>
              </a:rPr>
              <a:t>: Scales automatically to handle any volume of messages, ensuring reliable and timely delivery to subscribers.</a:t>
            </a:r>
          </a:p>
          <a:p>
            <a:pPr algn="l">
              <a:buFont typeface="Arial" panose="020B0604020202020204" pitchFamily="34" charset="0"/>
              <a:buChar char="•"/>
            </a:pPr>
            <a:r>
              <a:rPr lang="en-US" sz="2000" b="1" i="0" dirty="0">
                <a:solidFill>
                  <a:srgbClr val="0D0D0D"/>
                </a:solidFill>
                <a:effectLst/>
                <a:latin typeface="Söhne"/>
              </a:rPr>
              <a:t>Flexibility</a:t>
            </a:r>
            <a:r>
              <a:rPr lang="en-US" sz="2000" b="0" i="0" dirty="0">
                <a:solidFill>
                  <a:srgbClr val="0D0D0D"/>
                </a:solidFill>
                <a:effectLst/>
                <a:latin typeface="Söhne"/>
              </a:rPr>
              <a:t>: Allows you to send messages to multiple subscribers with a single publish operation, enabling fan-out and broadcast messaging.</a:t>
            </a:r>
          </a:p>
          <a:p>
            <a:pPr algn="l">
              <a:buFont typeface="Arial" panose="020B0604020202020204" pitchFamily="34" charset="0"/>
              <a:buChar char="•"/>
            </a:pPr>
            <a:r>
              <a:rPr lang="en-US" sz="2000" b="1" i="0" dirty="0">
                <a:solidFill>
                  <a:srgbClr val="0D0D0D"/>
                </a:solidFill>
                <a:effectLst/>
                <a:latin typeface="Söhne"/>
              </a:rPr>
              <a:t>Integration</a:t>
            </a:r>
            <a:r>
              <a:rPr lang="en-US" sz="2000" b="0" i="0" dirty="0">
                <a:solidFill>
                  <a:srgbClr val="0D0D0D"/>
                </a:solidFill>
                <a:effectLst/>
                <a:latin typeface="Söhne"/>
              </a:rPr>
              <a:t>: Seamlessly integrates with other AWS services, including SQS, Lambda, and CloudWatch, for building event-driven architectures and automated workflows.</a:t>
            </a:r>
          </a:p>
          <a:p>
            <a:endParaRPr lang="en-IN" dirty="0"/>
          </a:p>
        </p:txBody>
      </p:sp>
    </p:spTree>
    <p:extLst>
      <p:ext uri="{BB962C8B-B14F-4D97-AF65-F5344CB8AC3E}">
        <p14:creationId xmlns:p14="http://schemas.microsoft.com/office/powerpoint/2010/main" val="39217653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A1BD9-1D3B-4165-FA26-B55DCA80CAF3}"/>
              </a:ext>
            </a:extLst>
          </p:cNvPr>
          <p:cNvSpPr>
            <a:spLocks noGrp="1"/>
          </p:cNvSpPr>
          <p:nvPr>
            <p:ph type="title"/>
          </p:nvPr>
        </p:nvSpPr>
        <p:spPr>
          <a:xfrm>
            <a:off x="1484311" y="685800"/>
            <a:ext cx="10018713" cy="1438275"/>
          </a:xfrm>
        </p:spPr>
        <p:txBody>
          <a:bodyPr/>
          <a:lstStyle/>
          <a:p>
            <a:endParaRPr lang="en-IN" dirty="0"/>
          </a:p>
        </p:txBody>
      </p:sp>
      <p:sp>
        <p:nvSpPr>
          <p:cNvPr id="3" name="Content Placeholder 2">
            <a:extLst>
              <a:ext uri="{FF2B5EF4-FFF2-40B4-BE49-F238E27FC236}">
                <a16:creationId xmlns:a16="http://schemas.microsoft.com/office/drawing/2014/main" id="{D3D91FA9-0304-BAED-2623-C839F4058A7C}"/>
              </a:ext>
            </a:extLst>
          </p:cNvPr>
          <p:cNvSpPr>
            <a:spLocks noGrp="1"/>
          </p:cNvSpPr>
          <p:nvPr>
            <p:ph idx="1"/>
          </p:nvPr>
        </p:nvSpPr>
        <p:spPr>
          <a:xfrm>
            <a:off x="1484311" y="2017986"/>
            <a:ext cx="10018713" cy="4840014"/>
          </a:xfrm>
        </p:spPr>
        <p:txBody>
          <a:bodyPr>
            <a:normAutofit fontScale="47500" lnSpcReduction="20000"/>
          </a:bodyPr>
          <a:lstStyle/>
          <a:p>
            <a:pPr algn="l"/>
            <a:r>
              <a:rPr lang="en-US" sz="4200" b="1" i="0" dirty="0">
                <a:solidFill>
                  <a:srgbClr val="0D0D0D"/>
                </a:solidFill>
                <a:effectLst/>
                <a:latin typeface="Söhne"/>
              </a:rPr>
              <a:t>Limitations and Use Cases of AWS EC2</a:t>
            </a:r>
            <a:endParaRPr lang="en-US" sz="4200" b="0" i="0" dirty="0">
              <a:solidFill>
                <a:srgbClr val="0D0D0D"/>
              </a:solidFill>
              <a:effectLst/>
              <a:latin typeface="Söhne"/>
            </a:endParaRPr>
          </a:p>
          <a:p>
            <a:pPr algn="l">
              <a:buFont typeface="Arial" panose="020B0604020202020204" pitchFamily="34" charset="0"/>
              <a:buChar char="•"/>
            </a:pPr>
            <a:r>
              <a:rPr lang="en-US" sz="4200" b="1" i="0" dirty="0">
                <a:solidFill>
                  <a:srgbClr val="0D0D0D"/>
                </a:solidFill>
                <a:effectLst/>
                <a:latin typeface="Söhne"/>
              </a:rPr>
              <a:t>Limitations</a:t>
            </a:r>
            <a:r>
              <a:rPr lang="en-US" sz="4200" b="0" i="0" dirty="0">
                <a:solidFill>
                  <a:srgbClr val="0D0D0D"/>
                </a:solidFill>
                <a:effectLst/>
                <a:latin typeface="Söhne"/>
              </a:rPr>
              <a:t>:</a:t>
            </a:r>
          </a:p>
          <a:p>
            <a:pPr marL="742950" lvl="1" indent="-285750" algn="l">
              <a:buFont typeface="Arial" panose="020B0604020202020204" pitchFamily="34" charset="0"/>
              <a:buChar char="•"/>
            </a:pPr>
            <a:r>
              <a:rPr lang="en-US" sz="4200" b="0" i="0" dirty="0">
                <a:solidFill>
                  <a:srgbClr val="0D0D0D"/>
                </a:solidFill>
                <a:effectLst/>
                <a:latin typeface="Söhne"/>
              </a:rPr>
              <a:t>Requires understanding of AWS concepts and management of instances.</a:t>
            </a:r>
          </a:p>
          <a:p>
            <a:pPr marL="742950" lvl="1" indent="-285750" algn="l">
              <a:buFont typeface="Arial" panose="020B0604020202020204" pitchFamily="34" charset="0"/>
              <a:buChar char="•"/>
            </a:pPr>
            <a:r>
              <a:rPr lang="en-US" sz="4200" b="0" i="0" dirty="0">
                <a:solidFill>
                  <a:srgbClr val="0D0D0D"/>
                </a:solidFill>
                <a:effectLst/>
                <a:latin typeface="Söhne"/>
              </a:rPr>
              <a:t>Limited control over underlying hardware.</a:t>
            </a:r>
          </a:p>
          <a:p>
            <a:pPr marL="742950" lvl="1" indent="-285750" algn="l">
              <a:buFont typeface="Arial" panose="020B0604020202020204" pitchFamily="34" charset="0"/>
              <a:buChar char="•"/>
            </a:pPr>
            <a:r>
              <a:rPr lang="en-US" sz="4200" b="0" i="0" dirty="0">
                <a:solidFill>
                  <a:srgbClr val="0D0D0D"/>
                </a:solidFill>
                <a:effectLst/>
                <a:latin typeface="Söhne"/>
              </a:rPr>
              <a:t>May experience performance variations due to shared resources.</a:t>
            </a:r>
          </a:p>
          <a:p>
            <a:pPr algn="l">
              <a:buFont typeface="Arial" panose="020B0604020202020204" pitchFamily="34" charset="0"/>
              <a:buChar char="•"/>
            </a:pPr>
            <a:r>
              <a:rPr lang="en-US" sz="4200" b="1" i="0" dirty="0">
                <a:solidFill>
                  <a:srgbClr val="0D0D0D"/>
                </a:solidFill>
                <a:effectLst/>
                <a:latin typeface="Söhne"/>
              </a:rPr>
              <a:t>Use Cases</a:t>
            </a:r>
            <a:r>
              <a:rPr lang="en-US" sz="4200" b="0" i="0" dirty="0">
                <a:solidFill>
                  <a:srgbClr val="0D0D0D"/>
                </a:solidFill>
                <a:effectLst/>
                <a:latin typeface="Söhne"/>
              </a:rPr>
              <a:t>:</a:t>
            </a:r>
          </a:p>
          <a:p>
            <a:pPr marL="742950" lvl="1" indent="-285750" algn="l">
              <a:buFont typeface="Arial" panose="020B0604020202020204" pitchFamily="34" charset="0"/>
              <a:buChar char="•"/>
            </a:pPr>
            <a:r>
              <a:rPr lang="en-US" sz="4200" b="1" i="0" dirty="0">
                <a:solidFill>
                  <a:srgbClr val="0D0D0D"/>
                </a:solidFill>
                <a:effectLst/>
                <a:latin typeface="Söhne"/>
              </a:rPr>
              <a:t>Web Applications</a:t>
            </a:r>
            <a:r>
              <a:rPr lang="en-US" sz="4200" b="0" i="0" dirty="0">
                <a:solidFill>
                  <a:srgbClr val="0D0D0D"/>
                </a:solidFill>
                <a:effectLst/>
                <a:latin typeface="Söhne"/>
              </a:rPr>
              <a:t>: Hosting scalable web applications.</a:t>
            </a:r>
          </a:p>
          <a:p>
            <a:pPr marL="742950" lvl="1" indent="-285750" algn="l">
              <a:buFont typeface="Arial" panose="020B0604020202020204" pitchFamily="34" charset="0"/>
              <a:buChar char="•"/>
            </a:pPr>
            <a:r>
              <a:rPr lang="en-US" sz="4200" b="1" i="0" dirty="0">
                <a:solidFill>
                  <a:srgbClr val="0D0D0D"/>
                </a:solidFill>
                <a:effectLst/>
                <a:latin typeface="Söhne"/>
              </a:rPr>
              <a:t>Data Processing</a:t>
            </a:r>
            <a:r>
              <a:rPr lang="en-US" sz="4200" b="0" i="0" dirty="0">
                <a:solidFill>
                  <a:srgbClr val="0D0D0D"/>
                </a:solidFill>
                <a:effectLst/>
                <a:latin typeface="Söhne"/>
              </a:rPr>
              <a:t>: Running data analytics, batch processing, and machine learning workloads.</a:t>
            </a:r>
          </a:p>
          <a:p>
            <a:pPr marL="742950" lvl="1" indent="-285750" algn="l">
              <a:buFont typeface="Arial" panose="020B0604020202020204" pitchFamily="34" charset="0"/>
              <a:buChar char="•"/>
            </a:pPr>
            <a:r>
              <a:rPr lang="en-US" sz="4200" b="1" i="0" dirty="0">
                <a:solidFill>
                  <a:srgbClr val="0D0D0D"/>
                </a:solidFill>
                <a:effectLst/>
                <a:latin typeface="Söhne"/>
              </a:rPr>
              <a:t>Development and Testing</a:t>
            </a:r>
            <a:r>
              <a:rPr lang="en-US" sz="4200" b="0" i="0" dirty="0">
                <a:solidFill>
                  <a:srgbClr val="0D0D0D"/>
                </a:solidFill>
                <a:effectLst/>
                <a:latin typeface="Söhne"/>
              </a:rPr>
              <a:t>: Creating development and testing environments on-demand.</a:t>
            </a:r>
          </a:p>
          <a:p>
            <a:pPr marL="742950" lvl="1" indent="-285750" algn="l">
              <a:buFont typeface="Arial" panose="020B0604020202020204" pitchFamily="34" charset="0"/>
              <a:buChar char="•"/>
            </a:pPr>
            <a:r>
              <a:rPr lang="en-US" sz="4200" b="1" i="0" dirty="0">
                <a:solidFill>
                  <a:srgbClr val="0D0D0D"/>
                </a:solidFill>
                <a:effectLst/>
                <a:latin typeface="Söhne"/>
              </a:rPr>
              <a:t>High-Performance Computing</a:t>
            </a:r>
            <a:r>
              <a:rPr lang="en-US" sz="4200" b="0" i="0" dirty="0">
                <a:solidFill>
                  <a:srgbClr val="0D0D0D"/>
                </a:solidFill>
                <a:effectLst/>
                <a:latin typeface="Söhne"/>
              </a:rPr>
              <a:t>: Performing complex calculations and simulations.</a:t>
            </a:r>
          </a:p>
          <a:p>
            <a:endParaRPr lang="en-IN" dirty="0"/>
          </a:p>
        </p:txBody>
      </p:sp>
    </p:spTree>
    <p:extLst>
      <p:ext uri="{BB962C8B-B14F-4D97-AF65-F5344CB8AC3E}">
        <p14:creationId xmlns:p14="http://schemas.microsoft.com/office/powerpoint/2010/main" val="1671313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C9C28-C707-8F8E-453B-08E439F90A0D}"/>
              </a:ext>
            </a:extLst>
          </p:cNvPr>
          <p:cNvSpPr>
            <a:spLocks noGrp="1"/>
          </p:cNvSpPr>
          <p:nvPr>
            <p:ph type="title"/>
          </p:nvPr>
        </p:nvSpPr>
        <p:spPr>
          <a:xfrm>
            <a:off x="1484311" y="685801"/>
            <a:ext cx="10018713" cy="762000"/>
          </a:xfrm>
        </p:spPr>
        <p:txBody>
          <a:bodyPr/>
          <a:lstStyle/>
          <a:p>
            <a:endParaRPr lang="en-IN" dirty="0"/>
          </a:p>
        </p:txBody>
      </p:sp>
      <p:sp>
        <p:nvSpPr>
          <p:cNvPr id="3" name="Content Placeholder 2">
            <a:extLst>
              <a:ext uri="{FF2B5EF4-FFF2-40B4-BE49-F238E27FC236}">
                <a16:creationId xmlns:a16="http://schemas.microsoft.com/office/drawing/2014/main" id="{7AAFA0DE-4ABC-5ACE-F4D3-39D9AFA3A520}"/>
              </a:ext>
            </a:extLst>
          </p:cNvPr>
          <p:cNvSpPr>
            <a:spLocks noGrp="1"/>
          </p:cNvSpPr>
          <p:nvPr>
            <p:ph idx="1"/>
          </p:nvPr>
        </p:nvSpPr>
        <p:spPr>
          <a:xfrm>
            <a:off x="1484310" y="1876425"/>
            <a:ext cx="10018713" cy="4800600"/>
          </a:xfrm>
        </p:spPr>
        <p:txBody>
          <a:bodyPr>
            <a:normAutofit fontScale="92500" lnSpcReduction="20000"/>
          </a:bodyPr>
          <a:lstStyle/>
          <a:p>
            <a:pPr algn="l"/>
            <a:r>
              <a:rPr lang="en-US" b="1" i="0" dirty="0">
                <a:solidFill>
                  <a:srgbClr val="0D0D0D"/>
                </a:solidFill>
                <a:effectLst/>
                <a:latin typeface="Söhne"/>
              </a:rPr>
              <a:t>Limitations and Use Cases of AWS SNS</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Limited message size (256 KB for standard messages, 50 KB for SMS messages).</a:t>
            </a:r>
          </a:p>
          <a:p>
            <a:pPr marL="742950" lvl="1" indent="-285750" algn="l">
              <a:buFont typeface="Arial" panose="020B0604020202020204" pitchFamily="34" charset="0"/>
              <a:buChar char="•"/>
            </a:pPr>
            <a:r>
              <a:rPr lang="en-US" b="0" i="0" dirty="0">
                <a:solidFill>
                  <a:srgbClr val="0D0D0D"/>
                </a:solidFill>
                <a:effectLst/>
                <a:latin typeface="Söhne"/>
              </a:rPr>
              <a:t>Costs may vary depending on the delivery protocol and message volume.</a:t>
            </a:r>
          </a:p>
          <a:p>
            <a:pPr marL="742950" lvl="1" indent="-285750" algn="l">
              <a:buFont typeface="Arial" panose="020B0604020202020204" pitchFamily="34" charset="0"/>
              <a:buChar char="•"/>
            </a:pPr>
            <a:r>
              <a:rPr lang="en-US" b="0" i="0" dirty="0">
                <a:solidFill>
                  <a:srgbClr val="0D0D0D"/>
                </a:solidFill>
                <a:effectLst/>
                <a:latin typeface="Söhne"/>
              </a:rPr>
              <a:t>Requires managing subscriptions and permissions for each endpoint.</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Alerting and Monitoring</a:t>
            </a:r>
            <a:r>
              <a:rPr lang="en-US" b="0" i="0" dirty="0">
                <a:solidFill>
                  <a:srgbClr val="0D0D0D"/>
                </a:solidFill>
                <a:effectLst/>
                <a:latin typeface="Söhne"/>
              </a:rPr>
              <a:t>: Sending real-time alerts and notifications for system events, alarms, and monitoring alerts.</a:t>
            </a:r>
          </a:p>
          <a:p>
            <a:pPr marL="742950" lvl="1" indent="-285750" algn="l">
              <a:buFont typeface="Arial" panose="020B0604020202020204" pitchFamily="34" charset="0"/>
              <a:buChar char="•"/>
            </a:pPr>
            <a:r>
              <a:rPr lang="en-US" b="1" i="0" dirty="0">
                <a:solidFill>
                  <a:srgbClr val="0D0D0D"/>
                </a:solidFill>
                <a:effectLst/>
                <a:latin typeface="Söhne"/>
              </a:rPr>
              <a:t>Mobile Push Notifications</a:t>
            </a:r>
            <a:r>
              <a:rPr lang="en-US" b="0" i="0" dirty="0">
                <a:solidFill>
                  <a:srgbClr val="0D0D0D"/>
                </a:solidFill>
                <a:effectLst/>
                <a:latin typeface="Söhne"/>
              </a:rPr>
              <a:t>: Broadcasting messages to mobile devices for app updates, promotions, and alerts.</a:t>
            </a:r>
          </a:p>
          <a:p>
            <a:pPr marL="742950" lvl="1" indent="-285750" algn="l">
              <a:buFont typeface="Arial" panose="020B0604020202020204" pitchFamily="34" charset="0"/>
              <a:buChar char="•"/>
            </a:pPr>
            <a:r>
              <a:rPr lang="en-US" b="1" i="0" dirty="0">
                <a:solidFill>
                  <a:srgbClr val="0D0D0D"/>
                </a:solidFill>
                <a:effectLst/>
                <a:latin typeface="Söhne"/>
              </a:rPr>
              <a:t>Fan-Out Architectures</a:t>
            </a:r>
            <a:r>
              <a:rPr lang="en-US" b="0" i="0" dirty="0">
                <a:solidFill>
                  <a:srgbClr val="0D0D0D"/>
                </a:solidFill>
                <a:effectLst/>
                <a:latin typeface="Söhne"/>
              </a:rPr>
              <a:t>: Implementing fan-out architectures for distributing messages to multiple subscribers and services.</a:t>
            </a:r>
          </a:p>
          <a:p>
            <a:pPr marL="742950" lvl="1" indent="-285750" algn="l">
              <a:buFont typeface="Arial" panose="020B0604020202020204" pitchFamily="34" charset="0"/>
              <a:buChar char="•"/>
            </a:pPr>
            <a:r>
              <a:rPr lang="en-US" b="1" i="0" dirty="0">
                <a:solidFill>
                  <a:srgbClr val="0D0D0D"/>
                </a:solidFill>
                <a:effectLst/>
                <a:latin typeface="Söhne"/>
              </a:rPr>
              <a:t>Cross-Region Communication</a:t>
            </a:r>
            <a:r>
              <a:rPr lang="en-US" b="0" i="0" dirty="0">
                <a:solidFill>
                  <a:srgbClr val="0D0D0D"/>
                </a:solidFill>
                <a:effectLst/>
                <a:latin typeface="Söhne"/>
              </a:rPr>
              <a:t>: Facilitating communication and event propagation across distributed systems and regions.</a:t>
            </a:r>
          </a:p>
          <a:p>
            <a:endParaRPr lang="en-IN" dirty="0"/>
          </a:p>
        </p:txBody>
      </p:sp>
    </p:spTree>
    <p:extLst>
      <p:ext uri="{BB962C8B-B14F-4D97-AF65-F5344CB8AC3E}">
        <p14:creationId xmlns:p14="http://schemas.microsoft.com/office/powerpoint/2010/main" val="87742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012D-E338-9175-8BB8-D51FD8B1C4B1}"/>
              </a:ext>
            </a:extLst>
          </p:cNvPr>
          <p:cNvSpPr>
            <a:spLocks noGrp="1"/>
          </p:cNvSpPr>
          <p:nvPr>
            <p:ph type="title"/>
          </p:nvPr>
        </p:nvSpPr>
        <p:spPr/>
        <p:txBody>
          <a:bodyPr>
            <a:normAutofit/>
          </a:bodyPr>
          <a:lstStyle/>
          <a:p>
            <a:r>
              <a:rPr lang="en-IN" b="1" dirty="0">
                <a:solidFill>
                  <a:srgbClr val="1F1F1F"/>
                </a:solidFill>
                <a:effectLst/>
                <a:latin typeface="Google Sans"/>
                <a:ea typeface="Times New Roman" panose="02020603050405020304" pitchFamily="18" charset="0"/>
                <a:cs typeface="Times New Roman" panose="02020603050405020304" pitchFamily="18" charset="0"/>
              </a:rPr>
              <a:t> CI/CD</a:t>
            </a:r>
            <a:endParaRPr lang="en-IN" dirty="0"/>
          </a:p>
        </p:txBody>
      </p:sp>
      <p:sp>
        <p:nvSpPr>
          <p:cNvPr id="3" name="Content Placeholder 2">
            <a:extLst>
              <a:ext uri="{FF2B5EF4-FFF2-40B4-BE49-F238E27FC236}">
                <a16:creationId xmlns:a16="http://schemas.microsoft.com/office/drawing/2014/main" id="{3C049063-243F-B9EB-7F4E-43B3F83F338F}"/>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err="1">
                <a:solidFill>
                  <a:srgbClr val="1F1F1F"/>
                </a:solidFill>
                <a:effectLst/>
                <a:latin typeface="Google Sans"/>
                <a:ea typeface="Times New Roman" panose="02020603050405020304" pitchFamily="18" charset="0"/>
                <a:cs typeface="Times New Roman" panose="02020603050405020304" pitchFamily="18" charset="0"/>
              </a:rPr>
              <a:t>CodePipeline</a:t>
            </a:r>
            <a:r>
              <a:rPr lang="en-IN" sz="2000" b="1" dirty="0">
                <a:solidFill>
                  <a:srgbClr val="1F1F1F"/>
                </a:solidFill>
                <a:effectLst/>
                <a:latin typeface="Google Sans"/>
                <a:ea typeface="Times New Roman" panose="02020603050405020304" pitchFamily="18" charset="0"/>
                <a:cs typeface="Times New Roman" panose="02020603050405020304" pitchFamily="18" charset="0"/>
              </a:rPr>
              <a:t>:</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Automating deployment pipelines for infrastructure and applications.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err="1">
                <a:solidFill>
                  <a:srgbClr val="1F1F1F"/>
                </a:solidFill>
                <a:effectLst/>
                <a:latin typeface="Google Sans"/>
                <a:ea typeface="Times New Roman" panose="02020603050405020304" pitchFamily="18" charset="0"/>
                <a:cs typeface="Times New Roman" panose="02020603050405020304" pitchFamily="18" charset="0"/>
              </a:rPr>
              <a:t>CodeBuild</a:t>
            </a:r>
            <a:r>
              <a:rPr lang="en-IN" sz="2000" b="1" dirty="0">
                <a:solidFill>
                  <a:srgbClr val="1F1F1F"/>
                </a:solidFill>
                <a:effectLst/>
                <a:latin typeface="Google Sans"/>
                <a:ea typeface="Times New Roman" panose="02020603050405020304" pitchFamily="18" charset="0"/>
                <a:cs typeface="Times New Roman" panose="02020603050405020304" pitchFamily="18" charset="0"/>
              </a:rPr>
              <a:t>:</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Building and testing application code.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err="1">
                <a:solidFill>
                  <a:srgbClr val="1F1F1F"/>
                </a:solidFill>
                <a:effectLst/>
                <a:latin typeface="Google Sans"/>
                <a:ea typeface="Times New Roman" panose="02020603050405020304" pitchFamily="18" charset="0"/>
                <a:cs typeface="Times New Roman" panose="02020603050405020304" pitchFamily="18" charset="0"/>
              </a:rPr>
              <a:t>CodeDeploy</a:t>
            </a:r>
            <a:r>
              <a:rPr lang="en-IN" sz="2000" b="1" dirty="0">
                <a:solidFill>
                  <a:srgbClr val="1F1F1F"/>
                </a:solidFill>
                <a:effectLst/>
                <a:latin typeface="Google Sans"/>
                <a:ea typeface="Times New Roman" panose="02020603050405020304" pitchFamily="18" charset="0"/>
                <a:cs typeface="Times New Roman" panose="02020603050405020304" pitchFamily="18" charset="0"/>
              </a:rPr>
              <a:t>:</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Deploying applications to various environments.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CloudFormation:</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Infrastructure as code for repeatable deployments.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1342762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13916-5E13-A5E7-7355-BD7C425AF3B6}"/>
              </a:ext>
            </a:extLst>
          </p:cNvPr>
          <p:cNvSpPr>
            <a:spLocks noGrp="1"/>
          </p:cNvSpPr>
          <p:nvPr>
            <p:ph type="title"/>
          </p:nvPr>
        </p:nvSpPr>
        <p:spPr>
          <a:xfrm>
            <a:off x="1484311" y="685801"/>
            <a:ext cx="10018713" cy="876300"/>
          </a:xfrm>
        </p:spPr>
        <p:txBody>
          <a:bodyPr/>
          <a:lstStyle/>
          <a:p>
            <a:r>
              <a:rPr lang="en-US" b="0" i="0" dirty="0">
                <a:solidFill>
                  <a:srgbClr val="0D0D0D"/>
                </a:solidFill>
                <a:effectLst/>
                <a:latin typeface="Söhne"/>
              </a:rPr>
              <a:t>AWS </a:t>
            </a:r>
            <a:r>
              <a:rPr lang="en-US" b="0" i="0" dirty="0" err="1">
                <a:solidFill>
                  <a:srgbClr val="0D0D0D"/>
                </a:solidFill>
                <a:effectLst/>
                <a:latin typeface="Söhne"/>
              </a:rPr>
              <a:t>CodePipeline</a:t>
            </a:r>
            <a:endParaRPr lang="en-IN" dirty="0"/>
          </a:p>
        </p:txBody>
      </p:sp>
      <p:sp>
        <p:nvSpPr>
          <p:cNvPr id="3" name="Content Placeholder 2">
            <a:extLst>
              <a:ext uri="{FF2B5EF4-FFF2-40B4-BE49-F238E27FC236}">
                <a16:creationId xmlns:a16="http://schemas.microsoft.com/office/drawing/2014/main" id="{5249C705-5981-A73D-CDBA-767E1AF200CD}"/>
              </a:ext>
            </a:extLst>
          </p:cNvPr>
          <p:cNvSpPr>
            <a:spLocks noGrp="1"/>
          </p:cNvSpPr>
          <p:nvPr>
            <p:ph idx="1"/>
          </p:nvPr>
        </p:nvSpPr>
        <p:spPr>
          <a:xfrm>
            <a:off x="1484310" y="1562101"/>
            <a:ext cx="10018713" cy="5076824"/>
          </a:xfrm>
        </p:spPr>
        <p:txBody>
          <a:bodyPr>
            <a:normAutofit/>
          </a:bodyPr>
          <a:lstStyle/>
          <a:p>
            <a:pPr algn="l">
              <a:buFont typeface="Arial" panose="020B0604020202020204" pitchFamily="34" charset="0"/>
              <a:buChar char="•"/>
            </a:pPr>
            <a:r>
              <a:rPr lang="en-US" sz="2000" b="0" i="0" dirty="0">
                <a:solidFill>
                  <a:srgbClr val="0D0D0D"/>
                </a:solidFill>
                <a:effectLst/>
                <a:latin typeface="Söhne"/>
              </a:rPr>
              <a:t>AWS </a:t>
            </a:r>
            <a:r>
              <a:rPr lang="en-US" sz="2000" b="0" i="0" dirty="0" err="1">
                <a:solidFill>
                  <a:srgbClr val="0D0D0D"/>
                </a:solidFill>
                <a:effectLst/>
                <a:latin typeface="Söhne"/>
              </a:rPr>
              <a:t>CodePipeline</a:t>
            </a:r>
            <a:r>
              <a:rPr lang="en-US" sz="2000" b="0" i="0" dirty="0">
                <a:solidFill>
                  <a:srgbClr val="0D0D0D"/>
                </a:solidFill>
                <a:effectLst/>
                <a:latin typeface="Söhne"/>
              </a:rPr>
              <a:t> is a fully managed continuous integration and continuous delivery (CI/CD) service that automates the build, test, and deployment phases of your release process for software applications.</a:t>
            </a:r>
          </a:p>
          <a:p>
            <a:pPr algn="l"/>
            <a:r>
              <a:rPr lang="en-US" sz="2000" b="1" i="0" dirty="0">
                <a:solidFill>
                  <a:srgbClr val="0D0D0D"/>
                </a:solidFill>
                <a:effectLst/>
                <a:latin typeface="Söhne"/>
              </a:rPr>
              <a:t>Slide 2: Key Benefits of AWS </a:t>
            </a:r>
            <a:r>
              <a:rPr lang="en-US" sz="2000" b="1" i="0" dirty="0" err="1">
                <a:solidFill>
                  <a:srgbClr val="0D0D0D"/>
                </a:solidFill>
                <a:effectLst/>
                <a:latin typeface="Söhne"/>
              </a:rPr>
              <a:t>CodePipeline</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Automation</a:t>
            </a:r>
            <a:r>
              <a:rPr lang="en-US" sz="2000" b="0" i="0" dirty="0">
                <a:solidFill>
                  <a:srgbClr val="0D0D0D"/>
                </a:solidFill>
                <a:effectLst/>
                <a:latin typeface="Söhne"/>
              </a:rPr>
              <a:t>: Automates the steps of your release process, including building, testing, and deploying code changes, improving efficiency and reducing errors.</a:t>
            </a:r>
          </a:p>
          <a:p>
            <a:pPr algn="l">
              <a:buFont typeface="Arial" panose="020B0604020202020204" pitchFamily="34" charset="0"/>
              <a:buChar char="•"/>
            </a:pPr>
            <a:r>
              <a:rPr lang="en-US" sz="2000" b="1" i="0" dirty="0">
                <a:solidFill>
                  <a:srgbClr val="0D0D0D"/>
                </a:solidFill>
                <a:effectLst/>
                <a:latin typeface="Söhne"/>
              </a:rPr>
              <a:t>Integration</a:t>
            </a:r>
            <a:r>
              <a:rPr lang="en-US" sz="2000" b="0" i="0" dirty="0">
                <a:solidFill>
                  <a:srgbClr val="0D0D0D"/>
                </a:solidFill>
                <a:effectLst/>
                <a:latin typeface="Söhne"/>
              </a:rPr>
              <a:t>: Integrates seamlessly with other AWS services such as </a:t>
            </a:r>
            <a:r>
              <a:rPr lang="en-US" sz="2000" b="0" i="0" dirty="0" err="1">
                <a:solidFill>
                  <a:srgbClr val="0D0D0D"/>
                </a:solidFill>
                <a:effectLst/>
                <a:latin typeface="Söhne"/>
              </a:rPr>
              <a:t>CodeBuild</a:t>
            </a:r>
            <a:r>
              <a:rPr lang="en-US" sz="2000" b="0" i="0" dirty="0">
                <a:solidFill>
                  <a:srgbClr val="0D0D0D"/>
                </a:solidFill>
                <a:effectLst/>
                <a:latin typeface="Söhne"/>
              </a:rPr>
              <a:t>, </a:t>
            </a:r>
            <a:r>
              <a:rPr lang="en-US" sz="2000" b="0" i="0" dirty="0" err="1">
                <a:solidFill>
                  <a:srgbClr val="0D0D0D"/>
                </a:solidFill>
                <a:effectLst/>
                <a:latin typeface="Söhne"/>
              </a:rPr>
              <a:t>CodeDeploy</a:t>
            </a:r>
            <a:r>
              <a:rPr lang="en-US" sz="2000" b="0" i="0" dirty="0">
                <a:solidFill>
                  <a:srgbClr val="0D0D0D"/>
                </a:solidFill>
                <a:effectLst/>
                <a:latin typeface="Söhne"/>
              </a:rPr>
              <a:t>, and Lambda, as well as third-party tools, allowing you to create custom pipelines tailored to your needs.</a:t>
            </a:r>
          </a:p>
          <a:p>
            <a:pPr algn="l">
              <a:buFont typeface="Arial" panose="020B0604020202020204" pitchFamily="34" charset="0"/>
              <a:buChar char="•"/>
            </a:pPr>
            <a:r>
              <a:rPr lang="en-US" sz="2000" b="1" i="0" dirty="0">
                <a:solidFill>
                  <a:srgbClr val="0D0D0D"/>
                </a:solidFill>
                <a:effectLst/>
                <a:latin typeface="Söhne"/>
              </a:rPr>
              <a:t>Scalability</a:t>
            </a:r>
            <a:r>
              <a:rPr lang="en-US" sz="2000" b="0" i="0" dirty="0">
                <a:solidFill>
                  <a:srgbClr val="0D0D0D"/>
                </a:solidFill>
                <a:effectLst/>
                <a:latin typeface="Söhne"/>
              </a:rPr>
              <a:t>: Scales automatically to handle projects of any size, from small startups to large enterprises, and supports parallel execution for faster pipelines.</a:t>
            </a:r>
          </a:p>
          <a:p>
            <a:pPr algn="l">
              <a:buFont typeface="Arial" panose="020B0604020202020204" pitchFamily="34" charset="0"/>
              <a:buChar char="•"/>
            </a:pPr>
            <a:r>
              <a:rPr lang="en-US" sz="2000" b="1" i="0" dirty="0">
                <a:solidFill>
                  <a:srgbClr val="0D0D0D"/>
                </a:solidFill>
                <a:effectLst/>
                <a:latin typeface="Söhne"/>
              </a:rPr>
              <a:t>Visibility</a:t>
            </a:r>
            <a:r>
              <a:rPr lang="en-US" sz="2000" b="0" i="0" dirty="0">
                <a:solidFill>
                  <a:srgbClr val="0D0D0D"/>
                </a:solidFill>
                <a:effectLst/>
                <a:latin typeface="Söhne"/>
              </a:rPr>
              <a:t>: Provides visibility into the status and progress of your pipelines with real-time updates and detailed execution logs.</a:t>
            </a:r>
          </a:p>
          <a:p>
            <a:endParaRPr lang="en-IN" dirty="0"/>
          </a:p>
        </p:txBody>
      </p:sp>
    </p:spTree>
    <p:extLst>
      <p:ext uri="{BB962C8B-B14F-4D97-AF65-F5344CB8AC3E}">
        <p14:creationId xmlns:p14="http://schemas.microsoft.com/office/powerpoint/2010/main" val="4427512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7FCFD-E50E-C324-76F8-173B7D9DC2BF}"/>
              </a:ext>
            </a:extLst>
          </p:cNvPr>
          <p:cNvSpPr>
            <a:spLocks noGrp="1"/>
          </p:cNvSpPr>
          <p:nvPr>
            <p:ph type="title"/>
          </p:nvPr>
        </p:nvSpPr>
        <p:spPr>
          <a:xfrm>
            <a:off x="1484311" y="685800"/>
            <a:ext cx="10018713" cy="2190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8473BB59-6524-ED6F-5956-0294A904EF75}"/>
              </a:ext>
            </a:extLst>
          </p:cNvPr>
          <p:cNvSpPr>
            <a:spLocks noGrp="1"/>
          </p:cNvSpPr>
          <p:nvPr>
            <p:ph idx="1"/>
          </p:nvPr>
        </p:nvSpPr>
        <p:spPr>
          <a:xfrm>
            <a:off x="1484310" y="1028700"/>
            <a:ext cx="10018713" cy="5591175"/>
          </a:xfrm>
        </p:spPr>
        <p:txBody>
          <a:bodyPr>
            <a:normAutofit fontScale="92500" lnSpcReduction="20000"/>
          </a:bodyPr>
          <a:lstStyle/>
          <a:p>
            <a:pPr algn="l"/>
            <a:r>
              <a:rPr lang="en-US" b="1" i="0" dirty="0">
                <a:solidFill>
                  <a:srgbClr val="0D0D0D"/>
                </a:solidFill>
                <a:effectLst/>
                <a:latin typeface="Söhne"/>
              </a:rPr>
              <a:t>Limitations and Use Cases AWS </a:t>
            </a:r>
            <a:r>
              <a:rPr lang="en-US" b="1" i="0" dirty="0" err="1">
                <a:solidFill>
                  <a:srgbClr val="0D0D0D"/>
                </a:solidFill>
                <a:effectLst/>
                <a:latin typeface="Söhne"/>
              </a:rPr>
              <a:t>Codepipeline</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Complexity: Setting up and configuring pipelines may require understanding of CI/CD concepts and AWS services.</a:t>
            </a:r>
          </a:p>
          <a:p>
            <a:pPr marL="742950" lvl="1" indent="-285750" algn="l">
              <a:buFont typeface="Arial" panose="020B0604020202020204" pitchFamily="34" charset="0"/>
              <a:buChar char="•"/>
            </a:pPr>
            <a:r>
              <a:rPr lang="en-US" b="0" i="0" dirty="0">
                <a:solidFill>
                  <a:srgbClr val="0D0D0D"/>
                </a:solidFill>
                <a:effectLst/>
                <a:latin typeface="Söhne"/>
              </a:rPr>
              <a:t>Cost: Costs may accrue for pipeline executions, especially for large projects with frequent changes.</a:t>
            </a:r>
          </a:p>
          <a:p>
            <a:pPr marL="742950" lvl="1" indent="-285750" algn="l">
              <a:buFont typeface="Arial" panose="020B0604020202020204" pitchFamily="34" charset="0"/>
              <a:buChar char="•"/>
            </a:pPr>
            <a:r>
              <a:rPr lang="en-US" b="0" i="0" dirty="0">
                <a:solidFill>
                  <a:srgbClr val="0D0D0D"/>
                </a:solidFill>
                <a:effectLst/>
                <a:latin typeface="Söhne"/>
              </a:rPr>
              <a:t>Limited customization: Some advanced customization options may not be available out-of-the-box and may require scripting or additional tooling.</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Continuous Integration</a:t>
            </a:r>
            <a:r>
              <a:rPr lang="en-US" b="0" i="0" dirty="0">
                <a:solidFill>
                  <a:srgbClr val="0D0D0D"/>
                </a:solidFill>
                <a:effectLst/>
                <a:latin typeface="Söhne"/>
              </a:rPr>
              <a:t>: Automating the build and test phases of your development process to detect and fix integration errors early.</a:t>
            </a:r>
          </a:p>
          <a:p>
            <a:pPr marL="742950" lvl="1" indent="-285750" algn="l">
              <a:buFont typeface="Arial" panose="020B0604020202020204" pitchFamily="34" charset="0"/>
              <a:buChar char="•"/>
            </a:pPr>
            <a:r>
              <a:rPr lang="en-US" b="1" i="0" dirty="0">
                <a:solidFill>
                  <a:srgbClr val="0D0D0D"/>
                </a:solidFill>
                <a:effectLst/>
                <a:latin typeface="Söhne"/>
              </a:rPr>
              <a:t>Continuous Delivery</a:t>
            </a:r>
            <a:r>
              <a:rPr lang="en-US" b="0" i="0" dirty="0">
                <a:solidFill>
                  <a:srgbClr val="0D0D0D"/>
                </a:solidFill>
                <a:effectLst/>
                <a:latin typeface="Söhne"/>
              </a:rPr>
              <a:t>: Streamlining the deployment of code changes to production environments with automated testing and approval workflows.</a:t>
            </a:r>
          </a:p>
          <a:p>
            <a:pPr marL="742950" lvl="1" indent="-285750" algn="l">
              <a:buFont typeface="Arial" panose="020B0604020202020204" pitchFamily="34" charset="0"/>
              <a:buChar char="•"/>
            </a:pPr>
            <a:r>
              <a:rPr lang="en-US" b="1" i="0" dirty="0">
                <a:solidFill>
                  <a:srgbClr val="0D0D0D"/>
                </a:solidFill>
                <a:effectLst/>
                <a:latin typeface="Söhne"/>
              </a:rPr>
              <a:t>Infrastructure as Code (</a:t>
            </a:r>
            <a:r>
              <a:rPr lang="en-US" b="1" i="0" dirty="0" err="1">
                <a:solidFill>
                  <a:srgbClr val="0D0D0D"/>
                </a:solidFill>
                <a:effectLst/>
                <a:latin typeface="Söhne"/>
              </a:rPr>
              <a:t>IaC</a:t>
            </a:r>
            <a:r>
              <a:rPr lang="en-US" b="1" i="0" dirty="0">
                <a:solidFill>
                  <a:srgbClr val="0D0D0D"/>
                </a:solidFill>
                <a:effectLst/>
                <a:latin typeface="Söhne"/>
              </a:rPr>
              <a:t>)</a:t>
            </a:r>
            <a:r>
              <a:rPr lang="en-US" b="0" i="0" dirty="0">
                <a:solidFill>
                  <a:srgbClr val="0D0D0D"/>
                </a:solidFill>
                <a:effectLst/>
                <a:latin typeface="Söhne"/>
              </a:rPr>
              <a:t>: Managing infrastructure changes alongside code changes using pipelines to deploy infrastructure updates reliably and consistently.</a:t>
            </a:r>
          </a:p>
          <a:p>
            <a:pPr marL="742950" lvl="1" indent="-285750" algn="l">
              <a:buFont typeface="Arial" panose="020B0604020202020204" pitchFamily="34" charset="0"/>
              <a:buChar char="•"/>
            </a:pPr>
            <a:r>
              <a:rPr lang="en-US" b="1" i="0" dirty="0">
                <a:solidFill>
                  <a:srgbClr val="0D0D0D"/>
                </a:solidFill>
                <a:effectLst/>
                <a:latin typeface="Söhne"/>
              </a:rPr>
              <a:t>Multi-Environment Deployments</a:t>
            </a:r>
            <a:r>
              <a:rPr lang="en-US" b="0" i="0" dirty="0">
                <a:solidFill>
                  <a:srgbClr val="0D0D0D"/>
                </a:solidFill>
                <a:effectLst/>
                <a:latin typeface="Söhne"/>
              </a:rPr>
              <a:t>: Orchestrating deployments across multiple environments such as development, staging, and production with consistent and repeatable processes.</a:t>
            </a:r>
          </a:p>
          <a:p>
            <a:endParaRPr lang="en-IN" dirty="0"/>
          </a:p>
        </p:txBody>
      </p:sp>
    </p:spTree>
    <p:extLst>
      <p:ext uri="{BB962C8B-B14F-4D97-AF65-F5344CB8AC3E}">
        <p14:creationId xmlns:p14="http://schemas.microsoft.com/office/powerpoint/2010/main" val="22174668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51A76-D6F7-57DE-0B8D-BCCE844D381D}"/>
              </a:ext>
            </a:extLst>
          </p:cNvPr>
          <p:cNvSpPr>
            <a:spLocks noGrp="1"/>
          </p:cNvSpPr>
          <p:nvPr>
            <p:ph type="title"/>
          </p:nvPr>
        </p:nvSpPr>
        <p:spPr>
          <a:xfrm>
            <a:off x="1484311" y="647700"/>
            <a:ext cx="10018713" cy="1019175"/>
          </a:xfrm>
        </p:spPr>
        <p:txBody>
          <a:bodyPr/>
          <a:lstStyle/>
          <a:p>
            <a:r>
              <a:rPr lang="en-US" b="0" i="0" dirty="0">
                <a:solidFill>
                  <a:srgbClr val="0D0D0D"/>
                </a:solidFill>
                <a:effectLst/>
                <a:latin typeface="Söhne"/>
              </a:rPr>
              <a:t>AWS </a:t>
            </a:r>
            <a:r>
              <a:rPr lang="en-US" b="0" i="0" dirty="0" err="1">
                <a:solidFill>
                  <a:srgbClr val="0D0D0D"/>
                </a:solidFill>
                <a:effectLst/>
                <a:latin typeface="Söhne"/>
              </a:rPr>
              <a:t>CodeBuild</a:t>
            </a:r>
            <a:endParaRPr lang="en-IN" dirty="0"/>
          </a:p>
        </p:txBody>
      </p:sp>
      <p:sp>
        <p:nvSpPr>
          <p:cNvPr id="3" name="Content Placeholder 2">
            <a:extLst>
              <a:ext uri="{FF2B5EF4-FFF2-40B4-BE49-F238E27FC236}">
                <a16:creationId xmlns:a16="http://schemas.microsoft.com/office/drawing/2014/main" id="{5E8DD11C-FB2A-1F66-FD25-D3E5FB37DFB9}"/>
              </a:ext>
            </a:extLst>
          </p:cNvPr>
          <p:cNvSpPr>
            <a:spLocks noGrp="1"/>
          </p:cNvSpPr>
          <p:nvPr>
            <p:ph idx="1"/>
          </p:nvPr>
        </p:nvSpPr>
        <p:spPr>
          <a:xfrm>
            <a:off x="1484310" y="1609726"/>
            <a:ext cx="10018713" cy="5010150"/>
          </a:xfrm>
        </p:spPr>
        <p:txBody>
          <a:bodyPr>
            <a:normAutofit/>
          </a:bodyPr>
          <a:lstStyle/>
          <a:p>
            <a:pPr algn="l">
              <a:buFont typeface="Arial" panose="020B0604020202020204" pitchFamily="34" charset="0"/>
              <a:buChar char="•"/>
            </a:pPr>
            <a:r>
              <a:rPr lang="en-US" sz="2000" b="0" i="0" dirty="0">
                <a:solidFill>
                  <a:srgbClr val="0D0D0D"/>
                </a:solidFill>
                <a:effectLst/>
                <a:latin typeface="Söhne"/>
              </a:rPr>
              <a:t>AWS </a:t>
            </a:r>
            <a:r>
              <a:rPr lang="en-US" sz="2000" b="0" i="0" dirty="0" err="1">
                <a:solidFill>
                  <a:srgbClr val="0D0D0D"/>
                </a:solidFill>
                <a:effectLst/>
                <a:latin typeface="Söhne"/>
              </a:rPr>
              <a:t>CodeBuild</a:t>
            </a:r>
            <a:r>
              <a:rPr lang="en-US" sz="2000" b="0" i="0" dirty="0">
                <a:solidFill>
                  <a:srgbClr val="0D0D0D"/>
                </a:solidFill>
                <a:effectLst/>
                <a:latin typeface="Söhne"/>
              </a:rPr>
              <a:t> is a fully managed continuous integration service that compiles source code, runs tests, and produces deployable artifacts. It automates the build process, allowing you to focus on writing code without worrying about infrastructure provisioning or scaling.</a:t>
            </a:r>
          </a:p>
          <a:p>
            <a:pPr algn="l"/>
            <a:r>
              <a:rPr lang="en-US" sz="2000" b="1" i="0" dirty="0">
                <a:solidFill>
                  <a:srgbClr val="0D0D0D"/>
                </a:solidFill>
                <a:effectLst/>
                <a:latin typeface="Söhne"/>
              </a:rPr>
              <a:t>Slide 2: Key Benefits of AWS </a:t>
            </a:r>
            <a:r>
              <a:rPr lang="en-US" sz="2000" b="1" i="0" dirty="0" err="1">
                <a:solidFill>
                  <a:srgbClr val="0D0D0D"/>
                </a:solidFill>
                <a:effectLst/>
                <a:latin typeface="Söhne"/>
              </a:rPr>
              <a:t>CodeBuild</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Fully Managed</a:t>
            </a:r>
            <a:r>
              <a:rPr lang="en-US" sz="2000" b="0" i="0" dirty="0">
                <a:solidFill>
                  <a:srgbClr val="0D0D0D"/>
                </a:solidFill>
                <a:effectLst/>
                <a:latin typeface="Söhne"/>
              </a:rPr>
              <a:t>: Eliminates the need for managing build servers, reducing overhead and administrative tasks.</a:t>
            </a:r>
          </a:p>
          <a:p>
            <a:pPr algn="l">
              <a:buFont typeface="Arial" panose="020B0604020202020204" pitchFamily="34" charset="0"/>
              <a:buChar char="•"/>
            </a:pPr>
            <a:r>
              <a:rPr lang="en-US" sz="2000" b="1" i="0" dirty="0">
                <a:solidFill>
                  <a:srgbClr val="0D0D0D"/>
                </a:solidFill>
                <a:effectLst/>
                <a:latin typeface="Söhne"/>
              </a:rPr>
              <a:t>Scalability</a:t>
            </a:r>
            <a:r>
              <a:rPr lang="en-US" sz="2000" b="0" i="0" dirty="0">
                <a:solidFill>
                  <a:srgbClr val="0D0D0D"/>
                </a:solidFill>
                <a:effectLst/>
                <a:latin typeface="Söhne"/>
              </a:rPr>
              <a:t>: Scales automatically to accommodate builds of any size, from small projects to large monolithic applications.</a:t>
            </a:r>
          </a:p>
          <a:p>
            <a:pPr algn="l">
              <a:buFont typeface="Arial" panose="020B0604020202020204" pitchFamily="34" charset="0"/>
              <a:buChar char="•"/>
            </a:pPr>
            <a:r>
              <a:rPr lang="en-US" sz="2000" b="1" i="0" dirty="0">
                <a:solidFill>
                  <a:srgbClr val="0D0D0D"/>
                </a:solidFill>
                <a:effectLst/>
                <a:latin typeface="Söhne"/>
              </a:rPr>
              <a:t>Cost-Effective</a:t>
            </a:r>
            <a:r>
              <a:rPr lang="en-US" sz="2000" b="0" i="0" dirty="0">
                <a:solidFill>
                  <a:srgbClr val="0D0D0D"/>
                </a:solidFill>
                <a:effectLst/>
                <a:latin typeface="Söhne"/>
              </a:rPr>
              <a:t>: Pay only for the compute resources consumed during builds, with no upfront costs or long-term commitments.</a:t>
            </a:r>
          </a:p>
          <a:p>
            <a:pPr algn="l">
              <a:buFont typeface="Arial" panose="020B0604020202020204" pitchFamily="34" charset="0"/>
              <a:buChar char="•"/>
            </a:pPr>
            <a:r>
              <a:rPr lang="en-US" sz="2000" b="1" i="0" dirty="0">
                <a:solidFill>
                  <a:srgbClr val="0D0D0D"/>
                </a:solidFill>
                <a:effectLst/>
                <a:latin typeface="Söhne"/>
              </a:rPr>
              <a:t>Integration</a:t>
            </a:r>
            <a:r>
              <a:rPr lang="en-US" sz="2000" b="0" i="0" dirty="0">
                <a:solidFill>
                  <a:srgbClr val="0D0D0D"/>
                </a:solidFill>
                <a:effectLst/>
                <a:latin typeface="Söhne"/>
              </a:rPr>
              <a:t>: Integrates seamlessly with other AWS services such as </a:t>
            </a:r>
            <a:r>
              <a:rPr lang="en-US" sz="2000" b="0" i="0" dirty="0" err="1">
                <a:solidFill>
                  <a:srgbClr val="0D0D0D"/>
                </a:solidFill>
                <a:effectLst/>
                <a:latin typeface="Söhne"/>
              </a:rPr>
              <a:t>CodePipeline</a:t>
            </a:r>
            <a:r>
              <a:rPr lang="en-US" sz="2000" b="0" i="0" dirty="0">
                <a:solidFill>
                  <a:srgbClr val="0D0D0D"/>
                </a:solidFill>
                <a:effectLst/>
                <a:latin typeface="Söhne"/>
              </a:rPr>
              <a:t>, </a:t>
            </a:r>
            <a:r>
              <a:rPr lang="en-US" sz="2000" b="0" i="0" dirty="0" err="1">
                <a:solidFill>
                  <a:srgbClr val="0D0D0D"/>
                </a:solidFill>
                <a:effectLst/>
                <a:latin typeface="Söhne"/>
              </a:rPr>
              <a:t>CodeCommit</a:t>
            </a:r>
            <a:r>
              <a:rPr lang="en-US" sz="2000" b="0" i="0" dirty="0">
                <a:solidFill>
                  <a:srgbClr val="0D0D0D"/>
                </a:solidFill>
                <a:effectLst/>
                <a:latin typeface="Söhne"/>
              </a:rPr>
              <a:t>, and S3, as well as popular CI/CD tools and source code repositories.</a:t>
            </a:r>
          </a:p>
          <a:p>
            <a:endParaRPr lang="en-IN" dirty="0"/>
          </a:p>
        </p:txBody>
      </p:sp>
    </p:spTree>
    <p:extLst>
      <p:ext uri="{BB962C8B-B14F-4D97-AF65-F5344CB8AC3E}">
        <p14:creationId xmlns:p14="http://schemas.microsoft.com/office/powerpoint/2010/main" val="206827172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F01E8-4ED7-30B8-FD1C-014500C26C32}"/>
              </a:ext>
            </a:extLst>
          </p:cNvPr>
          <p:cNvSpPr>
            <a:spLocks noGrp="1"/>
          </p:cNvSpPr>
          <p:nvPr>
            <p:ph type="title"/>
          </p:nvPr>
        </p:nvSpPr>
        <p:spPr>
          <a:xfrm>
            <a:off x="1484311" y="685800"/>
            <a:ext cx="10018713" cy="6000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6C08236-CBD9-5740-BE82-70F217655B11}"/>
              </a:ext>
            </a:extLst>
          </p:cNvPr>
          <p:cNvSpPr>
            <a:spLocks noGrp="1"/>
          </p:cNvSpPr>
          <p:nvPr>
            <p:ph idx="1"/>
          </p:nvPr>
        </p:nvSpPr>
        <p:spPr>
          <a:xfrm>
            <a:off x="1484310" y="1409701"/>
            <a:ext cx="10018713" cy="5295900"/>
          </a:xfrm>
        </p:spPr>
        <p:txBody>
          <a:bodyPr>
            <a:normAutofit fontScale="85000" lnSpcReduction="10000"/>
          </a:bodyPr>
          <a:lstStyle/>
          <a:p>
            <a:pPr algn="l"/>
            <a:r>
              <a:rPr lang="en-US" b="1" i="0" dirty="0">
                <a:solidFill>
                  <a:srgbClr val="0D0D0D"/>
                </a:solidFill>
                <a:effectLst/>
                <a:latin typeface="Söhne"/>
              </a:rPr>
              <a:t>Limitations and Use Cases of AWS </a:t>
            </a:r>
            <a:r>
              <a:rPr lang="en-US" b="1" i="0" dirty="0" err="1">
                <a:solidFill>
                  <a:srgbClr val="0D0D0D"/>
                </a:solidFill>
                <a:effectLst/>
                <a:latin typeface="Söhne"/>
              </a:rPr>
              <a:t>Codebuild</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Limited customizability: Some advanced build configurations may require scripting or additional tooling.</a:t>
            </a:r>
          </a:p>
          <a:p>
            <a:pPr marL="742950" lvl="1" indent="-285750" algn="l">
              <a:buFont typeface="Arial" panose="020B0604020202020204" pitchFamily="34" charset="0"/>
              <a:buChar char="•"/>
            </a:pPr>
            <a:r>
              <a:rPr lang="en-US" b="0" i="0" dirty="0">
                <a:solidFill>
                  <a:srgbClr val="0D0D0D"/>
                </a:solidFill>
                <a:effectLst/>
                <a:latin typeface="Söhne"/>
              </a:rPr>
              <a:t>Environment constraints: Limited to predefined build environments, which may not support all build toolchains or dependencies.</a:t>
            </a:r>
          </a:p>
          <a:p>
            <a:pPr marL="742950" lvl="1" indent="-285750" algn="l">
              <a:buFont typeface="Arial" panose="020B0604020202020204" pitchFamily="34" charset="0"/>
              <a:buChar char="•"/>
            </a:pPr>
            <a:r>
              <a:rPr lang="en-US" b="0" i="0" dirty="0">
                <a:solidFill>
                  <a:srgbClr val="0D0D0D"/>
                </a:solidFill>
                <a:effectLst/>
                <a:latin typeface="Söhne"/>
              </a:rPr>
              <a:t>Execution time limits: Builds are subject to maximum execution time limits, which may impact long-running builds or complex build processes.</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Continuous Integration</a:t>
            </a:r>
            <a:r>
              <a:rPr lang="en-US" b="0" i="0" dirty="0">
                <a:solidFill>
                  <a:srgbClr val="0D0D0D"/>
                </a:solidFill>
                <a:effectLst/>
                <a:latin typeface="Söhne"/>
              </a:rPr>
              <a:t>: Automating the build and test phases of your development process to detect and fix errors early.</a:t>
            </a:r>
          </a:p>
          <a:p>
            <a:pPr marL="742950" lvl="1" indent="-285750" algn="l">
              <a:buFont typeface="Arial" panose="020B0604020202020204" pitchFamily="34" charset="0"/>
              <a:buChar char="•"/>
            </a:pPr>
            <a:r>
              <a:rPr lang="en-US" b="1" i="0" dirty="0">
                <a:solidFill>
                  <a:srgbClr val="0D0D0D"/>
                </a:solidFill>
                <a:effectLst/>
                <a:latin typeface="Söhne"/>
              </a:rPr>
              <a:t>Continuous Delivery</a:t>
            </a:r>
            <a:r>
              <a:rPr lang="en-US" b="0" i="0" dirty="0">
                <a:solidFill>
                  <a:srgbClr val="0D0D0D"/>
                </a:solidFill>
                <a:effectLst/>
                <a:latin typeface="Söhne"/>
              </a:rPr>
              <a:t>: Integrating with CI/CD pipelines to automate the deployment of code changes to production environments.</a:t>
            </a:r>
          </a:p>
          <a:p>
            <a:pPr marL="742950" lvl="1" indent="-285750" algn="l">
              <a:buFont typeface="Arial" panose="020B0604020202020204" pitchFamily="34" charset="0"/>
              <a:buChar char="•"/>
            </a:pPr>
            <a:r>
              <a:rPr lang="en-US" b="1" i="0" dirty="0">
                <a:solidFill>
                  <a:srgbClr val="0D0D0D"/>
                </a:solidFill>
                <a:effectLst/>
                <a:latin typeface="Söhne"/>
              </a:rPr>
              <a:t>Automated Testing</a:t>
            </a:r>
            <a:r>
              <a:rPr lang="en-US" b="0" i="0" dirty="0">
                <a:solidFill>
                  <a:srgbClr val="0D0D0D"/>
                </a:solidFill>
                <a:effectLst/>
                <a:latin typeface="Söhne"/>
              </a:rPr>
              <a:t>: Running automated tests as part of the build process to ensure code quality and reliability.</a:t>
            </a:r>
          </a:p>
          <a:p>
            <a:pPr marL="742950" lvl="1" indent="-285750" algn="l">
              <a:buFont typeface="Arial" panose="020B0604020202020204" pitchFamily="34" charset="0"/>
              <a:buChar char="•"/>
            </a:pPr>
            <a:r>
              <a:rPr lang="en-US" b="1" i="0" dirty="0">
                <a:solidFill>
                  <a:srgbClr val="0D0D0D"/>
                </a:solidFill>
                <a:effectLst/>
                <a:latin typeface="Söhne"/>
              </a:rPr>
              <a:t>Artifact Generation</a:t>
            </a:r>
            <a:r>
              <a:rPr lang="en-US" b="0" i="0" dirty="0">
                <a:solidFill>
                  <a:srgbClr val="0D0D0D"/>
                </a:solidFill>
                <a:effectLst/>
                <a:latin typeface="Söhne"/>
              </a:rPr>
              <a:t>: Generating deployable artifacts such as Docker images, JAR files, or executables for deployment to production environments.</a:t>
            </a:r>
          </a:p>
          <a:p>
            <a:endParaRPr lang="en-IN" dirty="0"/>
          </a:p>
        </p:txBody>
      </p:sp>
    </p:spTree>
    <p:extLst>
      <p:ext uri="{BB962C8B-B14F-4D97-AF65-F5344CB8AC3E}">
        <p14:creationId xmlns:p14="http://schemas.microsoft.com/office/powerpoint/2010/main" val="1323035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9EC5-FB04-F390-5244-6210906B0306}"/>
              </a:ext>
            </a:extLst>
          </p:cNvPr>
          <p:cNvSpPr>
            <a:spLocks noGrp="1"/>
          </p:cNvSpPr>
          <p:nvPr>
            <p:ph type="title"/>
          </p:nvPr>
        </p:nvSpPr>
        <p:spPr>
          <a:xfrm>
            <a:off x="1484311" y="685801"/>
            <a:ext cx="10018713" cy="1219200"/>
          </a:xfrm>
        </p:spPr>
        <p:txBody>
          <a:bodyPr/>
          <a:lstStyle/>
          <a:p>
            <a:r>
              <a:rPr lang="en-US" b="0" i="0" dirty="0">
                <a:solidFill>
                  <a:srgbClr val="0D0D0D"/>
                </a:solidFill>
                <a:effectLst/>
                <a:latin typeface="Söhne"/>
              </a:rPr>
              <a:t>AWS </a:t>
            </a:r>
            <a:r>
              <a:rPr lang="en-US" b="0" i="0" dirty="0" err="1">
                <a:solidFill>
                  <a:srgbClr val="0D0D0D"/>
                </a:solidFill>
                <a:effectLst/>
                <a:latin typeface="Söhne"/>
              </a:rPr>
              <a:t>CodeDeploy</a:t>
            </a:r>
            <a:endParaRPr lang="en-IN" dirty="0"/>
          </a:p>
        </p:txBody>
      </p:sp>
      <p:sp>
        <p:nvSpPr>
          <p:cNvPr id="3" name="Content Placeholder 2">
            <a:extLst>
              <a:ext uri="{FF2B5EF4-FFF2-40B4-BE49-F238E27FC236}">
                <a16:creationId xmlns:a16="http://schemas.microsoft.com/office/drawing/2014/main" id="{444A2967-DE94-6977-A15F-4FECBC2FA22D}"/>
              </a:ext>
            </a:extLst>
          </p:cNvPr>
          <p:cNvSpPr>
            <a:spLocks noGrp="1"/>
          </p:cNvSpPr>
          <p:nvPr>
            <p:ph idx="1"/>
          </p:nvPr>
        </p:nvSpPr>
        <p:spPr>
          <a:xfrm>
            <a:off x="1484310" y="2666999"/>
            <a:ext cx="10018713" cy="4191001"/>
          </a:xfrm>
        </p:spPr>
        <p:txBody>
          <a:bodyPr>
            <a:normAutofit fontScale="85000" lnSpcReduction="20000"/>
          </a:bodyPr>
          <a:lstStyle/>
          <a:p>
            <a:pPr algn="l">
              <a:buFont typeface="Arial" panose="020B0604020202020204" pitchFamily="34" charset="0"/>
              <a:buChar char="•"/>
            </a:pPr>
            <a:r>
              <a:rPr lang="en-US" b="0" i="0" dirty="0">
                <a:solidFill>
                  <a:srgbClr val="0D0D0D"/>
                </a:solidFill>
                <a:effectLst/>
                <a:latin typeface="Söhne"/>
              </a:rPr>
              <a:t>AWS </a:t>
            </a:r>
            <a:r>
              <a:rPr lang="en-US" b="0" i="0" dirty="0" err="1">
                <a:solidFill>
                  <a:srgbClr val="0D0D0D"/>
                </a:solidFill>
                <a:effectLst/>
                <a:latin typeface="Söhne"/>
              </a:rPr>
              <a:t>CodeDeploy</a:t>
            </a:r>
            <a:r>
              <a:rPr lang="en-US" b="0" i="0" dirty="0">
                <a:solidFill>
                  <a:srgbClr val="0D0D0D"/>
                </a:solidFill>
                <a:effectLst/>
                <a:latin typeface="Söhne"/>
              </a:rPr>
              <a:t> is a fully managed deployment service that automates software deployments to a variety of compute services such as EC2 instances, Lambda functions, and ECS containers. It enables you to deploy code changes reliably and quickly, reducing downtime and improving application availability.</a:t>
            </a:r>
          </a:p>
          <a:p>
            <a:pPr algn="l"/>
            <a:r>
              <a:rPr lang="en-US" b="1" i="0" dirty="0">
                <a:solidFill>
                  <a:srgbClr val="0D0D0D"/>
                </a:solidFill>
                <a:effectLst/>
                <a:latin typeface="Söhne"/>
              </a:rPr>
              <a:t>Slide 2: Key Benefits of AWS </a:t>
            </a:r>
            <a:r>
              <a:rPr lang="en-US" b="1" i="0" dirty="0" err="1">
                <a:solidFill>
                  <a:srgbClr val="0D0D0D"/>
                </a:solidFill>
                <a:effectLst/>
                <a:latin typeface="Söhne"/>
              </a:rPr>
              <a:t>CodeDeploy</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Automated Deployments</a:t>
            </a:r>
            <a:r>
              <a:rPr lang="en-US" b="0" i="0" dirty="0">
                <a:solidFill>
                  <a:srgbClr val="0D0D0D"/>
                </a:solidFill>
                <a:effectLst/>
                <a:latin typeface="Söhne"/>
              </a:rPr>
              <a:t>: Automates the deployment process, reducing manual errors and ensuring consistent deployments across environments.</a:t>
            </a:r>
          </a:p>
          <a:p>
            <a:pPr algn="l">
              <a:buFont typeface="Arial" panose="020B0604020202020204" pitchFamily="34" charset="0"/>
              <a:buChar char="•"/>
            </a:pPr>
            <a:r>
              <a:rPr lang="en-US" b="1" i="0" dirty="0">
                <a:solidFill>
                  <a:srgbClr val="0D0D0D"/>
                </a:solidFill>
                <a:effectLst/>
                <a:latin typeface="Söhne"/>
              </a:rPr>
              <a:t>Rollback Capabilities</a:t>
            </a:r>
            <a:r>
              <a:rPr lang="en-US" b="0" i="0" dirty="0">
                <a:solidFill>
                  <a:srgbClr val="0D0D0D"/>
                </a:solidFill>
                <a:effectLst/>
                <a:latin typeface="Söhne"/>
              </a:rPr>
              <a:t>: Provides built-in rollback mechanisms to automatically revert to a previous version in case of deployment failures or errors.</a:t>
            </a:r>
          </a:p>
          <a:p>
            <a:pPr algn="l">
              <a:buFont typeface="Arial" panose="020B0604020202020204" pitchFamily="34" charset="0"/>
              <a:buChar char="•"/>
            </a:pPr>
            <a:r>
              <a:rPr lang="en-US" b="1" i="0" dirty="0">
                <a:solidFill>
                  <a:srgbClr val="0D0D0D"/>
                </a:solidFill>
                <a:effectLst/>
                <a:latin typeface="Söhne"/>
              </a:rPr>
              <a:t>Scalability</a:t>
            </a:r>
            <a:r>
              <a:rPr lang="en-US" b="0" i="0" dirty="0">
                <a:solidFill>
                  <a:srgbClr val="0D0D0D"/>
                </a:solidFill>
                <a:effectLst/>
                <a:latin typeface="Söhne"/>
              </a:rPr>
              <a:t>: Scales to accommodate deployments of any size, from small updates to large-scale releases across multiple instances or containers.</a:t>
            </a:r>
          </a:p>
          <a:p>
            <a:pPr algn="l">
              <a:buFont typeface="Arial" panose="020B0604020202020204" pitchFamily="34" charset="0"/>
              <a:buChar char="•"/>
            </a:pPr>
            <a:r>
              <a:rPr lang="en-US" b="1" i="0" dirty="0">
                <a:solidFill>
                  <a:srgbClr val="0D0D0D"/>
                </a:solidFill>
                <a:effectLst/>
                <a:latin typeface="Söhne"/>
              </a:rPr>
              <a:t>Integration</a:t>
            </a:r>
            <a:r>
              <a:rPr lang="en-US" b="0" i="0" dirty="0">
                <a:solidFill>
                  <a:srgbClr val="0D0D0D"/>
                </a:solidFill>
                <a:effectLst/>
                <a:latin typeface="Söhne"/>
              </a:rPr>
              <a:t>: Integrates seamlessly with other AWS services such as </a:t>
            </a:r>
            <a:r>
              <a:rPr lang="en-US" b="0" i="0" dirty="0" err="1">
                <a:solidFill>
                  <a:srgbClr val="0D0D0D"/>
                </a:solidFill>
                <a:effectLst/>
                <a:latin typeface="Söhne"/>
              </a:rPr>
              <a:t>CodePipeline</a:t>
            </a:r>
            <a:r>
              <a:rPr lang="en-US" b="0" i="0" dirty="0">
                <a:solidFill>
                  <a:srgbClr val="0D0D0D"/>
                </a:solidFill>
                <a:effectLst/>
                <a:latin typeface="Söhne"/>
              </a:rPr>
              <a:t>, </a:t>
            </a:r>
            <a:r>
              <a:rPr lang="en-US" b="0" i="0" dirty="0" err="1">
                <a:solidFill>
                  <a:srgbClr val="0D0D0D"/>
                </a:solidFill>
                <a:effectLst/>
                <a:latin typeface="Söhne"/>
              </a:rPr>
              <a:t>CodeBuild</a:t>
            </a:r>
            <a:r>
              <a:rPr lang="en-US" b="0" i="0" dirty="0">
                <a:solidFill>
                  <a:srgbClr val="0D0D0D"/>
                </a:solidFill>
                <a:effectLst/>
                <a:latin typeface="Söhne"/>
              </a:rPr>
              <a:t>, and CloudFormation, as well as popular CI/CD tools and source code repositories</a:t>
            </a:r>
          </a:p>
          <a:p>
            <a:endParaRPr lang="en-IN" dirty="0"/>
          </a:p>
        </p:txBody>
      </p:sp>
    </p:spTree>
    <p:extLst>
      <p:ext uri="{BB962C8B-B14F-4D97-AF65-F5344CB8AC3E}">
        <p14:creationId xmlns:p14="http://schemas.microsoft.com/office/powerpoint/2010/main" val="27992399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B439D-01C9-24F5-F4B0-EDEDCD2EF873}"/>
              </a:ext>
            </a:extLst>
          </p:cNvPr>
          <p:cNvSpPr>
            <a:spLocks noGrp="1"/>
          </p:cNvSpPr>
          <p:nvPr>
            <p:ph type="title"/>
          </p:nvPr>
        </p:nvSpPr>
        <p:spPr>
          <a:xfrm>
            <a:off x="1484311" y="685800"/>
            <a:ext cx="10018713" cy="33337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7C122C95-D14C-23F8-2B07-6287692A6A96}"/>
              </a:ext>
            </a:extLst>
          </p:cNvPr>
          <p:cNvSpPr>
            <a:spLocks noGrp="1"/>
          </p:cNvSpPr>
          <p:nvPr>
            <p:ph idx="1"/>
          </p:nvPr>
        </p:nvSpPr>
        <p:spPr>
          <a:xfrm>
            <a:off x="1484311" y="1103586"/>
            <a:ext cx="10018713" cy="5640115"/>
          </a:xfrm>
        </p:spPr>
        <p:txBody>
          <a:bodyPr>
            <a:normAutofit fontScale="92500" lnSpcReduction="20000"/>
          </a:bodyPr>
          <a:lstStyle/>
          <a:p>
            <a:pPr algn="l"/>
            <a:r>
              <a:rPr lang="en-US" b="1" i="0" dirty="0">
                <a:solidFill>
                  <a:srgbClr val="0D0D0D"/>
                </a:solidFill>
                <a:effectLst/>
                <a:latin typeface="Söhne"/>
              </a:rPr>
              <a:t>Limitations and Use Cases of AWS </a:t>
            </a:r>
            <a:r>
              <a:rPr lang="en-US" b="1" i="0" dirty="0" err="1">
                <a:solidFill>
                  <a:srgbClr val="0D0D0D"/>
                </a:solidFill>
                <a:effectLst/>
                <a:latin typeface="Söhne"/>
              </a:rPr>
              <a:t>Codedeploy</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Limited to AWS environments: Supports deployments only to AWS services, which may not be suitable for multi-cloud deployments.</a:t>
            </a:r>
          </a:p>
          <a:p>
            <a:pPr marL="742950" lvl="1" indent="-285750" algn="l">
              <a:buFont typeface="Arial" panose="020B0604020202020204" pitchFamily="34" charset="0"/>
              <a:buChar char="•"/>
            </a:pPr>
            <a:r>
              <a:rPr lang="en-US" b="0" i="0" dirty="0">
                <a:solidFill>
                  <a:srgbClr val="0D0D0D"/>
                </a:solidFill>
                <a:effectLst/>
                <a:latin typeface="Söhne"/>
              </a:rPr>
              <a:t>Learning curve: Requires understanding of deployment concepts and configurations for effective use.</a:t>
            </a:r>
          </a:p>
          <a:p>
            <a:pPr marL="742950" lvl="1" indent="-285750" algn="l">
              <a:buFont typeface="Arial" panose="020B0604020202020204" pitchFamily="34" charset="0"/>
              <a:buChar char="•"/>
            </a:pPr>
            <a:r>
              <a:rPr lang="en-US" b="0" i="0" dirty="0">
                <a:solidFill>
                  <a:srgbClr val="0D0D0D"/>
                </a:solidFill>
                <a:effectLst/>
                <a:latin typeface="Söhne"/>
              </a:rPr>
              <a:t>Agent installation: Requires installing the </a:t>
            </a:r>
            <a:r>
              <a:rPr lang="en-US" b="0" i="0" dirty="0" err="1">
                <a:solidFill>
                  <a:srgbClr val="0D0D0D"/>
                </a:solidFill>
                <a:effectLst/>
                <a:latin typeface="Söhne"/>
              </a:rPr>
              <a:t>CodeDeploy</a:t>
            </a:r>
            <a:r>
              <a:rPr lang="en-US" b="0" i="0" dirty="0">
                <a:solidFill>
                  <a:srgbClr val="0D0D0D"/>
                </a:solidFill>
                <a:effectLst/>
                <a:latin typeface="Söhne"/>
              </a:rPr>
              <a:t> agent on target instances or containers, which may add complexity to setup.</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Continuous Deployment</a:t>
            </a:r>
            <a:r>
              <a:rPr lang="en-US" b="0" i="0" dirty="0">
                <a:solidFill>
                  <a:srgbClr val="0D0D0D"/>
                </a:solidFill>
                <a:effectLst/>
                <a:latin typeface="Söhne"/>
              </a:rPr>
              <a:t>: Implementing continuous deployment pipelines to automate the deployment of code changes to production environments.</a:t>
            </a:r>
          </a:p>
          <a:p>
            <a:pPr marL="742950" lvl="1" indent="-285750" algn="l">
              <a:buFont typeface="Arial" panose="020B0604020202020204" pitchFamily="34" charset="0"/>
              <a:buChar char="•"/>
            </a:pPr>
            <a:r>
              <a:rPr lang="en-US" b="1" i="0" dirty="0">
                <a:solidFill>
                  <a:srgbClr val="0D0D0D"/>
                </a:solidFill>
                <a:effectLst/>
                <a:latin typeface="Söhne"/>
              </a:rPr>
              <a:t>Blue/Green Deployments</a:t>
            </a:r>
            <a:r>
              <a:rPr lang="en-US" b="0" i="0" dirty="0">
                <a:solidFill>
                  <a:srgbClr val="0D0D0D"/>
                </a:solidFill>
                <a:effectLst/>
                <a:latin typeface="Söhne"/>
              </a:rPr>
              <a:t>: Performing blue/green deployments to minimize downtime and risk by deploying new code to a separate set of instances or containers.</a:t>
            </a:r>
          </a:p>
          <a:p>
            <a:pPr marL="742950" lvl="1" indent="-285750" algn="l">
              <a:buFont typeface="Arial" panose="020B0604020202020204" pitchFamily="34" charset="0"/>
              <a:buChar char="•"/>
            </a:pPr>
            <a:r>
              <a:rPr lang="en-US" b="1" i="0" dirty="0">
                <a:solidFill>
                  <a:srgbClr val="0D0D0D"/>
                </a:solidFill>
                <a:effectLst/>
                <a:latin typeface="Söhne"/>
              </a:rPr>
              <a:t>Rolling Deployments</a:t>
            </a:r>
            <a:r>
              <a:rPr lang="en-US" b="0" i="0" dirty="0">
                <a:solidFill>
                  <a:srgbClr val="0D0D0D"/>
                </a:solidFill>
                <a:effectLst/>
                <a:latin typeface="Söhne"/>
              </a:rPr>
              <a:t>: Rolling out updates gradually across instances or containers to minimize the impact on application availability.</a:t>
            </a:r>
          </a:p>
          <a:p>
            <a:pPr marL="742950" lvl="1" indent="-285750" algn="l">
              <a:buFont typeface="Arial" panose="020B0604020202020204" pitchFamily="34" charset="0"/>
              <a:buChar char="•"/>
            </a:pPr>
            <a:r>
              <a:rPr lang="en-US" b="1" i="0" dirty="0">
                <a:solidFill>
                  <a:srgbClr val="0D0D0D"/>
                </a:solidFill>
                <a:effectLst/>
                <a:latin typeface="Söhne"/>
              </a:rPr>
              <a:t>Lambda Deployments</a:t>
            </a:r>
            <a:r>
              <a:rPr lang="en-US" b="0" i="0" dirty="0">
                <a:solidFill>
                  <a:srgbClr val="0D0D0D"/>
                </a:solidFill>
                <a:effectLst/>
                <a:latin typeface="Söhne"/>
              </a:rPr>
              <a:t>: Automating the deployment of Lambda functions and managing traffic shifting for canary releases or A/B testing.</a:t>
            </a:r>
          </a:p>
          <a:p>
            <a:endParaRPr lang="en-IN" dirty="0"/>
          </a:p>
        </p:txBody>
      </p:sp>
    </p:spTree>
    <p:extLst>
      <p:ext uri="{BB962C8B-B14F-4D97-AF65-F5344CB8AC3E}">
        <p14:creationId xmlns:p14="http://schemas.microsoft.com/office/powerpoint/2010/main" val="3773090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C651-B1ED-AD0C-7359-BD855F6EABEA}"/>
              </a:ext>
            </a:extLst>
          </p:cNvPr>
          <p:cNvSpPr>
            <a:spLocks noGrp="1"/>
          </p:cNvSpPr>
          <p:nvPr>
            <p:ph type="title"/>
          </p:nvPr>
        </p:nvSpPr>
        <p:spPr>
          <a:xfrm>
            <a:off x="1484311" y="685800"/>
            <a:ext cx="10018713" cy="962025"/>
          </a:xfrm>
        </p:spPr>
        <p:txBody>
          <a:bodyPr/>
          <a:lstStyle/>
          <a:p>
            <a:r>
              <a:rPr lang="en-US" b="0" i="0" dirty="0">
                <a:solidFill>
                  <a:srgbClr val="0D0D0D"/>
                </a:solidFill>
                <a:effectLst/>
                <a:latin typeface="Söhne"/>
              </a:rPr>
              <a:t>AWS CloudFormation</a:t>
            </a:r>
            <a:endParaRPr lang="en-IN" dirty="0"/>
          </a:p>
        </p:txBody>
      </p:sp>
      <p:sp>
        <p:nvSpPr>
          <p:cNvPr id="3" name="Content Placeholder 2">
            <a:extLst>
              <a:ext uri="{FF2B5EF4-FFF2-40B4-BE49-F238E27FC236}">
                <a16:creationId xmlns:a16="http://schemas.microsoft.com/office/drawing/2014/main" id="{28CB07D4-61A5-3B1A-6B17-5C4BD5E8CBAA}"/>
              </a:ext>
            </a:extLst>
          </p:cNvPr>
          <p:cNvSpPr>
            <a:spLocks noGrp="1"/>
          </p:cNvSpPr>
          <p:nvPr>
            <p:ph idx="1"/>
          </p:nvPr>
        </p:nvSpPr>
        <p:spPr>
          <a:xfrm>
            <a:off x="1484310" y="2038351"/>
            <a:ext cx="10018713" cy="4743450"/>
          </a:xfrm>
        </p:spPr>
        <p:txBody>
          <a:bodyPr>
            <a:normAutofit/>
          </a:bodyPr>
          <a:lstStyle/>
          <a:p>
            <a:pPr algn="l">
              <a:buFont typeface="Arial" panose="020B0604020202020204" pitchFamily="34" charset="0"/>
              <a:buChar char="•"/>
            </a:pPr>
            <a:r>
              <a:rPr lang="en-US" sz="2000" b="0" i="0" dirty="0">
                <a:solidFill>
                  <a:srgbClr val="0D0D0D"/>
                </a:solidFill>
                <a:effectLst/>
                <a:latin typeface="Söhne"/>
              </a:rPr>
              <a:t>AWS CloudFormation is a service that enables you to define and provision AWS infrastructure as code using templates. It automates the process of creating and managing AWS resources in a predictable and repeatable manner.</a:t>
            </a:r>
          </a:p>
          <a:p>
            <a:pPr algn="l"/>
            <a:r>
              <a:rPr lang="en-US" sz="2000" b="1" i="0" dirty="0">
                <a:solidFill>
                  <a:srgbClr val="0D0D0D"/>
                </a:solidFill>
                <a:effectLst/>
                <a:latin typeface="Söhne"/>
              </a:rPr>
              <a:t>Slide 2: Key Benefits of AWS CloudFormation</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Infrastructure as Code</a:t>
            </a:r>
            <a:r>
              <a:rPr lang="en-US" sz="2000" b="0" i="0" dirty="0">
                <a:solidFill>
                  <a:srgbClr val="0D0D0D"/>
                </a:solidFill>
                <a:effectLst/>
                <a:latin typeface="Söhne"/>
              </a:rPr>
              <a:t>: Allows you to define infrastructure in a declarative template format, enabling version control, code review, and repeatability.</a:t>
            </a:r>
          </a:p>
          <a:p>
            <a:pPr algn="l">
              <a:buFont typeface="Arial" panose="020B0604020202020204" pitchFamily="34" charset="0"/>
              <a:buChar char="•"/>
            </a:pPr>
            <a:r>
              <a:rPr lang="en-US" sz="2000" b="1" i="0" dirty="0">
                <a:solidFill>
                  <a:srgbClr val="0D0D0D"/>
                </a:solidFill>
                <a:effectLst/>
                <a:latin typeface="Söhne"/>
              </a:rPr>
              <a:t>Automation</a:t>
            </a:r>
            <a:r>
              <a:rPr lang="en-US" sz="2000" b="0" i="0" dirty="0">
                <a:solidFill>
                  <a:srgbClr val="0D0D0D"/>
                </a:solidFill>
                <a:effectLst/>
                <a:latin typeface="Söhne"/>
              </a:rPr>
              <a:t>: Automates the provisioning and updating of AWS resources, reducing manual intervention and minimizing human error.</a:t>
            </a:r>
          </a:p>
          <a:p>
            <a:pPr algn="l">
              <a:buFont typeface="Arial" panose="020B0604020202020204" pitchFamily="34" charset="0"/>
              <a:buChar char="•"/>
            </a:pPr>
            <a:r>
              <a:rPr lang="en-US" sz="2000" b="1" i="0" dirty="0">
                <a:solidFill>
                  <a:srgbClr val="0D0D0D"/>
                </a:solidFill>
                <a:effectLst/>
                <a:latin typeface="Söhne"/>
              </a:rPr>
              <a:t>Consistency</a:t>
            </a:r>
            <a:r>
              <a:rPr lang="en-US" sz="2000" b="0" i="0" dirty="0">
                <a:solidFill>
                  <a:srgbClr val="0D0D0D"/>
                </a:solidFill>
                <a:effectLst/>
                <a:latin typeface="Söhne"/>
              </a:rPr>
              <a:t>: Ensures consistent configuration and environment setup across development, testing, and production environments.</a:t>
            </a:r>
          </a:p>
          <a:p>
            <a:pPr algn="l">
              <a:buFont typeface="Arial" panose="020B0604020202020204" pitchFamily="34" charset="0"/>
              <a:buChar char="•"/>
            </a:pPr>
            <a:r>
              <a:rPr lang="en-US" sz="2000" b="1" i="0" dirty="0">
                <a:solidFill>
                  <a:srgbClr val="0D0D0D"/>
                </a:solidFill>
                <a:effectLst/>
                <a:latin typeface="Söhne"/>
              </a:rPr>
              <a:t>Scalability</a:t>
            </a:r>
            <a:r>
              <a:rPr lang="en-US" sz="2000" b="0" i="0" dirty="0">
                <a:solidFill>
                  <a:srgbClr val="0D0D0D"/>
                </a:solidFill>
                <a:effectLst/>
                <a:latin typeface="Söhne"/>
              </a:rPr>
              <a:t>: Scales to manage complex infrastructures with hundreds or thousands of resources, making it suitable for large-scale deployments.</a:t>
            </a:r>
          </a:p>
          <a:p>
            <a:endParaRPr lang="en-IN" dirty="0"/>
          </a:p>
        </p:txBody>
      </p:sp>
    </p:spTree>
    <p:extLst>
      <p:ext uri="{BB962C8B-B14F-4D97-AF65-F5344CB8AC3E}">
        <p14:creationId xmlns:p14="http://schemas.microsoft.com/office/powerpoint/2010/main" val="12520505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2FC94-7EF8-6B3E-A908-4CE3DFE9EB7B}"/>
              </a:ext>
            </a:extLst>
          </p:cNvPr>
          <p:cNvSpPr>
            <a:spLocks noGrp="1"/>
          </p:cNvSpPr>
          <p:nvPr>
            <p:ph type="title"/>
          </p:nvPr>
        </p:nvSpPr>
        <p:spPr>
          <a:xfrm>
            <a:off x="1484310" y="160283"/>
            <a:ext cx="10018713" cy="504825"/>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1B9B5460-D645-67C3-7B0B-25068F1D572D}"/>
              </a:ext>
            </a:extLst>
          </p:cNvPr>
          <p:cNvSpPr>
            <a:spLocks noGrp="1"/>
          </p:cNvSpPr>
          <p:nvPr>
            <p:ph idx="1"/>
          </p:nvPr>
        </p:nvSpPr>
        <p:spPr>
          <a:xfrm>
            <a:off x="1484310" y="872360"/>
            <a:ext cx="10018713" cy="5918966"/>
          </a:xfrm>
        </p:spPr>
        <p:txBody>
          <a:bodyPr>
            <a:normAutofit fontScale="92500" lnSpcReduction="20000"/>
          </a:bodyPr>
          <a:lstStyle/>
          <a:p>
            <a:pPr algn="l"/>
            <a:r>
              <a:rPr lang="en-US" b="1" i="0" dirty="0">
                <a:solidFill>
                  <a:srgbClr val="0D0D0D"/>
                </a:solidFill>
                <a:effectLst/>
                <a:latin typeface="Söhne"/>
              </a:rPr>
              <a:t>Limitations and Use Cases of AWS </a:t>
            </a:r>
            <a:r>
              <a:rPr lang="en-US" b="1" i="0" dirty="0" err="1">
                <a:solidFill>
                  <a:srgbClr val="0D0D0D"/>
                </a:solidFill>
                <a:effectLst/>
                <a:latin typeface="Söhne"/>
              </a:rPr>
              <a:t>Cloudformation</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Learning Curve: Requires understanding of CloudFormation template syntax and AWS resource configurations.</a:t>
            </a:r>
          </a:p>
          <a:p>
            <a:pPr marL="742950" lvl="1" indent="-285750" algn="l">
              <a:buFont typeface="Arial" panose="020B0604020202020204" pitchFamily="34" charset="0"/>
              <a:buChar char="•"/>
            </a:pPr>
            <a:r>
              <a:rPr lang="en-US" b="0" i="0" dirty="0">
                <a:solidFill>
                  <a:srgbClr val="0D0D0D"/>
                </a:solidFill>
                <a:effectLst/>
                <a:latin typeface="Söhne"/>
              </a:rPr>
              <a:t>Resource Coverage: Some AWS resources and configurations may not be supported or fully configurable through CloudFormation.</a:t>
            </a:r>
          </a:p>
          <a:p>
            <a:pPr marL="742950" lvl="1" indent="-285750" algn="l">
              <a:buFont typeface="Arial" panose="020B0604020202020204" pitchFamily="34" charset="0"/>
              <a:buChar char="•"/>
            </a:pPr>
            <a:r>
              <a:rPr lang="en-US" b="0" i="0" dirty="0">
                <a:solidFill>
                  <a:srgbClr val="0D0D0D"/>
                </a:solidFill>
                <a:effectLst/>
                <a:latin typeface="Söhne"/>
              </a:rPr>
              <a:t>Complexity: Managing large and complex templates can become challenging and may require additional tooling or best practices.</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Infrastructure Orchestration</a:t>
            </a:r>
            <a:r>
              <a:rPr lang="en-US" b="0" i="0" dirty="0">
                <a:solidFill>
                  <a:srgbClr val="0D0D0D"/>
                </a:solidFill>
                <a:effectLst/>
                <a:latin typeface="Söhne"/>
              </a:rPr>
              <a:t>: Defining and provisioning infrastructure for applications, services, and environments using a repeatable and automated process.</a:t>
            </a:r>
          </a:p>
          <a:p>
            <a:pPr marL="742950" lvl="1" indent="-285750" algn="l">
              <a:buFont typeface="Arial" panose="020B0604020202020204" pitchFamily="34" charset="0"/>
              <a:buChar char="•"/>
            </a:pPr>
            <a:r>
              <a:rPr lang="en-US" b="1" i="0" dirty="0">
                <a:solidFill>
                  <a:srgbClr val="0D0D0D"/>
                </a:solidFill>
                <a:effectLst/>
                <a:latin typeface="Söhne"/>
              </a:rPr>
              <a:t>Environment Management</a:t>
            </a:r>
            <a:r>
              <a:rPr lang="en-US" b="0" i="0" dirty="0">
                <a:solidFill>
                  <a:srgbClr val="0D0D0D"/>
                </a:solidFill>
                <a:effectLst/>
                <a:latin typeface="Söhne"/>
              </a:rPr>
              <a:t>: Managing development, testing, and production environments with consistent configurations and version-controlled templates.</a:t>
            </a:r>
          </a:p>
          <a:p>
            <a:pPr marL="742950" lvl="1" indent="-285750" algn="l">
              <a:buFont typeface="Arial" panose="020B0604020202020204" pitchFamily="34" charset="0"/>
              <a:buChar char="•"/>
            </a:pPr>
            <a:r>
              <a:rPr lang="en-US" b="1" i="0" dirty="0">
                <a:solidFill>
                  <a:srgbClr val="0D0D0D"/>
                </a:solidFill>
                <a:effectLst/>
                <a:latin typeface="Söhne"/>
              </a:rPr>
              <a:t>Application Lifecycle Management</a:t>
            </a:r>
            <a:r>
              <a:rPr lang="en-US" b="0" i="0" dirty="0">
                <a:solidFill>
                  <a:srgbClr val="0D0D0D"/>
                </a:solidFill>
                <a:effectLst/>
                <a:latin typeface="Söhne"/>
              </a:rPr>
              <a:t>: Automating the deployment and update process of applications and services across multiple AWS resources.</a:t>
            </a:r>
          </a:p>
          <a:p>
            <a:pPr marL="742950" lvl="1" indent="-285750" algn="l">
              <a:buFont typeface="Arial" panose="020B0604020202020204" pitchFamily="34" charset="0"/>
              <a:buChar char="•"/>
            </a:pPr>
            <a:r>
              <a:rPr lang="en-US" b="1" i="0" dirty="0">
                <a:solidFill>
                  <a:srgbClr val="0D0D0D"/>
                </a:solidFill>
                <a:effectLst/>
                <a:latin typeface="Söhne"/>
              </a:rPr>
              <a:t>Multi-Account and Multi-Region Deployments</a:t>
            </a:r>
            <a:r>
              <a:rPr lang="en-US" b="0" i="0" dirty="0">
                <a:solidFill>
                  <a:srgbClr val="0D0D0D"/>
                </a:solidFill>
                <a:effectLst/>
                <a:latin typeface="Söhne"/>
              </a:rPr>
              <a:t>: Orchestrating deployments across multiple AWS accounts and regions with consistent infrastructure configurations.</a:t>
            </a:r>
          </a:p>
          <a:p>
            <a:endParaRPr lang="en-IN" dirty="0"/>
          </a:p>
        </p:txBody>
      </p:sp>
    </p:spTree>
    <p:extLst>
      <p:ext uri="{BB962C8B-B14F-4D97-AF65-F5344CB8AC3E}">
        <p14:creationId xmlns:p14="http://schemas.microsoft.com/office/powerpoint/2010/main" val="5879315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0BDE2-185C-DF94-2E52-A4D9CC68A311}"/>
              </a:ext>
            </a:extLst>
          </p:cNvPr>
          <p:cNvSpPr>
            <a:spLocks noGrp="1"/>
          </p:cNvSpPr>
          <p:nvPr>
            <p:ph type="title"/>
          </p:nvPr>
        </p:nvSpPr>
        <p:spPr/>
        <p:txBody>
          <a:bodyPr/>
          <a:lstStyle/>
          <a:p>
            <a:r>
              <a:rPr lang="en-US" b="0" i="0" dirty="0">
                <a:solidFill>
                  <a:srgbClr val="0D0D0D"/>
                </a:solidFill>
                <a:effectLst/>
                <a:latin typeface="Söhne"/>
              </a:rPr>
              <a:t>Amazon ECS</a:t>
            </a:r>
            <a:endParaRPr lang="en-IN" dirty="0"/>
          </a:p>
        </p:txBody>
      </p:sp>
      <p:sp>
        <p:nvSpPr>
          <p:cNvPr id="3" name="Content Placeholder 2">
            <a:extLst>
              <a:ext uri="{FF2B5EF4-FFF2-40B4-BE49-F238E27FC236}">
                <a16:creationId xmlns:a16="http://schemas.microsoft.com/office/drawing/2014/main" id="{FB012190-6A43-3D90-C432-DF4D335DCF3E}"/>
              </a:ext>
            </a:extLst>
          </p:cNvPr>
          <p:cNvSpPr>
            <a:spLocks noGrp="1"/>
          </p:cNvSpPr>
          <p:nvPr>
            <p:ph idx="1"/>
          </p:nvPr>
        </p:nvSpPr>
        <p:spPr>
          <a:xfrm>
            <a:off x="1484310" y="2178425"/>
            <a:ext cx="10018713" cy="4572000"/>
          </a:xfrm>
        </p:spPr>
        <p:txBody>
          <a:bodyPr>
            <a:normAutofit/>
          </a:bodyPr>
          <a:lstStyle/>
          <a:p>
            <a:r>
              <a:rPr lang="en-US" sz="2000" b="0" i="0" dirty="0">
                <a:solidFill>
                  <a:srgbClr val="0D0D0D"/>
                </a:solidFill>
                <a:effectLst/>
                <a:latin typeface="Söhne"/>
              </a:rPr>
              <a:t>Amazon Elastic Container Service (Amazon ECS) is a fully managed container orchestration service that makes it easy to run, stop, and manage Docker containers on a cluster of Amazon EC2 instances.</a:t>
            </a:r>
          </a:p>
          <a:p>
            <a:pPr algn="l"/>
            <a:r>
              <a:rPr lang="en-US" sz="2000" b="1" i="0" dirty="0">
                <a:solidFill>
                  <a:srgbClr val="0D0D0D"/>
                </a:solidFill>
                <a:effectLst/>
                <a:latin typeface="Söhne"/>
              </a:rPr>
              <a:t>Key Benefits of Amazon ECS</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Scalability</a:t>
            </a:r>
            <a:r>
              <a:rPr lang="en-US" sz="2000" b="0" i="0" dirty="0">
                <a:solidFill>
                  <a:srgbClr val="0D0D0D"/>
                </a:solidFill>
                <a:effectLst/>
                <a:latin typeface="Söhne"/>
              </a:rPr>
              <a:t>: Seamlessly scale containerized applications with Amazon ECS.</a:t>
            </a:r>
          </a:p>
          <a:p>
            <a:pPr algn="l">
              <a:buFont typeface="Arial" panose="020B0604020202020204" pitchFamily="34" charset="0"/>
              <a:buChar char="•"/>
            </a:pPr>
            <a:r>
              <a:rPr lang="en-US" sz="2000" b="1" i="0" dirty="0">
                <a:solidFill>
                  <a:srgbClr val="0D0D0D"/>
                </a:solidFill>
                <a:effectLst/>
                <a:latin typeface="Söhne"/>
              </a:rPr>
              <a:t>Flexibility</a:t>
            </a:r>
            <a:r>
              <a:rPr lang="en-US" sz="2000" b="0" i="0" dirty="0">
                <a:solidFill>
                  <a:srgbClr val="0D0D0D"/>
                </a:solidFill>
                <a:effectLst/>
                <a:latin typeface="Söhne"/>
              </a:rPr>
              <a:t>: Supports a wide range of containerized applications and frameworks.</a:t>
            </a:r>
          </a:p>
          <a:p>
            <a:pPr algn="l">
              <a:buFont typeface="Arial" panose="020B0604020202020204" pitchFamily="34" charset="0"/>
              <a:buChar char="•"/>
            </a:pPr>
            <a:r>
              <a:rPr lang="en-US" sz="2000" b="1" i="0" dirty="0">
                <a:solidFill>
                  <a:srgbClr val="0D0D0D"/>
                </a:solidFill>
                <a:effectLst/>
                <a:latin typeface="Söhne"/>
              </a:rPr>
              <a:t>High Availability</a:t>
            </a:r>
            <a:r>
              <a:rPr lang="en-US" sz="2000" b="0" i="0" dirty="0">
                <a:solidFill>
                  <a:srgbClr val="0D0D0D"/>
                </a:solidFill>
                <a:effectLst/>
                <a:latin typeface="Söhne"/>
              </a:rPr>
              <a:t>: Ensures high availability and fault tolerance through auto-scaling and integration with AWS services.</a:t>
            </a:r>
          </a:p>
          <a:p>
            <a:pPr algn="l">
              <a:buFont typeface="Arial" panose="020B0604020202020204" pitchFamily="34" charset="0"/>
              <a:buChar char="•"/>
            </a:pPr>
            <a:r>
              <a:rPr lang="en-US" sz="2000" b="1" i="0" dirty="0">
                <a:solidFill>
                  <a:srgbClr val="0D0D0D"/>
                </a:solidFill>
                <a:effectLst/>
                <a:latin typeface="Söhne"/>
              </a:rPr>
              <a:t>Cost Optimization</a:t>
            </a:r>
            <a:r>
              <a:rPr lang="en-US" sz="2000" b="0" i="0" dirty="0">
                <a:solidFill>
                  <a:srgbClr val="0D0D0D"/>
                </a:solidFill>
                <a:effectLst/>
                <a:latin typeface="Söhne"/>
              </a:rPr>
              <a:t>: Optimize costs by running containers only when needed and benefiting from AWS pricing models.</a:t>
            </a:r>
          </a:p>
          <a:p>
            <a:endParaRPr lang="en-IN" sz="2000" dirty="0"/>
          </a:p>
        </p:txBody>
      </p:sp>
    </p:spTree>
    <p:extLst>
      <p:ext uri="{BB962C8B-B14F-4D97-AF65-F5344CB8AC3E}">
        <p14:creationId xmlns:p14="http://schemas.microsoft.com/office/powerpoint/2010/main" val="37567704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0CCFD-9CB8-E643-B1DD-5DC90F1A0041}"/>
              </a:ext>
            </a:extLst>
          </p:cNvPr>
          <p:cNvSpPr>
            <a:spLocks noGrp="1"/>
          </p:cNvSpPr>
          <p:nvPr>
            <p:ph type="title"/>
          </p:nvPr>
        </p:nvSpPr>
        <p:spPr/>
        <p:txBody>
          <a:bodyPr>
            <a:normAutofit/>
          </a:bodyPr>
          <a:lstStyle/>
          <a:p>
            <a:r>
              <a:rPr lang="en-IN" b="1" dirty="0">
                <a:solidFill>
                  <a:srgbClr val="1F1F1F"/>
                </a:solidFill>
                <a:effectLst/>
                <a:latin typeface="Google Sans"/>
                <a:ea typeface="Times New Roman" panose="02020603050405020304" pitchFamily="18" charset="0"/>
                <a:cs typeface="Times New Roman" panose="02020603050405020304" pitchFamily="18" charset="0"/>
              </a:rPr>
              <a:t>Security &amp; Management</a:t>
            </a:r>
            <a:endParaRPr lang="en-IN" dirty="0"/>
          </a:p>
        </p:txBody>
      </p:sp>
      <p:sp>
        <p:nvSpPr>
          <p:cNvPr id="3" name="Content Placeholder 2">
            <a:extLst>
              <a:ext uri="{FF2B5EF4-FFF2-40B4-BE49-F238E27FC236}">
                <a16:creationId xmlns:a16="http://schemas.microsoft.com/office/drawing/2014/main" id="{DC8E45E4-1B9C-6BFA-C63F-5DA5106706AB}"/>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IAM:</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Access control and user management for secure deployments.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CloudWatch:</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Monitoring and logging for performance insights.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b="1" dirty="0">
                <a:solidFill>
                  <a:srgbClr val="1F1F1F"/>
                </a:solidFill>
                <a:effectLst/>
                <a:latin typeface="Google Sans"/>
                <a:ea typeface="Times New Roman" panose="02020603050405020304" pitchFamily="18" charset="0"/>
                <a:cs typeface="Times New Roman" panose="02020603050405020304" pitchFamily="18" charset="0"/>
              </a:rPr>
              <a:t>Trusted Advisor:</a:t>
            </a:r>
            <a:r>
              <a:rPr lang="en-IN" sz="2000" dirty="0">
                <a:solidFill>
                  <a:srgbClr val="1F1F1F"/>
                </a:solidFill>
                <a:effectLst/>
                <a:latin typeface="Google Sans"/>
                <a:ea typeface="Times New Roman" panose="02020603050405020304" pitchFamily="18" charset="0"/>
                <a:cs typeface="Times New Roman" panose="02020603050405020304" pitchFamily="18" charset="0"/>
              </a:rPr>
              <a:t> Cost optimization and security best practices recommendations.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9996730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DA99E-A145-2679-E716-D6602F14F186}"/>
              </a:ext>
            </a:extLst>
          </p:cNvPr>
          <p:cNvSpPr>
            <a:spLocks noGrp="1"/>
          </p:cNvSpPr>
          <p:nvPr>
            <p:ph type="title"/>
          </p:nvPr>
        </p:nvSpPr>
        <p:spPr>
          <a:xfrm>
            <a:off x="1484311" y="685801"/>
            <a:ext cx="10018713" cy="1200150"/>
          </a:xfrm>
        </p:spPr>
        <p:txBody>
          <a:bodyPr/>
          <a:lstStyle/>
          <a:p>
            <a:r>
              <a:rPr lang="en-US" b="0" i="0" dirty="0">
                <a:solidFill>
                  <a:srgbClr val="0D0D0D"/>
                </a:solidFill>
                <a:effectLst/>
                <a:latin typeface="Söhne"/>
              </a:rPr>
              <a:t>AWS IAM</a:t>
            </a:r>
            <a:endParaRPr lang="en-IN" dirty="0"/>
          </a:p>
        </p:txBody>
      </p:sp>
      <p:sp>
        <p:nvSpPr>
          <p:cNvPr id="3" name="Content Placeholder 2">
            <a:extLst>
              <a:ext uri="{FF2B5EF4-FFF2-40B4-BE49-F238E27FC236}">
                <a16:creationId xmlns:a16="http://schemas.microsoft.com/office/drawing/2014/main" id="{B083FB7E-B599-B4C4-FD01-CCAD0C199C92}"/>
              </a:ext>
            </a:extLst>
          </p:cNvPr>
          <p:cNvSpPr>
            <a:spLocks noGrp="1"/>
          </p:cNvSpPr>
          <p:nvPr>
            <p:ph idx="1"/>
          </p:nvPr>
        </p:nvSpPr>
        <p:spPr>
          <a:xfrm>
            <a:off x="1484311" y="2228850"/>
            <a:ext cx="10018713" cy="4629150"/>
          </a:xfrm>
        </p:spPr>
        <p:txBody>
          <a:bodyPr>
            <a:normAutofit/>
          </a:bodyPr>
          <a:lstStyle/>
          <a:p>
            <a:pPr algn="l">
              <a:buFont typeface="Arial" panose="020B0604020202020204" pitchFamily="34" charset="0"/>
              <a:buChar char="•"/>
            </a:pPr>
            <a:r>
              <a:rPr lang="en-US" sz="2000" b="0" i="0" dirty="0">
                <a:solidFill>
                  <a:srgbClr val="0D0D0D"/>
                </a:solidFill>
                <a:effectLst/>
                <a:latin typeface="Söhne"/>
              </a:rPr>
              <a:t>AWS IAM is a web service that helps you securely control access to AWS resources. It allows you to manage users, groups, roles, and permissions to securely access AWS services and resources.</a:t>
            </a:r>
          </a:p>
          <a:p>
            <a:pPr algn="l"/>
            <a:r>
              <a:rPr lang="en-US" sz="2000" b="1" i="0" dirty="0">
                <a:solidFill>
                  <a:srgbClr val="0D0D0D"/>
                </a:solidFill>
                <a:effectLst/>
                <a:latin typeface="Söhne"/>
              </a:rPr>
              <a:t>Slide 2: Key Benefits of AWS IAM</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Granular Access Control</a:t>
            </a:r>
            <a:r>
              <a:rPr lang="en-US" sz="2000" b="0" i="0" dirty="0">
                <a:solidFill>
                  <a:srgbClr val="0D0D0D"/>
                </a:solidFill>
                <a:effectLst/>
                <a:latin typeface="Söhne"/>
              </a:rPr>
              <a:t>: Provides fine-grained control over who can access AWS resources and what actions they can perform.</a:t>
            </a:r>
          </a:p>
          <a:p>
            <a:pPr algn="l">
              <a:buFont typeface="Arial" panose="020B0604020202020204" pitchFamily="34" charset="0"/>
              <a:buChar char="•"/>
            </a:pPr>
            <a:r>
              <a:rPr lang="en-US" sz="2000" b="1" i="0" dirty="0">
                <a:solidFill>
                  <a:srgbClr val="0D0D0D"/>
                </a:solidFill>
                <a:effectLst/>
                <a:latin typeface="Söhne"/>
              </a:rPr>
              <a:t>Security</a:t>
            </a:r>
            <a:r>
              <a:rPr lang="en-US" sz="2000" b="0" i="0" dirty="0">
                <a:solidFill>
                  <a:srgbClr val="0D0D0D"/>
                </a:solidFill>
                <a:effectLst/>
                <a:latin typeface="Söhne"/>
              </a:rPr>
              <a:t>: Enhances security by allowing you to enforce least privilege principles and implement multi-factor authentication (MFA) for users.</a:t>
            </a:r>
          </a:p>
          <a:p>
            <a:pPr algn="l">
              <a:buFont typeface="Arial" panose="020B0604020202020204" pitchFamily="34" charset="0"/>
              <a:buChar char="•"/>
            </a:pPr>
            <a:r>
              <a:rPr lang="en-US" sz="2000" b="1" i="0" dirty="0">
                <a:solidFill>
                  <a:srgbClr val="0D0D0D"/>
                </a:solidFill>
                <a:effectLst/>
                <a:latin typeface="Söhne"/>
              </a:rPr>
              <a:t>Centralized Management</a:t>
            </a:r>
            <a:r>
              <a:rPr lang="en-US" sz="2000" b="0" i="0" dirty="0">
                <a:solidFill>
                  <a:srgbClr val="0D0D0D"/>
                </a:solidFill>
                <a:effectLst/>
                <a:latin typeface="Söhne"/>
              </a:rPr>
              <a:t>: Offers centralized management of user identities and access policies across AWS accounts and services.</a:t>
            </a:r>
          </a:p>
          <a:p>
            <a:pPr algn="l">
              <a:buFont typeface="Arial" panose="020B0604020202020204" pitchFamily="34" charset="0"/>
              <a:buChar char="•"/>
            </a:pPr>
            <a:r>
              <a:rPr lang="en-US" sz="2000" b="1" i="0" dirty="0">
                <a:solidFill>
                  <a:srgbClr val="0D0D0D"/>
                </a:solidFill>
                <a:effectLst/>
                <a:latin typeface="Söhne"/>
              </a:rPr>
              <a:t>Auditability</a:t>
            </a:r>
            <a:r>
              <a:rPr lang="en-US" sz="2000" b="0" i="0" dirty="0">
                <a:solidFill>
                  <a:srgbClr val="0D0D0D"/>
                </a:solidFill>
                <a:effectLst/>
                <a:latin typeface="Söhne"/>
              </a:rPr>
              <a:t>: Provides detailed logging and monitoring of user activity, enabling you to track changes and comply with security requirements.</a:t>
            </a:r>
          </a:p>
          <a:p>
            <a:endParaRPr lang="en-IN" dirty="0"/>
          </a:p>
        </p:txBody>
      </p:sp>
    </p:spTree>
    <p:extLst>
      <p:ext uri="{BB962C8B-B14F-4D97-AF65-F5344CB8AC3E}">
        <p14:creationId xmlns:p14="http://schemas.microsoft.com/office/powerpoint/2010/main" val="2860556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4B9BEF-B132-E8E2-65D9-E9035B00CC68}"/>
              </a:ext>
            </a:extLst>
          </p:cNvPr>
          <p:cNvSpPr>
            <a:spLocks noGrp="1"/>
          </p:cNvSpPr>
          <p:nvPr>
            <p:ph type="title"/>
          </p:nvPr>
        </p:nvSpPr>
        <p:spPr>
          <a:xfrm>
            <a:off x="1484309" y="66674"/>
            <a:ext cx="10018713" cy="50482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44753431-B72B-3BF7-B372-ACC20F40F584}"/>
              </a:ext>
            </a:extLst>
          </p:cNvPr>
          <p:cNvSpPr>
            <a:spLocks noGrp="1"/>
          </p:cNvSpPr>
          <p:nvPr>
            <p:ph idx="1"/>
          </p:nvPr>
        </p:nvSpPr>
        <p:spPr>
          <a:xfrm>
            <a:off x="1484308" y="683173"/>
            <a:ext cx="10018713" cy="5666720"/>
          </a:xfrm>
        </p:spPr>
        <p:txBody>
          <a:bodyPr>
            <a:normAutofit fontScale="92500" lnSpcReduction="20000"/>
          </a:bodyPr>
          <a:lstStyle/>
          <a:p>
            <a:pPr algn="l"/>
            <a:r>
              <a:rPr lang="en-US" b="1" i="0" dirty="0">
                <a:solidFill>
                  <a:srgbClr val="0D0D0D"/>
                </a:solidFill>
                <a:effectLst/>
                <a:latin typeface="Söhne"/>
              </a:rPr>
              <a:t>Limitations and Use Cases of AWS IAM</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Learning Curve: Requires understanding of IAM concepts, policies, and best practices for effective implementation.</a:t>
            </a:r>
          </a:p>
          <a:p>
            <a:pPr marL="742950" lvl="1" indent="-285750" algn="l">
              <a:buFont typeface="Arial" panose="020B0604020202020204" pitchFamily="34" charset="0"/>
              <a:buChar char="•"/>
            </a:pPr>
            <a:r>
              <a:rPr lang="en-US" b="0" i="0" dirty="0">
                <a:solidFill>
                  <a:srgbClr val="0D0D0D"/>
                </a:solidFill>
                <a:effectLst/>
                <a:latin typeface="Söhne"/>
              </a:rPr>
              <a:t>Complexity: Managing permissions for large numbers of users, groups, and resources can become complex and time-consuming.</a:t>
            </a:r>
          </a:p>
          <a:p>
            <a:pPr marL="742950" lvl="1" indent="-285750" algn="l">
              <a:buFont typeface="Arial" panose="020B0604020202020204" pitchFamily="34" charset="0"/>
              <a:buChar char="•"/>
            </a:pPr>
            <a:r>
              <a:rPr lang="en-US" b="0" i="0" dirty="0">
                <a:solidFill>
                  <a:srgbClr val="0D0D0D"/>
                </a:solidFill>
                <a:effectLst/>
                <a:latin typeface="Söhne"/>
              </a:rPr>
              <a:t>Access Control Scope: IAM policies apply only to AWS services and resources, and not to applications or external systems.</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Access Control</a:t>
            </a:r>
            <a:r>
              <a:rPr lang="en-US" b="0" i="0" dirty="0">
                <a:solidFill>
                  <a:srgbClr val="0D0D0D"/>
                </a:solidFill>
                <a:effectLst/>
                <a:latin typeface="Söhne"/>
              </a:rPr>
              <a:t>: Controlling access to AWS resources based on user roles, groups, and permissions to enforce security policies.</a:t>
            </a:r>
          </a:p>
          <a:p>
            <a:pPr marL="742950" lvl="1" indent="-285750" algn="l">
              <a:buFont typeface="Arial" panose="020B0604020202020204" pitchFamily="34" charset="0"/>
              <a:buChar char="•"/>
            </a:pPr>
            <a:r>
              <a:rPr lang="en-US" b="1" i="0" dirty="0">
                <a:solidFill>
                  <a:srgbClr val="0D0D0D"/>
                </a:solidFill>
                <a:effectLst/>
                <a:latin typeface="Söhne"/>
              </a:rPr>
              <a:t>Identity Federation</a:t>
            </a:r>
            <a:r>
              <a:rPr lang="en-US" b="0" i="0" dirty="0">
                <a:solidFill>
                  <a:srgbClr val="0D0D0D"/>
                </a:solidFill>
                <a:effectLst/>
                <a:latin typeface="Söhne"/>
              </a:rPr>
              <a:t>: Integrating with external identity providers (e.g., Active Directory) for single sign-on (SSO) and federated access to AWS resources.</a:t>
            </a:r>
          </a:p>
          <a:p>
            <a:pPr marL="742950" lvl="1" indent="-285750" algn="l">
              <a:buFont typeface="Arial" panose="020B0604020202020204" pitchFamily="34" charset="0"/>
              <a:buChar char="•"/>
            </a:pPr>
            <a:r>
              <a:rPr lang="en-US" b="1" i="0" dirty="0">
                <a:solidFill>
                  <a:srgbClr val="0D0D0D"/>
                </a:solidFill>
                <a:effectLst/>
                <a:latin typeface="Söhne"/>
              </a:rPr>
              <a:t>Cross-Account Access</a:t>
            </a:r>
            <a:r>
              <a:rPr lang="en-US" b="0" i="0" dirty="0">
                <a:solidFill>
                  <a:srgbClr val="0D0D0D"/>
                </a:solidFill>
                <a:effectLst/>
                <a:latin typeface="Söhne"/>
              </a:rPr>
              <a:t>: Sharing resources securely across multiple AWS accounts by defining cross-account roles and permissions.</a:t>
            </a:r>
          </a:p>
          <a:p>
            <a:pPr marL="742950" lvl="1" indent="-285750" algn="l">
              <a:buFont typeface="Arial" panose="020B0604020202020204" pitchFamily="34" charset="0"/>
              <a:buChar char="•"/>
            </a:pPr>
            <a:r>
              <a:rPr lang="en-US" b="1" i="0" dirty="0">
                <a:solidFill>
                  <a:srgbClr val="0D0D0D"/>
                </a:solidFill>
                <a:effectLst/>
                <a:latin typeface="Söhne"/>
              </a:rPr>
              <a:t>Compliance and Governance</a:t>
            </a:r>
            <a:r>
              <a:rPr lang="en-US" b="0" i="0" dirty="0">
                <a:solidFill>
                  <a:srgbClr val="0D0D0D"/>
                </a:solidFill>
                <a:effectLst/>
                <a:latin typeface="Söhne"/>
              </a:rPr>
              <a:t>: Enforcing compliance requirements and implementing governance policies by monitoring and auditing user access and permissions.</a:t>
            </a:r>
          </a:p>
          <a:p>
            <a:endParaRPr lang="en-IN" dirty="0"/>
          </a:p>
        </p:txBody>
      </p:sp>
    </p:spTree>
    <p:extLst>
      <p:ext uri="{BB962C8B-B14F-4D97-AF65-F5344CB8AC3E}">
        <p14:creationId xmlns:p14="http://schemas.microsoft.com/office/powerpoint/2010/main" val="28577966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3BE61-B806-B028-8903-7C4FA306C919}"/>
              </a:ext>
            </a:extLst>
          </p:cNvPr>
          <p:cNvSpPr>
            <a:spLocks noGrp="1"/>
          </p:cNvSpPr>
          <p:nvPr>
            <p:ph type="title"/>
          </p:nvPr>
        </p:nvSpPr>
        <p:spPr>
          <a:xfrm>
            <a:off x="1484311" y="685801"/>
            <a:ext cx="10018713" cy="1085850"/>
          </a:xfrm>
        </p:spPr>
        <p:txBody>
          <a:bodyPr/>
          <a:lstStyle/>
          <a:p>
            <a:r>
              <a:rPr lang="en-US" b="0" i="0" dirty="0">
                <a:solidFill>
                  <a:srgbClr val="0D0D0D"/>
                </a:solidFill>
                <a:effectLst/>
                <a:latin typeface="Söhne"/>
              </a:rPr>
              <a:t>Amazon CloudWatch</a:t>
            </a:r>
            <a:endParaRPr lang="en-IN" dirty="0"/>
          </a:p>
        </p:txBody>
      </p:sp>
      <p:sp>
        <p:nvSpPr>
          <p:cNvPr id="3" name="Content Placeholder 2">
            <a:extLst>
              <a:ext uri="{FF2B5EF4-FFF2-40B4-BE49-F238E27FC236}">
                <a16:creationId xmlns:a16="http://schemas.microsoft.com/office/drawing/2014/main" id="{21924D00-1349-377E-A1DD-DCE5146BDC17}"/>
              </a:ext>
            </a:extLst>
          </p:cNvPr>
          <p:cNvSpPr>
            <a:spLocks noGrp="1"/>
          </p:cNvSpPr>
          <p:nvPr>
            <p:ph idx="1"/>
          </p:nvPr>
        </p:nvSpPr>
        <p:spPr>
          <a:xfrm>
            <a:off x="1484310" y="1905001"/>
            <a:ext cx="10018713" cy="4876800"/>
          </a:xfrm>
        </p:spPr>
        <p:txBody>
          <a:bodyPr>
            <a:normAutofit/>
          </a:bodyPr>
          <a:lstStyle/>
          <a:p>
            <a:pPr algn="l">
              <a:buFont typeface="Arial" panose="020B0604020202020204" pitchFamily="34" charset="0"/>
              <a:buChar char="•"/>
            </a:pPr>
            <a:r>
              <a:rPr lang="en-US" sz="2000" b="0" i="0" dirty="0">
                <a:solidFill>
                  <a:srgbClr val="0D0D0D"/>
                </a:solidFill>
                <a:effectLst/>
                <a:latin typeface="Söhne"/>
              </a:rPr>
              <a:t>Amazon CloudWatch is a monitoring and observability service provided by AWS. It allows you to collect, monitor, and analyze metrics, logs, and events from your AWS resources and applications in real-time.</a:t>
            </a:r>
          </a:p>
          <a:p>
            <a:pPr algn="l"/>
            <a:r>
              <a:rPr lang="en-US" sz="2000" b="1" i="0" dirty="0">
                <a:solidFill>
                  <a:srgbClr val="0D0D0D"/>
                </a:solidFill>
                <a:effectLst/>
                <a:latin typeface="Söhne"/>
              </a:rPr>
              <a:t>Slide 2: Key Benefits of Amazon CloudWatch</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Real-Time Monitoring</a:t>
            </a:r>
            <a:r>
              <a:rPr lang="en-US" sz="2000" b="0" i="0" dirty="0">
                <a:solidFill>
                  <a:srgbClr val="0D0D0D"/>
                </a:solidFill>
                <a:effectLst/>
                <a:latin typeface="Söhne"/>
              </a:rPr>
              <a:t>: Provides real-time visibility into the health and performance of AWS resources, applications, and services.</a:t>
            </a:r>
          </a:p>
          <a:p>
            <a:pPr algn="l">
              <a:buFont typeface="Arial" panose="020B0604020202020204" pitchFamily="34" charset="0"/>
              <a:buChar char="•"/>
            </a:pPr>
            <a:r>
              <a:rPr lang="en-US" sz="2000" b="1" i="0" dirty="0">
                <a:solidFill>
                  <a:srgbClr val="0D0D0D"/>
                </a:solidFill>
                <a:effectLst/>
                <a:latin typeface="Söhne"/>
              </a:rPr>
              <a:t>Automatic Scaling</a:t>
            </a:r>
            <a:r>
              <a:rPr lang="en-US" sz="2000" b="0" i="0" dirty="0">
                <a:solidFill>
                  <a:srgbClr val="0D0D0D"/>
                </a:solidFill>
                <a:effectLst/>
                <a:latin typeface="Söhne"/>
              </a:rPr>
              <a:t>: Enables automatic scaling of AWS resources based on predefined metrics and alarms, ensuring optimal performance and cost-efficiency.</a:t>
            </a:r>
          </a:p>
          <a:p>
            <a:pPr algn="l">
              <a:buFont typeface="Arial" panose="020B0604020202020204" pitchFamily="34" charset="0"/>
              <a:buChar char="•"/>
            </a:pPr>
            <a:r>
              <a:rPr lang="en-US" sz="2000" b="1" i="0" dirty="0">
                <a:solidFill>
                  <a:srgbClr val="0D0D0D"/>
                </a:solidFill>
                <a:effectLst/>
                <a:latin typeface="Söhne"/>
              </a:rPr>
              <a:t>Operational Insights</a:t>
            </a:r>
            <a:r>
              <a:rPr lang="en-US" sz="2000" b="0" i="0" dirty="0">
                <a:solidFill>
                  <a:srgbClr val="0D0D0D"/>
                </a:solidFill>
                <a:effectLst/>
                <a:latin typeface="Söhne"/>
              </a:rPr>
              <a:t>: Offers insights and actionable data through customizable dashboards, metrics, and alarms to optimize resource usage and application performance.</a:t>
            </a:r>
          </a:p>
          <a:p>
            <a:pPr algn="l">
              <a:buFont typeface="Arial" panose="020B0604020202020204" pitchFamily="34" charset="0"/>
              <a:buChar char="•"/>
            </a:pPr>
            <a:r>
              <a:rPr lang="en-US" sz="2000" b="1" i="0" dirty="0">
                <a:solidFill>
                  <a:srgbClr val="0D0D0D"/>
                </a:solidFill>
                <a:effectLst/>
                <a:latin typeface="Söhne"/>
              </a:rPr>
              <a:t>Troubleshooting</a:t>
            </a:r>
            <a:r>
              <a:rPr lang="en-US" sz="2000" b="0" i="0" dirty="0">
                <a:solidFill>
                  <a:srgbClr val="0D0D0D"/>
                </a:solidFill>
                <a:effectLst/>
                <a:latin typeface="Söhne"/>
              </a:rPr>
              <a:t>: Facilitates troubleshooting and root cause analysis by correlating metrics, logs, and events across AWS services.</a:t>
            </a:r>
          </a:p>
          <a:p>
            <a:endParaRPr lang="en-IN" dirty="0"/>
          </a:p>
        </p:txBody>
      </p:sp>
    </p:spTree>
    <p:extLst>
      <p:ext uri="{BB962C8B-B14F-4D97-AF65-F5344CB8AC3E}">
        <p14:creationId xmlns:p14="http://schemas.microsoft.com/office/powerpoint/2010/main" val="33177860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E6789-69BF-BA25-1329-2CFD1FA9FF65}"/>
              </a:ext>
            </a:extLst>
          </p:cNvPr>
          <p:cNvSpPr>
            <a:spLocks noGrp="1"/>
          </p:cNvSpPr>
          <p:nvPr>
            <p:ph type="title"/>
          </p:nvPr>
        </p:nvSpPr>
        <p:spPr>
          <a:xfrm>
            <a:off x="1484311" y="685801"/>
            <a:ext cx="10018713" cy="13335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E10C2F47-62B0-E64F-2F8D-9C751FDFF38A}"/>
              </a:ext>
            </a:extLst>
          </p:cNvPr>
          <p:cNvSpPr>
            <a:spLocks noGrp="1"/>
          </p:cNvSpPr>
          <p:nvPr>
            <p:ph idx="1"/>
          </p:nvPr>
        </p:nvSpPr>
        <p:spPr>
          <a:xfrm>
            <a:off x="1484310" y="1323975"/>
            <a:ext cx="10018713" cy="5448300"/>
          </a:xfrm>
        </p:spPr>
        <p:txBody>
          <a:bodyPr>
            <a:normAutofit fontScale="92500" lnSpcReduction="20000"/>
          </a:bodyPr>
          <a:lstStyle/>
          <a:p>
            <a:pPr algn="l"/>
            <a:r>
              <a:rPr lang="en-US" b="1" i="0" dirty="0">
                <a:solidFill>
                  <a:srgbClr val="0D0D0D"/>
                </a:solidFill>
                <a:effectLst/>
                <a:latin typeface="Söhne"/>
              </a:rPr>
              <a:t>Limitations and Use Cases of AWS </a:t>
            </a:r>
            <a:r>
              <a:rPr lang="en-US" b="1" i="0" dirty="0" err="1">
                <a:solidFill>
                  <a:srgbClr val="0D0D0D"/>
                </a:solidFill>
                <a:effectLst/>
                <a:latin typeface="Söhne"/>
              </a:rPr>
              <a:t>Cloudwatch</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Data Retention: Limited retention for CloudWatch Logs data, requiring additional storage solutions for long-term log retention.</a:t>
            </a:r>
          </a:p>
          <a:p>
            <a:pPr marL="742950" lvl="1" indent="-285750" algn="l">
              <a:buFont typeface="Arial" panose="020B0604020202020204" pitchFamily="34" charset="0"/>
              <a:buChar char="•"/>
            </a:pPr>
            <a:r>
              <a:rPr lang="en-US" b="0" i="0" dirty="0">
                <a:solidFill>
                  <a:srgbClr val="0D0D0D"/>
                </a:solidFill>
                <a:effectLst/>
                <a:latin typeface="Söhne"/>
              </a:rPr>
              <a:t>Customization: Limited customization options for dashboards and metrics visualization compared to third-party monitoring tools.</a:t>
            </a:r>
          </a:p>
          <a:p>
            <a:pPr marL="742950" lvl="1" indent="-285750" algn="l">
              <a:buFont typeface="Arial" panose="020B0604020202020204" pitchFamily="34" charset="0"/>
              <a:buChar char="•"/>
            </a:pPr>
            <a:r>
              <a:rPr lang="en-US" b="0" i="0" dirty="0">
                <a:solidFill>
                  <a:srgbClr val="0D0D0D"/>
                </a:solidFill>
                <a:effectLst/>
                <a:latin typeface="Söhne"/>
              </a:rPr>
              <a:t>Cost: Costs may accumulate based on the volume of metrics, logs, and alarms generated and stored.</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Resource Monitoring</a:t>
            </a:r>
            <a:r>
              <a:rPr lang="en-US" b="0" i="0" dirty="0">
                <a:solidFill>
                  <a:srgbClr val="0D0D0D"/>
                </a:solidFill>
                <a:effectLst/>
                <a:latin typeface="Söhne"/>
              </a:rPr>
              <a:t>: Monitoring the performance and health of AWS resources such as EC2 instances, RDS databases, and Lambda functions.</a:t>
            </a:r>
          </a:p>
          <a:p>
            <a:pPr marL="742950" lvl="1" indent="-285750" algn="l">
              <a:buFont typeface="Arial" panose="020B0604020202020204" pitchFamily="34" charset="0"/>
              <a:buChar char="•"/>
            </a:pPr>
            <a:r>
              <a:rPr lang="en-US" b="1" i="0" dirty="0">
                <a:solidFill>
                  <a:srgbClr val="0D0D0D"/>
                </a:solidFill>
                <a:effectLst/>
                <a:latin typeface="Söhne"/>
              </a:rPr>
              <a:t>Application Monitoring</a:t>
            </a:r>
            <a:r>
              <a:rPr lang="en-US" b="0" i="0" dirty="0">
                <a:solidFill>
                  <a:srgbClr val="0D0D0D"/>
                </a:solidFill>
                <a:effectLst/>
                <a:latin typeface="Söhne"/>
              </a:rPr>
              <a:t>: Monitoring application metrics, logs, and events to detect and troubleshoot performance issues and errors.</a:t>
            </a:r>
          </a:p>
          <a:p>
            <a:pPr marL="742950" lvl="1" indent="-285750" algn="l">
              <a:buFont typeface="Arial" panose="020B0604020202020204" pitchFamily="34" charset="0"/>
              <a:buChar char="•"/>
            </a:pPr>
            <a:r>
              <a:rPr lang="en-US" b="1" i="0" dirty="0">
                <a:solidFill>
                  <a:srgbClr val="0D0D0D"/>
                </a:solidFill>
                <a:effectLst/>
                <a:latin typeface="Söhne"/>
              </a:rPr>
              <a:t>Auto Scaling</a:t>
            </a:r>
            <a:r>
              <a:rPr lang="en-US" b="0" i="0" dirty="0">
                <a:solidFill>
                  <a:srgbClr val="0D0D0D"/>
                </a:solidFill>
                <a:effectLst/>
                <a:latin typeface="Söhne"/>
              </a:rPr>
              <a:t>: Scaling AWS resources automatically based on predefined thresholds and alarms to meet changing demand and optimize costs.</a:t>
            </a:r>
          </a:p>
          <a:p>
            <a:pPr marL="742950" lvl="1" indent="-285750" algn="l">
              <a:buFont typeface="Arial" panose="020B0604020202020204" pitchFamily="34" charset="0"/>
              <a:buChar char="•"/>
            </a:pPr>
            <a:r>
              <a:rPr lang="en-US" b="1" i="0" dirty="0">
                <a:solidFill>
                  <a:srgbClr val="0D0D0D"/>
                </a:solidFill>
                <a:effectLst/>
                <a:latin typeface="Söhne"/>
              </a:rPr>
              <a:t>Operational Insights</a:t>
            </a:r>
            <a:r>
              <a:rPr lang="en-US" b="0" i="0" dirty="0">
                <a:solidFill>
                  <a:srgbClr val="0D0D0D"/>
                </a:solidFill>
                <a:effectLst/>
                <a:latin typeface="Söhne"/>
              </a:rPr>
              <a:t>: Analyzing operational data and trends to identify optimization opportunities, improve resource utilization, and enhance application performance.</a:t>
            </a:r>
          </a:p>
          <a:p>
            <a:endParaRPr lang="en-IN" dirty="0"/>
          </a:p>
        </p:txBody>
      </p:sp>
    </p:spTree>
    <p:extLst>
      <p:ext uri="{BB962C8B-B14F-4D97-AF65-F5344CB8AC3E}">
        <p14:creationId xmlns:p14="http://schemas.microsoft.com/office/powerpoint/2010/main" val="131606924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394E1-9153-354D-90A8-EA9216B68614}"/>
              </a:ext>
            </a:extLst>
          </p:cNvPr>
          <p:cNvSpPr>
            <a:spLocks noGrp="1"/>
          </p:cNvSpPr>
          <p:nvPr>
            <p:ph type="title"/>
          </p:nvPr>
        </p:nvSpPr>
        <p:spPr>
          <a:xfrm>
            <a:off x="1484311" y="685801"/>
            <a:ext cx="10018713" cy="438150"/>
          </a:xfrm>
        </p:spPr>
        <p:txBody>
          <a:bodyPr>
            <a:normAutofit fontScale="90000"/>
          </a:bodyPr>
          <a:lstStyle/>
          <a:p>
            <a:r>
              <a:rPr lang="en-US" b="0" i="0" dirty="0">
                <a:solidFill>
                  <a:srgbClr val="0D0D0D"/>
                </a:solidFill>
                <a:effectLst/>
                <a:latin typeface="Söhne"/>
              </a:rPr>
              <a:t>AWS Trusted Advisor</a:t>
            </a:r>
            <a:endParaRPr lang="en-IN" dirty="0"/>
          </a:p>
        </p:txBody>
      </p:sp>
      <p:sp>
        <p:nvSpPr>
          <p:cNvPr id="3" name="Content Placeholder 2">
            <a:extLst>
              <a:ext uri="{FF2B5EF4-FFF2-40B4-BE49-F238E27FC236}">
                <a16:creationId xmlns:a16="http://schemas.microsoft.com/office/drawing/2014/main" id="{33DA71A7-1966-84E0-7354-7DF4487D13FA}"/>
              </a:ext>
            </a:extLst>
          </p:cNvPr>
          <p:cNvSpPr>
            <a:spLocks noGrp="1"/>
          </p:cNvSpPr>
          <p:nvPr>
            <p:ph idx="1"/>
          </p:nvPr>
        </p:nvSpPr>
        <p:spPr>
          <a:xfrm>
            <a:off x="1484310" y="1609725"/>
            <a:ext cx="10018713" cy="5143500"/>
          </a:xfrm>
        </p:spPr>
        <p:txBody>
          <a:bodyPr>
            <a:normAutofit fontScale="92500" lnSpcReduction="10000"/>
          </a:bodyPr>
          <a:lstStyle/>
          <a:p>
            <a:pPr algn="l">
              <a:buFont typeface="Arial" panose="020B0604020202020204" pitchFamily="34" charset="0"/>
              <a:buChar char="•"/>
            </a:pPr>
            <a:r>
              <a:rPr lang="en-US" sz="2200" b="0" i="0" dirty="0">
                <a:solidFill>
                  <a:srgbClr val="0D0D0D"/>
                </a:solidFill>
                <a:effectLst/>
                <a:latin typeface="Söhne"/>
              </a:rPr>
              <a:t>AWS Trusted Advisor is an online tool that provides real-time guidance to help you optimize your AWS infrastructure, improve security, reduce costs, and enhance performance. It analyzes your AWS environment and provides recommendations based on AWS best practices and industry standards.</a:t>
            </a:r>
          </a:p>
          <a:p>
            <a:pPr algn="l"/>
            <a:r>
              <a:rPr lang="en-US" sz="2200" b="1" i="0" dirty="0">
                <a:solidFill>
                  <a:srgbClr val="0D0D0D"/>
                </a:solidFill>
                <a:effectLst/>
                <a:latin typeface="Söhne"/>
              </a:rPr>
              <a:t>Slide 2: Key Benefits of AWS Trusted Advisor</a:t>
            </a:r>
            <a:endParaRPr lang="en-US" sz="2200"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Cost Optimization</a:t>
            </a:r>
            <a:r>
              <a:rPr lang="en-US" sz="2200" b="0" i="0" dirty="0">
                <a:solidFill>
                  <a:srgbClr val="0D0D0D"/>
                </a:solidFill>
                <a:effectLst/>
                <a:latin typeface="Söhne"/>
              </a:rPr>
              <a:t>: Identifies cost-saving opportunities by analyzing resource usage, identifying unused or underutilized resources, and recommending rightsizing options.</a:t>
            </a:r>
          </a:p>
          <a:p>
            <a:pPr algn="l">
              <a:buFont typeface="Arial" panose="020B0604020202020204" pitchFamily="34" charset="0"/>
              <a:buChar char="•"/>
            </a:pPr>
            <a:r>
              <a:rPr lang="en-US" sz="2200" b="1" i="0" dirty="0">
                <a:solidFill>
                  <a:srgbClr val="0D0D0D"/>
                </a:solidFill>
                <a:effectLst/>
                <a:latin typeface="Söhne"/>
              </a:rPr>
              <a:t>Performance Improvement</a:t>
            </a:r>
            <a:r>
              <a:rPr lang="en-US" sz="2200" b="0" i="0" dirty="0">
                <a:solidFill>
                  <a:srgbClr val="0D0D0D"/>
                </a:solidFill>
                <a:effectLst/>
                <a:latin typeface="Söhne"/>
              </a:rPr>
              <a:t>: Helps improve the performance and availability of your applications by identifying performance bottlenecks, security vulnerabilities, and compliance issues.</a:t>
            </a:r>
          </a:p>
          <a:p>
            <a:pPr algn="l">
              <a:buFont typeface="Arial" panose="020B0604020202020204" pitchFamily="34" charset="0"/>
              <a:buChar char="•"/>
            </a:pPr>
            <a:r>
              <a:rPr lang="en-US" sz="2200" b="1" i="0" dirty="0">
                <a:solidFill>
                  <a:srgbClr val="0D0D0D"/>
                </a:solidFill>
                <a:effectLst/>
                <a:latin typeface="Söhne"/>
              </a:rPr>
              <a:t>Security Enhancement</a:t>
            </a:r>
            <a:r>
              <a:rPr lang="en-US" sz="2200" b="0" i="0" dirty="0">
                <a:solidFill>
                  <a:srgbClr val="0D0D0D"/>
                </a:solidFill>
                <a:effectLst/>
                <a:latin typeface="Söhne"/>
              </a:rPr>
              <a:t>: Enhances security posture by identifying security risks, misconfigurations, and access control issues, and providing remediation guidance.</a:t>
            </a:r>
          </a:p>
          <a:p>
            <a:pPr algn="l">
              <a:buFont typeface="Arial" panose="020B0604020202020204" pitchFamily="34" charset="0"/>
              <a:buChar char="•"/>
            </a:pPr>
            <a:r>
              <a:rPr lang="en-US" sz="2200" b="1" i="0" dirty="0">
                <a:solidFill>
                  <a:srgbClr val="0D0D0D"/>
                </a:solidFill>
                <a:effectLst/>
                <a:latin typeface="Söhne"/>
              </a:rPr>
              <a:t>Operational Efficiency</a:t>
            </a:r>
            <a:r>
              <a:rPr lang="en-US" sz="2200" b="0" i="0" dirty="0">
                <a:solidFill>
                  <a:srgbClr val="0D0D0D"/>
                </a:solidFill>
                <a:effectLst/>
                <a:latin typeface="Söhne"/>
              </a:rPr>
              <a:t>: Streamlines operations by providing actionable insights and recommendations for optimizing resource utilization, monitoring, and automation</a:t>
            </a:r>
            <a:r>
              <a:rPr lang="en-US" b="0" i="0" dirty="0">
                <a:solidFill>
                  <a:srgbClr val="0D0D0D"/>
                </a:solidFill>
                <a:effectLst/>
                <a:latin typeface="Söhne"/>
              </a:rPr>
              <a:t>.</a:t>
            </a:r>
          </a:p>
          <a:p>
            <a:endParaRPr lang="en-IN" dirty="0"/>
          </a:p>
        </p:txBody>
      </p:sp>
    </p:spTree>
    <p:extLst>
      <p:ext uri="{BB962C8B-B14F-4D97-AF65-F5344CB8AC3E}">
        <p14:creationId xmlns:p14="http://schemas.microsoft.com/office/powerpoint/2010/main" val="75904200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65ADD-BCD2-7784-7511-6664EBCCB6A2}"/>
              </a:ext>
            </a:extLst>
          </p:cNvPr>
          <p:cNvSpPr>
            <a:spLocks noGrp="1"/>
          </p:cNvSpPr>
          <p:nvPr>
            <p:ph type="title"/>
          </p:nvPr>
        </p:nvSpPr>
        <p:spPr>
          <a:xfrm>
            <a:off x="1484309" y="86711"/>
            <a:ext cx="10018713" cy="552450"/>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91EE9604-86F7-930D-F600-2FDEE6BF3E6F}"/>
              </a:ext>
            </a:extLst>
          </p:cNvPr>
          <p:cNvSpPr>
            <a:spLocks noGrp="1"/>
          </p:cNvSpPr>
          <p:nvPr>
            <p:ph idx="1"/>
          </p:nvPr>
        </p:nvSpPr>
        <p:spPr>
          <a:xfrm>
            <a:off x="1484310" y="798787"/>
            <a:ext cx="10018713" cy="6059214"/>
          </a:xfrm>
        </p:spPr>
        <p:txBody>
          <a:bodyPr>
            <a:normAutofit fontScale="92500" lnSpcReduction="20000"/>
          </a:bodyPr>
          <a:lstStyle/>
          <a:p>
            <a:pPr algn="l"/>
            <a:r>
              <a:rPr lang="en-US" b="1" i="0" dirty="0">
                <a:solidFill>
                  <a:srgbClr val="0D0D0D"/>
                </a:solidFill>
                <a:effectLst/>
                <a:latin typeface="Söhne"/>
              </a:rPr>
              <a:t>Limitations and Use Cases of AWS Trusted Advisor</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Limited Coverage: Some AWS services and resources may not be fully supported or analyzed by Trusted Advisor.</a:t>
            </a:r>
          </a:p>
          <a:p>
            <a:pPr marL="742950" lvl="1" indent="-285750" algn="l">
              <a:buFont typeface="Arial" panose="020B0604020202020204" pitchFamily="34" charset="0"/>
              <a:buChar char="•"/>
            </a:pPr>
            <a:r>
              <a:rPr lang="en-US" b="0" i="0" dirty="0">
                <a:solidFill>
                  <a:srgbClr val="0D0D0D"/>
                </a:solidFill>
                <a:effectLst/>
                <a:latin typeface="Söhne"/>
              </a:rPr>
              <a:t>Recommendations Delay: Real-time recommendations may not be immediate, and there may be delays in receiving updated guidance.</a:t>
            </a:r>
          </a:p>
          <a:p>
            <a:pPr marL="742950" lvl="1" indent="-285750" algn="l">
              <a:buFont typeface="Arial" panose="020B0604020202020204" pitchFamily="34" charset="0"/>
              <a:buChar char="•"/>
            </a:pPr>
            <a:r>
              <a:rPr lang="en-US" b="0" i="0" dirty="0">
                <a:solidFill>
                  <a:srgbClr val="0D0D0D"/>
                </a:solidFill>
                <a:effectLst/>
                <a:latin typeface="Söhne"/>
              </a:rPr>
              <a:t>Scope: Trusted Advisor focuses primarily on infrastructure optimization and may not cover all aspects of application architecture or business processes.</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Cost Optimization</a:t>
            </a:r>
            <a:r>
              <a:rPr lang="en-US" b="0" i="0" dirty="0">
                <a:solidFill>
                  <a:srgbClr val="0D0D0D"/>
                </a:solidFill>
                <a:effectLst/>
                <a:latin typeface="Söhne"/>
              </a:rPr>
              <a:t>: Identifying cost-saving opportunities such as unused EC2 instances, overprovisioned EBS volumes, and idle load balancers.</a:t>
            </a:r>
          </a:p>
          <a:p>
            <a:pPr marL="742950" lvl="1" indent="-285750" algn="l">
              <a:buFont typeface="Arial" panose="020B0604020202020204" pitchFamily="34" charset="0"/>
              <a:buChar char="•"/>
            </a:pPr>
            <a:r>
              <a:rPr lang="en-US" b="1" i="0" dirty="0">
                <a:solidFill>
                  <a:srgbClr val="0D0D0D"/>
                </a:solidFill>
                <a:effectLst/>
                <a:latin typeface="Söhne"/>
              </a:rPr>
              <a:t>Performance Improvement</a:t>
            </a:r>
            <a:r>
              <a:rPr lang="en-US" b="0" i="0" dirty="0">
                <a:solidFill>
                  <a:srgbClr val="0D0D0D"/>
                </a:solidFill>
                <a:effectLst/>
                <a:latin typeface="Söhne"/>
              </a:rPr>
              <a:t>: Analyzing performance metrics and identifying bottlenecks, misconfigurations, and resource limits affecting application performance.</a:t>
            </a:r>
          </a:p>
          <a:p>
            <a:pPr marL="742950" lvl="1" indent="-285750" algn="l">
              <a:buFont typeface="Arial" panose="020B0604020202020204" pitchFamily="34" charset="0"/>
              <a:buChar char="•"/>
            </a:pPr>
            <a:r>
              <a:rPr lang="en-US" b="1" i="0" dirty="0">
                <a:solidFill>
                  <a:srgbClr val="0D0D0D"/>
                </a:solidFill>
                <a:effectLst/>
                <a:latin typeface="Söhne"/>
              </a:rPr>
              <a:t>Security Enhancement</a:t>
            </a:r>
            <a:r>
              <a:rPr lang="en-US" b="0" i="0" dirty="0">
                <a:solidFill>
                  <a:srgbClr val="0D0D0D"/>
                </a:solidFill>
                <a:effectLst/>
                <a:latin typeface="Söhne"/>
              </a:rPr>
              <a:t>: Identifying security risks such as open security groups, unrestricted access, and IAM policy issues, and providing remediation steps.</a:t>
            </a:r>
          </a:p>
          <a:p>
            <a:pPr marL="742950" lvl="1" indent="-285750" algn="l">
              <a:buFont typeface="Arial" panose="020B0604020202020204" pitchFamily="34" charset="0"/>
              <a:buChar char="•"/>
            </a:pPr>
            <a:r>
              <a:rPr lang="en-US" b="1" i="0" dirty="0">
                <a:solidFill>
                  <a:srgbClr val="0D0D0D"/>
                </a:solidFill>
                <a:effectLst/>
                <a:latin typeface="Söhne"/>
              </a:rPr>
              <a:t>Operational Excellence</a:t>
            </a:r>
            <a:r>
              <a:rPr lang="en-US" b="0" i="0" dirty="0">
                <a:solidFill>
                  <a:srgbClr val="0D0D0D"/>
                </a:solidFill>
                <a:effectLst/>
                <a:latin typeface="Söhne"/>
              </a:rPr>
              <a:t>: Streamlining operations by optimizing resource utilization, improving monitoring and logging configurations, and implementing best practices for reliability and scalability.</a:t>
            </a:r>
          </a:p>
          <a:p>
            <a:endParaRPr lang="en-IN" dirty="0"/>
          </a:p>
        </p:txBody>
      </p:sp>
    </p:spTree>
    <p:extLst>
      <p:ext uri="{BB962C8B-B14F-4D97-AF65-F5344CB8AC3E}">
        <p14:creationId xmlns:p14="http://schemas.microsoft.com/office/powerpoint/2010/main" val="351425066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A6A08D-4B0C-BEDA-C067-10565AEA87F0}"/>
              </a:ext>
            </a:extLst>
          </p:cNvPr>
          <p:cNvSpPr>
            <a:spLocks noGrp="1"/>
          </p:cNvSpPr>
          <p:nvPr>
            <p:ph type="title"/>
          </p:nvPr>
        </p:nvSpPr>
        <p:spPr/>
        <p:txBody>
          <a:bodyPr>
            <a:normAutofit/>
          </a:bodyPr>
          <a:lstStyle/>
          <a:p>
            <a:r>
              <a:rPr lang="en-IN" b="1" dirty="0">
                <a:solidFill>
                  <a:srgbClr val="1F1F1F"/>
                </a:solidFill>
                <a:effectLst/>
                <a:latin typeface="Google Sans"/>
                <a:ea typeface="Times New Roman" panose="02020603050405020304" pitchFamily="18" charset="0"/>
                <a:cs typeface="Times New Roman" panose="02020603050405020304" pitchFamily="18" charset="0"/>
              </a:rPr>
              <a:t>Security &amp; Best Practices</a:t>
            </a:r>
            <a:endParaRPr lang="en-IN" dirty="0"/>
          </a:p>
        </p:txBody>
      </p:sp>
      <p:sp>
        <p:nvSpPr>
          <p:cNvPr id="3" name="Content Placeholder 2">
            <a:extLst>
              <a:ext uri="{FF2B5EF4-FFF2-40B4-BE49-F238E27FC236}">
                <a16:creationId xmlns:a16="http://schemas.microsoft.com/office/drawing/2014/main" id="{F4612067-EA1E-4D09-F5DD-8768C3877D64}"/>
              </a:ext>
            </a:extLst>
          </p:cNvPr>
          <p:cNvSpPr>
            <a:spLocks noGrp="1"/>
          </p:cNvSpPr>
          <p:nvPr>
            <p:ph idx="1"/>
          </p:nvPr>
        </p:nvSpPr>
        <p:spPr/>
        <p:txBody>
          <a:bodyPr/>
          <a:lstStyle/>
          <a:p>
            <a:pPr marL="342900" lvl="0" indent="-342900">
              <a:lnSpc>
                <a:spcPct val="107000"/>
              </a:lnSpc>
              <a:spcAft>
                <a:spcPts val="800"/>
              </a:spcAft>
              <a:buSzPts val="1000"/>
              <a:buFont typeface="Symbol" panose="05050102010706020507" pitchFamily="18" charset="2"/>
              <a:buChar char=""/>
              <a:tabLst>
                <a:tab pos="457200" algn="l"/>
              </a:tabLst>
            </a:pPr>
            <a:r>
              <a:rPr lang="en-IN" sz="2000" dirty="0">
                <a:solidFill>
                  <a:srgbClr val="1F1F1F"/>
                </a:solidFill>
                <a:effectLst/>
                <a:latin typeface="Google Sans"/>
                <a:ea typeface="Times New Roman" panose="02020603050405020304" pitchFamily="18" charset="0"/>
                <a:cs typeface="Times New Roman" panose="02020603050405020304" pitchFamily="18" charset="0"/>
              </a:rPr>
              <a:t>IAM for access control and data protection.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dirty="0">
                <a:solidFill>
                  <a:srgbClr val="1F1F1F"/>
                </a:solidFill>
                <a:effectLst/>
                <a:latin typeface="Google Sans"/>
                <a:ea typeface="Times New Roman" panose="02020603050405020304" pitchFamily="18" charset="0"/>
                <a:cs typeface="Times New Roman" panose="02020603050405020304" pitchFamily="18" charset="0"/>
              </a:rPr>
              <a:t>Encryption for secure data storage and transmission.</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en-IN" sz="2000" dirty="0">
                <a:solidFill>
                  <a:srgbClr val="1F1F1F"/>
                </a:solidFill>
                <a:effectLst/>
                <a:latin typeface="Google Sans"/>
                <a:ea typeface="Times New Roman" panose="02020603050405020304" pitchFamily="18" charset="0"/>
                <a:cs typeface="Times New Roman" panose="02020603050405020304" pitchFamily="18" charset="0"/>
              </a:rPr>
              <a:t>Cost optimization and resource management.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3292524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231B2-2584-B4B9-522A-E26746E68976}"/>
              </a:ext>
            </a:extLst>
          </p:cNvPr>
          <p:cNvSpPr>
            <a:spLocks noGrp="1"/>
          </p:cNvSpPr>
          <p:nvPr>
            <p:ph type="title"/>
          </p:nvPr>
        </p:nvSpPr>
        <p:spPr>
          <a:xfrm>
            <a:off x="1484311" y="200026"/>
            <a:ext cx="10018713" cy="857250"/>
          </a:xfrm>
        </p:spPr>
        <p:txBody>
          <a:bodyPr>
            <a:normAutofit fontScale="90000"/>
          </a:bodyPr>
          <a:lstStyle/>
          <a:p>
            <a:r>
              <a:rPr lang="en-US" sz="4400" i="0" dirty="0">
                <a:solidFill>
                  <a:srgbClr val="0D0D0D"/>
                </a:solidFill>
                <a:effectLst/>
                <a:latin typeface="Söhne"/>
              </a:rPr>
              <a:t>IAM for Access Control and Data Protection</a:t>
            </a:r>
            <a:br>
              <a:rPr lang="en-US" b="0" i="0" dirty="0">
                <a:solidFill>
                  <a:srgbClr val="0D0D0D"/>
                </a:solidFill>
                <a:effectLst/>
                <a:latin typeface="Söhne"/>
              </a:rPr>
            </a:br>
            <a:endParaRPr lang="en-IN" dirty="0"/>
          </a:p>
        </p:txBody>
      </p:sp>
      <p:sp>
        <p:nvSpPr>
          <p:cNvPr id="3" name="Content Placeholder 2">
            <a:extLst>
              <a:ext uri="{FF2B5EF4-FFF2-40B4-BE49-F238E27FC236}">
                <a16:creationId xmlns:a16="http://schemas.microsoft.com/office/drawing/2014/main" id="{90765D89-B41E-3DDE-9366-39BDA8849A91}"/>
              </a:ext>
            </a:extLst>
          </p:cNvPr>
          <p:cNvSpPr>
            <a:spLocks noGrp="1"/>
          </p:cNvSpPr>
          <p:nvPr>
            <p:ph idx="1"/>
          </p:nvPr>
        </p:nvSpPr>
        <p:spPr>
          <a:xfrm>
            <a:off x="1484310" y="1400175"/>
            <a:ext cx="10018713" cy="5457825"/>
          </a:xfrm>
        </p:spPr>
        <p:txBody>
          <a:bodyPr>
            <a:normAutofit fontScale="92500"/>
          </a:bodyPr>
          <a:lstStyle/>
          <a:p>
            <a:pPr marL="0" indent="0" algn="l">
              <a:buNone/>
            </a:pPr>
            <a:endParaRPr lang="en-US"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Access Control</a:t>
            </a:r>
            <a:r>
              <a:rPr lang="en-US" sz="2200" b="0" i="0" dirty="0">
                <a:solidFill>
                  <a:srgbClr val="0D0D0D"/>
                </a:solidFill>
                <a:effectLst/>
                <a:latin typeface="Söhne"/>
              </a:rPr>
              <a:t>: IAM allows you to control access to AWS services and resources securely. By defining IAM policies, you can manage permissions for users, groups, and roles, ensuring that only authorized entities have access to sensitive data and resources.</a:t>
            </a:r>
          </a:p>
          <a:p>
            <a:pPr algn="l">
              <a:buFont typeface="Arial" panose="020B0604020202020204" pitchFamily="34" charset="0"/>
              <a:buChar char="•"/>
            </a:pPr>
            <a:r>
              <a:rPr lang="en-US" sz="2200" b="1" i="0" dirty="0">
                <a:solidFill>
                  <a:srgbClr val="0D0D0D"/>
                </a:solidFill>
                <a:effectLst/>
                <a:latin typeface="Söhne"/>
              </a:rPr>
              <a:t>Data Protection</a:t>
            </a:r>
            <a:r>
              <a:rPr lang="en-US" sz="2200" b="0" i="0" dirty="0">
                <a:solidFill>
                  <a:srgbClr val="0D0D0D"/>
                </a:solidFill>
                <a:effectLst/>
                <a:latin typeface="Söhne"/>
              </a:rPr>
              <a:t>: IAM helps protect data by enforcing least privilege principles, ensuring that users and applications have only the permissions necessary to perform their tasks. This reduces the risk of data breaches and unauthorized access to sensitive information.</a:t>
            </a:r>
          </a:p>
          <a:p>
            <a:pPr algn="l"/>
            <a:r>
              <a:rPr lang="en-US" sz="2200" b="1" i="0" dirty="0">
                <a:solidFill>
                  <a:srgbClr val="0D0D0D"/>
                </a:solidFill>
                <a:effectLst/>
                <a:latin typeface="Söhne"/>
              </a:rPr>
              <a:t> Key Benefits of IAM</a:t>
            </a:r>
            <a:endParaRPr lang="en-US" sz="2200"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Granular Permissions</a:t>
            </a:r>
            <a:r>
              <a:rPr lang="en-US" sz="2200" b="0" i="0" dirty="0">
                <a:solidFill>
                  <a:srgbClr val="0D0D0D"/>
                </a:solidFill>
                <a:effectLst/>
                <a:latin typeface="Söhne"/>
              </a:rPr>
              <a:t>: IAM provides fine-grained control over access permissions, allowing you to specify who can access resources and what actions they can perform. This ensures that users have only the permissions required to do their jobs.</a:t>
            </a:r>
          </a:p>
          <a:p>
            <a:pPr algn="l">
              <a:buFont typeface="Arial" panose="020B0604020202020204" pitchFamily="34" charset="0"/>
              <a:buChar char="•"/>
            </a:pPr>
            <a:r>
              <a:rPr lang="en-US" sz="2200" b="1" i="0" dirty="0">
                <a:solidFill>
                  <a:srgbClr val="0D0D0D"/>
                </a:solidFill>
                <a:effectLst/>
                <a:latin typeface="Söhne"/>
              </a:rPr>
              <a:t>Security</a:t>
            </a:r>
            <a:r>
              <a:rPr lang="en-US" sz="2200" b="0" i="0" dirty="0">
                <a:solidFill>
                  <a:srgbClr val="0D0D0D"/>
                </a:solidFill>
                <a:effectLst/>
                <a:latin typeface="Söhne"/>
              </a:rPr>
              <a:t>: IAM enhances security by enabling you to enforce multi-factor authentication (MFA), set password policies, and rotate access keys regularly. This helps prevent unauthorized access and strengthens data protection measures.</a:t>
            </a:r>
          </a:p>
          <a:p>
            <a:endParaRPr lang="en-IN" dirty="0"/>
          </a:p>
        </p:txBody>
      </p:sp>
    </p:spTree>
    <p:extLst>
      <p:ext uri="{BB962C8B-B14F-4D97-AF65-F5344CB8AC3E}">
        <p14:creationId xmlns:p14="http://schemas.microsoft.com/office/powerpoint/2010/main" val="16317815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857E7-CD76-76B7-FADA-EC39E60E8D4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47E41FD-32D7-3DEF-49E4-1E5FDDEF8C9D}"/>
              </a:ext>
            </a:extLst>
          </p:cNvPr>
          <p:cNvSpPr>
            <a:spLocks noGrp="1"/>
          </p:cNvSpPr>
          <p:nvPr>
            <p:ph idx="1"/>
          </p:nvPr>
        </p:nvSpPr>
        <p:spPr/>
        <p:txBody>
          <a:bodyPr>
            <a:normAutofit fontScale="92500" lnSpcReduction="10000"/>
          </a:bodyPr>
          <a:lstStyle/>
          <a:p>
            <a:pPr algn="l"/>
            <a:r>
              <a:rPr lang="en-US" sz="2200" b="1" i="0" dirty="0">
                <a:solidFill>
                  <a:srgbClr val="0D0D0D"/>
                </a:solidFill>
                <a:effectLst/>
                <a:latin typeface="Söhne"/>
              </a:rPr>
              <a:t>Use Cases</a:t>
            </a:r>
            <a:endParaRPr lang="en-US" sz="2200"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Access Control</a:t>
            </a:r>
            <a:r>
              <a:rPr lang="en-US" sz="2200" b="0" i="0" dirty="0">
                <a:solidFill>
                  <a:srgbClr val="0D0D0D"/>
                </a:solidFill>
                <a:effectLst/>
                <a:latin typeface="Söhne"/>
              </a:rPr>
              <a:t>: IAM can be used to control access to various AWS services and resources, including EC2 instances, S3 buckets, RDS databases, and more. For example, you can create IAM policies to grant read-only access to certain S3 buckets or full administrative access to specific EC2 instances.</a:t>
            </a:r>
          </a:p>
          <a:p>
            <a:pPr algn="l">
              <a:buFont typeface="Arial" panose="020B0604020202020204" pitchFamily="34" charset="0"/>
              <a:buChar char="•"/>
            </a:pPr>
            <a:r>
              <a:rPr lang="en-US" sz="2200" b="1" i="0" dirty="0">
                <a:solidFill>
                  <a:srgbClr val="0D0D0D"/>
                </a:solidFill>
                <a:effectLst/>
                <a:latin typeface="Söhne"/>
              </a:rPr>
              <a:t>Data Protection</a:t>
            </a:r>
            <a:r>
              <a:rPr lang="en-US" sz="2200" b="0" i="0" dirty="0">
                <a:solidFill>
                  <a:srgbClr val="0D0D0D"/>
                </a:solidFill>
                <a:effectLst/>
                <a:latin typeface="Söhne"/>
              </a:rPr>
              <a:t>: IAM policies can help protect sensitive data stored in AWS services by restricting access to authorized users and encrypting data at rest and in transit. For example, you can use IAM policies to enforce encryption for data stored in S3 buckets or restrict access to specific database tables in RDS.</a:t>
            </a:r>
          </a:p>
          <a:p>
            <a:endParaRPr lang="en-IN" dirty="0"/>
          </a:p>
        </p:txBody>
      </p:sp>
    </p:spTree>
    <p:extLst>
      <p:ext uri="{BB962C8B-B14F-4D97-AF65-F5344CB8AC3E}">
        <p14:creationId xmlns:p14="http://schemas.microsoft.com/office/powerpoint/2010/main" val="139372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CD4379-17A2-6B2F-3E17-8EFC90BAD5F9}"/>
              </a:ext>
            </a:extLst>
          </p:cNvPr>
          <p:cNvSpPr>
            <a:spLocks noGrp="1"/>
          </p:cNvSpPr>
          <p:nvPr>
            <p:ph type="title"/>
          </p:nvPr>
        </p:nvSpPr>
        <p:spPr>
          <a:xfrm>
            <a:off x="1484311" y="685801"/>
            <a:ext cx="10018713" cy="81454"/>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BAF4A3E-1DE4-6C5A-DCFE-01466710D805}"/>
              </a:ext>
            </a:extLst>
          </p:cNvPr>
          <p:cNvSpPr>
            <a:spLocks noGrp="1"/>
          </p:cNvSpPr>
          <p:nvPr>
            <p:ph idx="1"/>
          </p:nvPr>
        </p:nvSpPr>
        <p:spPr>
          <a:xfrm>
            <a:off x="1484310" y="1135117"/>
            <a:ext cx="10018713" cy="5651165"/>
          </a:xfrm>
        </p:spPr>
        <p:txBody>
          <a:bodyPr>
            <a:normAutofit lnSpcReduction="10000"/>
          </a:bodyPr>
          <a:lstStyle/>
          <a:p>
            <a:pPr algn="l"/>
            <a:r>
              <a:rPr lang="en-US" b="1" i="0" dirty="0">
                <a:solidFill>
                  <a:srgbClr val="0D0D0D"/>
                </a:solidFill>
                <a:effectLst/>
                <a:latin typeface="Söhne"/>
              </a:rPr>
              <a:t>Limitations and Use Cases of AWS ECS</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Learning curve associated with containerization concepts and ECS service management.</a:t>
            </a:r>
          </a:p>
          <a:p>
            <a:pPr marL="742950" lvl="1" indent="-285750" algn="l">
              <a:buFont typeface="Arial" panose="020B0604020202020204" pitchFamily="34" charset="0"/>
              <a:buChar char="•"/>
            </a:pPr>
            <a:r>
              <a:rPr lang="en-US" b="0" i="0" dirty="0">
                <a:solidFill>
                  <a:srgbClr val="0D0D0D"/>
                </a:solidFill>
                <a:effectLst/>
                <a:latin typeface="Söhne"/>
              </a:rPr>
              <a:t>Requires managing underlying EC2 instances.</a:t>
            </a:r>
          </a:p>
          <a:p>
            <a:pPr marL="742950" lvl="1" indent="-285750" algn="l">
              <a:buFont typeface="Arial" panose="020B0604020202020204" pitchFamily="34" charset="0"/>
              <a:buChar char="•"/>
            </a:pPr>
            <a:r>
              <a:rPr lang="en-US" b="0" i="0" dirty="0">
                <a:solidFill>
                  <a:srgbClr val="0D0D0D"/>
                </a:solidFill>
                <a:effectLst/>
                <a:latin typeface="Söhne"/>
              </a:rPr>
              <a:t>Limited to AWS ecosystem, which may not suit multi-cloud strategies.</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Microservices Architecture</a:t>
            </a:r>
            <a:r>
              <a:rPr lang="en-US" b="0" i="0" dirty="0">
                <a:solidFill>
                  <a:srgbClr val="0D0D0D"/>
                </a:solidFill>
                <a:effectLst/>
                <a:latin typeface="Söhne"/>
              </a:rPr>
              <a:t>: Deploying and managing microservices architecture at scale.</a:t>
            </a:r>
          </a:p>
          <a:p>
            <a:pPr marL="742950" lvl="1" indent="-285750" algn="l">
              <a:buFont typeface="Arial" panose="020B0604020202020204" pitchFamily="34" charset="0"/>
              <a:buChar char="•"/>
            </a:pPr>
            <a:r>
              <a:rPr lang="en-US" b="1" i="0" dirty="0">
                <a:solidFill>
                  <a:srgbClr val="0D0D0D"/>
                </a:solidFill>
                <a:effectLst/>
                <a:latin typeface="Söhne"/>
              </a:rPr>
              <a:t>Continuous Integration/Continuous Deployment (CI/CD)</a:t>
            </a:r>
            <a:r>
              <a:rPr lang="en-US" b="0" i="0" dirty="0">
                <a:solidFill>
                  <a:srgbClr val="0D0D0D"/>
                </a:solidFill>
                <a:effectLst/>
                <a:latin typeface="Söhne"/>
              </a:rPr>
              <a:t>: Automating build, test, and deployment pipelines with containers.</a:t>
            </a:r>
          </a:p>
          <a:p>
            <a:pPr marL="742950" lvl="1" indent="-285750" algn="l">
              <a:buFont typeface="Arial" panose="020B0604020202020204" pitchFamily="34" charset="0"/>
              <a:buChar char="•"/>
            </a:pPr>
            <a:r>
              <a:rPr lang="en-US" b="1" i="0" dirty="0">
                <a:solidFill>
                  <a:srgbClr val="0D0D0D"/>
                </a:solidFill>
                <a:effectLst/>
                <a:latin typeface="Söhne"/>
              </a:rPr>
              <a:t>Batch Processing</a:t>
            </a:r>
            <a:r>
              <a:rPr lang="en-US" b="0" i="0" dirty="0">
                <a:solidFill>
                  <a:srgbClr val="0D0D0D"/>
                </a:solidFill>
                <a:effectLst/>
                <a:latin typeface="Söhne"/>
              </a:rPr>
              <a:t>: Running batch processing and scheduled tasks using containerized applications.</a:t>
            </a:r>
          </a:p>
          <a:p>
            <a:pPr marL="742950" lvl="1" indent="-285750" algn="l">
              <a:buFont typeface="Arial" panose="020B0604020202020204" pitchFamily="34" charset="0"/>
              <a:buChar char="•"/>
            </a:pPr>
            <a:r>
              <a:rPr lang="en-US" b="1" i="0" dirty="0">
                <a:solidFill>
                  <a:srgbClr val="0D0D0D"/>
                </a:solidFill>
                <a:effectLst/>
                <a:latin typeface="Söhne"/>
              </a:rPr>
              <a:t>Hybrid Deployments</a:t>
            </a:r>
            <a:r>
              <a:rPr lang="en-US" b="0" i="0" dirty="0">
                <a:solidFill>
                  <a:srgbClr val="0D0D0D"/>
                </a:solidFill>
                <a:effectLst/>
                <a:latin typeface="Söhne"/>
              </a:rPr>
              <a:t>: Integrating on-premises infrastructure with cloud-based containerized applications.</a:t>
            </a:r>
          </a:p>
          <a:p>
            <a:endParaRPr lang="en-IN" dirty="0"/>
          </a:p>
        </p:txBody>
      </p:sp>
    </p:spTree>
    <p:extLst>
      <p:ext uri="{BB962C8B-B14F-4D97-AF65-F5344CB8AC3E}">
        <p14:creationId xmlns:p14="http://schemas.microsoft.com/office/powerpoint/2010/main" val="38782958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208184-77D4-B3E7-2FFC-169DC20A1398}"/>
              </a:ext>
            </a:extLst>
          </p:cNvPr>
          <p:cNvSpPr>
            <a:spLocks noGrp="1"/>
          </p:cNvSpPr>
          <p:nvPr>
            <p:ph type="title"/>
          </p:nvPr>
        </p:nvSpPr>
        <p:spPr>
          <a:xfrm>
            <a:off x="1484311" y="152400"/>
            <a:ext cx="10018713" cy="1333501"/>
          </a:xfrm>
        </p:spPr>
        <p:txBody>
          <a:bodyPr/>
          <a:lstStyle/>
          <a:p>
            <a:r>
              <a:rPr lang="en-US" i="0" dirty="0">
                <a:solidFill>
                  <a:srgbClr val="0D0D0D"/>
                </a:solidFill>
                <a:effectLst/>
                <a:latin typeface="Söhne"/>
              </a:rPr>
              <a:t>Encryption</a:t>
            </a:r>
            <a:endParaRPr lang="en-IN" dirty="0"/>
          </a:p>
        </p:txBody>
      </p:sp>
      <p:sp>
        <p:nvSpPr>
          <p:cNvPr id="3" name="Content Placeholder 2">
            <a:extLst>
              <a:ext uri="{FF2B5EF4-FFF2-40B4-BE49-F238E27FC236}">
                <a16:creationId xmlns:a16="http://schemas.microsoft.com/office/drawing/2014/main" id="{FA03E252-CC2A-19CE-F392-230A2C76D87B}"/>
              </a:ext>
            </a:extLst>
          </p:cNvPr>
          <p:cNvSpPr>
            <a:spLocks noGrp="1"/>
          </p:cNvSpPr>
          <p:nvPr>
            <p:ph idx="1"/>
          </p:nvPr>
        </p:nvSpPr>
        <p:spPr>
          <a:xfrm>
            <a:off x="1484310" y="1485901"/>
            <a:ext cx="10018713" cy="5372099"/>
          </a:xfrm>
        </p:spPr>
        <p:txBody>
          <a:bodyPr>
            <a:normAutofit/>
          </a:bodyPr>
          <a:lstStyle/>
          <a:p>
            <a:pPr algn="l">
              <a:buFont typeface="Arial" panose="020B0604020202020204" pitchFamily="34" charset="0"/>
              <a:buChar char="•"/>
            </a:pPr>
            <a:r>
              <a:rPr lang="en-US" sz="2000" b="1" i="0" dirty="0">
                <a:solidFill>
                  <a:srgbClr val="0D0D0D"/>
                </a:solidFill>
                <a:effectLst/>
                <a:latin typeface="Söhne"/>
              </a:rPr>
              <a:t>Encryption</a:t>
            </a:r>
            <a:r>
              <a:rPr lang="en-US" sz="2000" b="0" i="0" dirty="0">
                <a:solidFill>
                  <a:srgbClr val="0D0D0D"/>
                </a:solidFill>
                <a:effectLst/>
                <a:latin typeface="Söhne"/>
              </a:rPr>
              <a:t>: Encryption is the process of encoding information in such a way that only authorized parties can access it. It plays a crucial role in securing data both at rest (stored) and in transit (moving between systems).</a:t>
            </a:r>
          </a:p>
          <a:p>
            <a:pPr algn="l"/>
            <a:r>
              <a:rPr lang="en-US" sz="2000" b="1" i="0" dirty="0">
                <a:solidFill>
                  <a:srgbClr val="0D0D0D"/>
                </a:solidFill>
                <a:effectLst/>
                <a:latin typeface="Söhne"/>
              </a:rPr>
              <a:t>: Key Benefits of Encryption</a:t>
            </a:r>
            <a:endParaRPr lang="en-US" sz="2000" b="0" i="0" dirty="0">
              <a:solidFill>
                <a:srgbClr val="0D0D0D"/>
              </a:solidFill>
              <a:effectLst/>
              <a:latin typeface="Söhne"/>
            </a:endParaRPr>
          </a:p>
          <a:p>
            <a:pPr algn="l">
              <a:buFont typeface="Arial" panose="020B0604020202020204" pitchFamily="34" charset="0"/>
              <a:buChar char="•"/>
            </a:pPr>
            <a:r>
              <a:rPr lang="en-US" sz="2000" b="1" i="0" dirty="0">
                <a:solidFill>
                  <a:srgbClr val="0D0D0D"/>
                </a:solidFill>
                <a:effectLst/>
                <a:latin typeface="Söhne"/>
              </a:rPr>
              <a:t>Data Protection</a:t>
            </a:r>
            <a:r>
              <a:rPr lang="en-US" sz="2000" b="0" i="0" dirty="0">
                <a:solidFill>
                  <a:srgbClr val="0D0D0D"/>
                </a:solidFill>
                <a:effectLst/>
                <a:latin typeface="Söhne"/>
              </a:rPr>
              <a:t>: Encryption helps protect sensitive data from unauthorized access by ensuring that even if data is intercepted or accessed by unauthorized parties, it remains unintelligible without the decryption key.</a:t>
            </a:r>
          </a:p>
          <a:p>
            <a:pPr algn="l">
              <a:buFont typeface="Arial" panose="020B0604020202020204" pitchFamily="34" charset="0"/>
              <a:buChar char="•"/>
            </a:pPr>
            <a:r>
              <a:rPr lang="en-US" sz="2000" b="1" i="0" dirty="0">
                <a:solidFill>
                  <a:srgbClr val="0D0D0D"/>
                </a:solidFill>
                <a:effectLst/>
                <a:latin typeface="Söhne"/>
              </a:rPr>
              <a:t>Compliance</a:t>
            </a:r>
            <a:r>
              <a:rPr lang="en-US" sz="2000" b="0" i="0" dirty="0">
                <a:solidFill>
                  <a:srgbClr val="0D0D0D"/>
                </a:solidFill>
                <a:effectLst/>
                <a:latin typeface="Söhne"/>
              </a:rPr>
              <a:t>: Encryption is often a requirement for compliance with data protection regulations and industry standards such as GDPR, HIPAA, PCI DSS, and others. Implementing encryption helps organizations meet these requirements and avoid penalties.</a:t>
            </a:r>
          </a:p>
          <a:p>
            <a:pPr algn="l">
              <a:buFont typeface="Arial" panose="020B0604020202020204" pitchFamily="34" charset="0"/>
              <a:buChar char="•"/>
            </a:pPr>
            <a:r>
              <a:rPr lang="en-US" sz="2000" b="1" i="0" dirty="0">
                <a:solidFill>
                  <a:srgbClr val="0D0D0D"/>
                </a:solidFill>
                <a:effectLst/>
                <a:latin typeface="Söhne"/>
              </a:rPr>
              <a:t>Risk Mitigation</a:t>
            </a:r>
            <a:r>
              <a:rPr lang="en-US" sz="2000" b="0" i="0" dirty="0">
                <a:solidFill>
                  <a:srgbClr val="0D0D0D"/>
                </a:solidFill>
                <a:effectLst/>
                <a:latin typeface="Söhne"/>
              </a:rPr>
              <a:t>: Encryption reduces the risk of data breaches and unauthorized access by adding an additional layer of security to sensitive information. Even if an attacker gains access to encrypted data, they cannot decrypt it without the appropriate keys.</a:t>
            </a:r>
          </a:p>
          <a:p>
            <a:endParaRPr lang="en-IN" dirty="0"/>
          </a:p>
        </p:txBody>
      </p:sp>
    </p:spTree>
    <p:extLst>
      <p:ext uri="{BB962C8B-B14F-4D97-AF65-F5344CB8AC3E}">
        <p14:creationId xmlns:p14="http://schemas.microsoft.com/office/powerpoint/2010/main" val="7143546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DED7-8084-4048-F8A8-74BE93D9C1F3}"/>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C97C1EE0-D3FA-35A5-0F0F-DAE60910B1E5}"/>
              </a:ext>
            </a:extLst>
          </p:cNvPr>
          <p:cNvSpPr>
            <a:spLocks noGrp="1"/>
          </p:cNvSpPr>
          <p:nvPr>
            <p:ph idx="1"/>
          </p:nvPr>
        </p:nvSpPr>
        <p:spPr>
          <a:xfrm>
            <a:off x="1484310" y="2666999"/>
            <a:ext cx="10018713" cy="3505201"/>
          </a:xfrm>
        </p:spPr>
        <p:txBody>
          <a:bodyPr>
            <a:normAutofit fontScale="85000" lnSpcReduction="20000"/>
          </a:bodyPr>
          <a:lstStyle/>
          <a:p>
            <a:pPr algn="l"/>
            <a:r>
              <a:rPr lang="en-US" b="1" i="0" dirty="0">
                <a:solidFill>
                  <a:srgbClr val="0D0D0D"/>
                </a:solidFill>
                <a:effectLst/>
                <a:latin typeface="Söhne"/>
              </a:rPr>
              <a:t>Use Cases</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Data at Rest Encryption</a:t>
            </a:r>
            <a:r>
              <a:rPr lang="en-US" b="0" i="0" dirty="0">
                <a:solidFill>
                  <a:srgbClr val="0D0D0D"/>
                </a:solidFill>
                <a:effectLst/>
                <a:latin typeface="Söhne"/>
              </a:rPr>
              <a:t>: Encrypting data stored in databases, file systems, and object storage services such as Amazon S3 and EBS volumes. This protects data from unauthorized access in case of physical theft, unauthorized access to storage media, or compromised infrastructure.</a:t>
            </a:r>
          </a:p>
          <a:p>
            <a:pPr algn="l">
              <a:buFont typeface="Arial" panose="020B0604020202020204" pitchFamily="34" charset="0"/>
              <a:buChar char="•"/>
            </a:pPr>
            <a:r>
              <a:rPr lang="en-US" b="1" i="0" dirty="0">
                <a:solidFill>
                  <a:srgbClr val="0D0D0D"/>
                </a:solidFill>
                <a:effectLst/>
                <a:latin typeface="Söhne"/>
              </a:rPr>
              <a:t>Data in Transit Encryption</a:t>
            </a:r>
            <a:r>
              <a:rPr lang="en-US" b="0" i="0" dirty="0">
                <a:solidFill>
                  <a:srgbClr val="0D0D0D"/>
                </a:solidFill>
                <a:effectLst/>
                <a:latin typeface="Söhne"/>
              </a:rPr>
              <a:t>: Encrypting data as it travels between systems, such as web browsers and servers, or between different AWS services. This protects data from interception and eavesdropping during transmission over networks, including public internet connections.</a:t>
            </a:r>
          </a:p>
          <a:p>
            <a:pPr algn="l">
              <a:buFont typeface="Arial" panose="020B0604020202020204" pitchFamily="34" charset="0"/>
              <a:buChar char="•"/>
            </a:pPr>
            <a:r>
              <a:rPr lang="en-US" b="1" i="0" dirty="0">
                <a:solidFill>
                  <a:srgbClr val="0D0D0D"/>
                </a:solidFill>
                <a:effectLst/>
                <a:latin typeface="Söhne"/>
              </a:rPr>
              <a:t>Key Management</a:t>
            </a:r>
            <a:r>
              <a:rPr lang="en-US" b="0" i="0" dirty="0">
                <a:solidFill>
                  <a:srgbClr val="0D0D0D"/>
                </a:solidFill>
                <a:effectLst/>
                <a:latin typeface="Söhne"/>
              </a:rPr>
              <a:t>: Implementing robust key management practices to securely generate, store, and manage encryption keys. This ensures that keys are protected from unauthorized access and are only accessible to authorized users and systems.</a:t>
            </a:r>
          </a:p>
          <a:p>
            <a:endParaRPr lang="en-IN" dirty="0"/>
          </a:p>
        </p:txBody>
      </p:sp>
    </p:spTree>
    <p:extLst>
      <p:ext uri="{BB962C8B-B14F-4D97-AF65-F5344CB8AC3E}">
        <p14:creationId xmlns:p14="http://schemas.microsoft.com/office/powerpoint/2010/main" val="9292572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CBB68-BBAF-4B89-BAA9-7DEEDAF7A207}"/>
              </a:ext>
            </a:extLst>
          </p:cNvPr>
          <p:cNvSpPr>
            <a:spLocks noGrp="1"/>
          </p:cNvSpPr>
          <p:nvPr>
            <p:ph type="title"/>
          </p:nvPr>
        </p:nvSpPr>
        <p:spPr/>
        <p:txBody>
          <a:bodyPr/>
          <a:lstStyle/>
          <a:p>
            <a:r>
              <a:rPr lang="en-US" i="0" dirty="0">
                <a:solidFill>
                  <a:srgbClr val="0D0D0D"/>
                </a:solidFill>
                <a:effectLst/>
                <a:latin typeface="Söhne"/>
              </a:rPr>
              <a:t>Cost Optimization in AWS</a:t>
            </a:r>
            <a:br>
              <a:rPr lang="en-US" b="0" i="0" dirty="0">
                <a:solidFill>
                  <a:srgbClr val="0D0D0D"/>
                </a:solidFill>
                <a:effectLst/>
                <a:latin typeface="Söhne"/>
              </a:rPr>
            </a:br>
            <a:endParaRPr lang="en-IN" dirty="0"/>
          </a:p>
        </p:txBody>
      </p:sp>
      <p:sp>
        <p:nvSpPr>
          <p:cNvPr id="3" name="Content Placeholder 2">
            <a:extLst>
              <a:ext uri="{FF2B5EF4-FFF2-40B4-BE49-F238E27FC236}">
                <a16:creationId xmlns:a16="http://schemas.microsoft.com/office/drawing/2014/main" id="{1C18FD79-8F7E-C26E-5CD2-774C61F5D86E}"/>
              </a:ext>
            </a:extLst>
          </p:cNvPr>
          <p:cNvSpPr>
            <a:spLocks noGrp="1"/>
          </p:cNvSpPr>
          <p:nvPr>
            <p:ph idx="1"/>
          </p:nvPr>
        </p:nvSpPr>
        <p:spPr>
          <a:xfrm>
            <a:off x="1484310" y="2666999"/>
            <a:ext cx="10018713" cy="4324351"/>
          </a:xfrm>
        </p:spPr>
        <p:txBody>
          <a:bodyPr>
            <a:normAutofit fontScale="92500" lnSpcReduction="10000"/>
          </a:bodyPr>
          <a:lstStyle/>
          <a:p>
            <a:pPr marL="0" indent="0" algn="l">
              <a:buNone/>
            </a:pPr>
            <a:endParaRPr lang="en-US"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Introduction</a:t>
            </a:r>
            <a:r>
              <a:rPr lang="en-US" sz="2200" b="0" i="0" dirty="0">
                <a:solidFill>
                  <a:srgbClr val="0D0D0D"/>
                </a:solidFill>
                <a:effectLst/>
                <a:latin typeface="Söhne"/>
              </a:rPr>
              <a:t>: Cost optimization in AWS involves strategically managing expenses to achieve the best balance between cost and performance</a:t>
            </a:r>
            <a:r>
              <a:rPr lang="en-US" b="0" i="0" dirty="0">
                <a:solidFill>
                  <a:srgbClr val="0D0D0D"/>
                </a:solidFill>
                <a:effectLst/>
                <a:latin typeface="Söhne"/>
              </a:rPr>
              <a:t>.</a:t>
            </a:r>
          </a:p>
          <a:p>
            <a:pPr algn="l">
              <a:buFont typeface="Arial" panose="020B0604020202020204" pitchFamily="34" charset="0"/>
              <a:buChar char="•"/>
            </a:pPr>
            <a:r>
              <a:rPr lang="en-US" b="1" i="0" dirty="0">
                <a:solidFill>
                  <a:srgbClr val="0D0D0D"/>
                </a:solidFill>
                <a:effectLst/>
                <a:latin typeface="Söhne"/>
              </a:rPr>
              <a:t>Key Aspects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Rightsizing</a:t>
            </a:r>
            <a:r>
              <a:rPr lang="en-US" b="0" i="0" dirty="0">
                <a:solidFill>
                  <a:srgbClr val="0D0D0D"/>
                </a:solidFill>
                <a:effectLst/>
                <a:latin typeface="Söhne"/>
              </a:rPr>
              <a:t>: Selecting appropriate instance types and configurations.</a:t>
            </a:r>
          </a:p>
          <a:p>
            <a:pPr marL="742950" lvl="1" indent="-285750" algn="l">
              <a:buFont typeface="Arial" panose="020B0604020202020204" pitchFamily="34" charset="0"/>
              <a:buChar char="•"/>
            </a:pPr>
            <a:r>
              <a:rPr lang="en-US" b="1" i="0" dirty="0">
                <a:solidFill>
                  <a:srgbClr val="0D0D0D"/>
                </a:solidFill>
                <a:effectLst/>
                <a:latin typeface="Söhne"/>
              </a:rPr>
              <a:t>Reserved Instances (RIs)</a:t>
            </a:r>
            <a:r>
              <a:rPr lang="en-US" b="0" i="0" dirty="0">
                <a:solidFill>
                  <a:srgbClr val="0D0D0D"/>
                </a:solidFill>
                <a:effectLst/>
                <a:latin typeface="Söhne"/>
              </a:rPr>
              <a:t>: Committing to usage levels for discounted pricing.</a:t>
            </a:r>
          </a:p>
          <a:p>
            <a:pPr marL="742950" lvl="1" indent="-285750" algn="l">
              <a:buFont typeface="Arial" panose="020B0604020202020204" pitchFamily="34" charset="0"/>
              <a:buChar char="•"/>
            </a:pPr>
            <a:r>
              <a:rPr lang="en-US" b="1" i="0" dirty="0">
                <a:solidFill>
                  <a:srgbClr val="0D0D0D"/>
                </a:solidFill>
                <a:effectLst/>
                <a:latin typeface="Söhne"/>
              </a:rPr>
              <a:t>Spot Instances</a:t>
            </a:r>
            <a:r>
              <a:rPr lang="en-US" b="0" i="0" dirty="0">
                <a:solidFill>
                  <a:srgbClr val="0D0D0D"/>
                </a:solidFill>
                <a:effectLst/>
                <a:latin typeface="Söhne"/>
              </a:rPr>
              <a:t>: Utilizing unused EC2 capacity at lower prices.</a:t>
            </a:r>
          </a:p>
          <a:p>
            <a:pPr algn="l">
              <a:buFont typeface="Arial" panose="020B0604020202020204" pitchFamily="34" charset="0"/>
              <a:buChar char="•"/>
            </a:pPr>
            <a:r>
              <a:rPr lang="en-US" b="1" i="0" dirty="0">
                <a:solidFill>
                  <a:srgbClr val="0D0D0D"/>
                </a:solidFill>
                <a:effectLst/>
                <a:latin typeface="Söhne"/>
              </a:rPr>
              <a:t>Best Practices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Tagging and Cost Allocation</a:t>
            </a:r>
            <a:r>
              <a:rPr lang="en-US" b="0" i="0" dirty="0">
                <a:solidFill>
                  <a:srgbClr val="0D0D0D"/>
                </a:solidFill>
                <a:effectLst/>
                <a:latin typeface="Söhne"/>
              </a:rPr>
              <a:t>: Properly tagging resources for accurate cost tracking.</a:t>
            </a:r>
          </a:p>
          <a:p>
            <a:pPr marL="742950" lvl="1" indent="-285750" algn="l">
              <a:buFont typeface="Arial" panose="020B0604020202020204" pitchFamily="34" charset="0"/>
              <a:buChar char="•"/>
            </a:pPr>
            <a:r>
              <a:rPr lang="en-US" b="1" i="0" dirty="0">
                <a:solidFill>
                  <a:srgbClr val="0D0D0D"/>
                </a:solidFill>
                <a:effectLst/>
                <a:latin typeface="Söhne"/>
              </a:rPr>
              <a:t>Monitoring and Alerts</a:t>
            </a:r>
            <a:r>
              <a:rPr lang="en-US" b="0" i="0" dirty="0">
                <a:solidFill>
                  <a:srgbClr val="0D0D0D"/>
                </a:solidFill>
                <a:effectLst/>
                <a:latin typeface="Söhne"/>
              </a:rPr>
              <a:t>: Implementing monitoring for real-time cost management.</a:t>
            </a:r>
          </a:p>
          <a:p>
            <a:endParaRPr lang="en-IN" dirty="0"/>
          </a:p>
        </p:txBody>
      </p:sp>
    </p:spTree>
    <p:extLst>
      <p:ext uri="{BB962C8B-B14F-4D97-AF65-F5344CB8AC3E}">
        <p14:creationId xmlns:p14="http://schemas.microsoft.com/office/powerpoint/2010/main" val="42154070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89C58-A905-8535-94E8-0D03D53345E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EFC2941-1475-7D46-4693-32CC62B2F1A7}"/>
              </a:ext>
            </a:extLst>
          </p:cNvPr>
          <p:cNvSpPr>
            <a:spLocks noGrp="1"/>
          </p:cNvSpPr>
          <p:nvPr>
            <p:ph idx="1"/>
          </p:nvPr>
        </p:nvSpPr>
        <p:spPr/>
        <p:txBody>
          <a:bodyPr>
            <a:normAutofit lnSpcReduction="10000"/>
          </a:bodyPr>
          <a:lstStyle/>
          <a:p>
            <a:pPr algn="l"/>
            <a:r>
              <a:rPr lang="en-US" b="1" i="0" dirty="0">
                <a:solidFill>
                  <a:srgbClr val="0D0D0D"/>
                </a:solidFill>
                <a:effectLst/>
                <a:latin typeface="Söhne"/>
              </a:rPr>
              <a:t>Benefits and Conclusion</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Benefits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Cost Efficiency</a:t>
            </a:r>
            <a:r>
              <a:rPr lang="en-US" b="0" i="0" dirty="0">
                <a:solidFill>
                  <a:srgbClr val="0D0D0D"/>
                </a:solidFill>
                <a:effectLst/>
                <a:latin typeface="Söhne"/>
              </a:rPr>
              <a:t>: Minimizing unnecessary spending and effective budget allocation.</a:t>
            </a:r>
          </a:p>
          <a:p>
            <a:pPr marL="742950" lvl="1" indent="-285750" algn="l">
              <a:buFont typeface="Arial" panose="020B0604020202020204" pitchFamily="34" charset="0"/>
              <a:buChar char="•"/>
            </a:pPr>
            <a:r>
              <a:rPr lang="en-US" b="1" i="0" dirty="0">
                <a:solidFill>
                  <a:srgbClr val="0D0D0D"/>
                </a:solidFill>
                <a:effectLst/>
                <a:latin typeface="Söhne"/>
              </a:rPr>
              <a:t>Resource Optimization</a:t>
            </a:r>
            <a:r>
              <a:rPr lang="en-US" b="0" i="0" dirty="0">
                <a:solidFill>
                  <a:srgbClr val="0D0D0D"/>
                </a:solidFill>
                <a:effectLst/>
                <a:latin typeface="Söhne"/>
              </a:rPr>
              <a:t>: Achieving balance between cost and performance.</a:t>
            </a:r>
          </a:p>
          <a:p>
            <a:pPr algn="l">
              <a:buFont typeface="Arial" panose="020B0604020202020204" pitchFamily="34" charset="0"/>
              <a:buChar char="•"/>
            </a:pPr>
            <a:r>
              <a:rPr lang="en-US" b="1" i="0" dirty="0">
                <a:solidFill>
                  <a:srgbClr val="0D0D0D"/>
                </a:solidFill>
                <a:effectLst/>
                <a:latin typeface="Söhne"/>
              </a:rPr>
              <a:t>Conclusion</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Continuous Improvement</a:t>
            </a:r>
            <a:r>
              <a:rPr lang="en-US" b="0" i="0" dirty="0">
                <a:solidFill>
                  <a:srgbClr val="0D0D0D"/>
                </a:solidFill>
                <a:effectLst/>
                <a:latin typeface="Söhne"/>
              </a:rPr>
              <a:t>: Cost optimization is an ongoing process requiring continuous monitoring and adjustment</a:t>
            </a:r>
          </a:p>
          <a:p>
            <a:endParaRPr lang="en-IN" dirty="0"/>
          </a:p>
        </p:txBody>
      </p:sp>
    </p:spTree>
    <p:extLst>
      <p:ext uri="{BB962C8B-B14F-4D97-AF65-F5344CB8AC3E}">
        <p14:creationId xmlns:p14="http://schemas.microsoft.com/office/powerpoint/2010/main" val="140738298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0A2E6-CA86-6FE5-7766-0469BB8F4EEB}"/>
              </a:ext>
            </a:extLst>
          </p:cNvPr>
          <p:cNvSpPr>
            <a:spLocks noGrp="1"/>
          </p:cNvSpPr>
          <p:nvPr>
            <p:ph type="title"/>
          </p:nvPr>
        </p:nvSpPr>
        <p:spPr/>
        <p:txBody>
          <a:bodyPr/>
          <a:lstStyle/>
          <a:p>
            <a:r>
              <a:rPr lang="en-IN" i="0" dirty="0">
                <a:solidFill>
                  <a:srgbClr val="0D0D0D"/>
                </a:solidFill>
                <a:effectLst/>
                <a:latin typeface="Söhne"/>
              </a:rPr>
              <a:t>Resource Management in AWS</a:t>
            </a:r>
            <a:endParaRPr lang="en-IN" dirty="0"/>
          </a:p>
        </p:txBody>
      </p:sp>
      <p:sp>
        <p:nvSpPr>
          <p:cNvPr id="3" name="Content Placeholder 2">
            <a:extLst>
              <a:ext uri="{FF2B5EF4-FFF2-40B4-BE49-F238E27FC236}">
                <a16:creationId xmlns:a16="http://schemas.microsoft.com/office/drawing/2014/main" id="{551D1605-A1A6-5C44-7131-5B872485B0BF}"/>
              </a:ext>
            </a:extLst>
          </p:cNvPr>
          <p:cNvSpPr>
            <a:spLocks noGrp="1"/>
          </p:cNvSpPr>
          <p:nvPr>
            <p:ph idx="1"/>
          </p:nvPr>
        </p:nvSpPr>
        <p:spPr>
          <a:xfrm>
            <a:off x="1484310" y="2666999"/>
            <a:ext cx="10018713" cy="4019551"/>
          </a:xfrm>
        </p:spPr>
        <p:txBody>
          <a:bodyPr>
            <a:normAutofit/>
          </a:bodyPr>
          <a:lstStyle/>
          <a:p>
            <a:pPr algn="l">
              <a:buFont typeface="Arial" panose="020B0604020202020204" pitchFamily="34" charset="0"/>
              <a:buChar char="•"/>
            </a:pPr>
            <a:r>
              <a:rPr lang="en-US" b="1" i="0" dirty="0">
                <a:solidFill>
                  <a:srgbClr val="0D0D0D"/>
                </a:solidFill>
                <a:effectLst/>
                <a:latin typeface="Söhne"/>
              </a:rPr>
              <a:t>Introduction</a:t>
            </a:r>
            <a:r>
              <a:rPr lang="en-US" b="0" i="0" dirty="0">
                <a:solidFill>
                  <a:srgbClr val="0D0D0D"/>
                </a:solidFill>
                <a:effectLst/>
                <a:latin typeface="Söhne"/>
              </a:rPr>
              <a:t>: </a:t>
            </a:r>
            <a:r>
              <a:rPr lang="en-US" sz="2000" b="0" i="0" dirty="0">
                <a:solidFill>
                  <a:srgbClr val="0D0D0D"/>
                </a:solidFill>
                <a:effectLst/>
                <a:latin typeface="Söhne"/>
              </a:rPr>
              <a:t>Resource management in AWS involves efficiently managing and controlling cloud resources to meet business requirements effectively.</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Key Aspects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Rightsizing</a:t>
            </a:r>
            <a:r>
              <a:rPr lang="en-US" b="0" i="0" dirty="0">
                <a:solidFill>
                  <a:srgbClr val="0D0D0D"/>
                </a:solidFill>
                <a:effectLst/>
                <a:latin typeface="Söhne"/>
              </a:rPr>
              <a:t>: Selecting appropriate resource sizes and types based on workload requirements.</a:t>
            </a:r>
          </a:p>
          <a:p>
            <a:pPr marL="742950" lvl="1" indent="-285750" algn="l">
              <a:buFont typeface="Arial" panose="020B0604020202020204" pitchFamily="34" charset="0"/>
              <a:buChar char="•"/>
            </a:pPr>
            <a:r>
              <a:rPr lang="en-US" b="1" i="0" dirty="0">
                <a:solidFill>
                  <a:srgbClr val="0D0D0D"/>
                </a:solidFill>
                <a:effectLst/>
                <a:latin typeface="Söhne"/>
              </a:rPr>
              <a:t>Lifecycle Management</a:t>
            </a:r>
            <a:r>
              <a:rPr lang="en-US" b="0" i="0" dirty="0">
                <a:solidFill>
                  <a:srgbClr val="0D0D0D"/>
                </a:solidFill>
                <a:effectLst/>
                <a:latin typeface="Söhne"/>
              </a:rPr>
              <a:t>: Managing the lifecycle of resources from creation to retirement to optimize costs and performance.</a:t>
            </a:r>
          </a:p>
          <a:p>
            <a:pPr marL="742950" lvl="1" indent="-285750" algn="l">
              <a:buFont typeface="Arial" panose="020B0604020202020204" pitchFamily="34" charset="0"/>
              <a:buChar char="•"/>
            </a:pPr>
            <a:r>
              <a:rPr lang="en-US" b="1" i="0" dirty="0">
                <a:solidFill>
                  <a:srgbClr val="0D0D0D"/>
                </a:solidFill>
                <a:effectLst/>
                <a:latin typeface="Söhne"/>
              </a:rPr>
              <a:t>Automation</a:t>
            </a:r>
            <a:r>
              <a:rPr lang="en-US" b="0" i="0" dirty="0">
                <a:solidFill>
                  <a:srgbClr val="0D0D0D"/>
                </a:solidFill>
                <a:effectLst/>
                <a:latin typeface="Söhne"/>
              </a:rPr>
              <a:t>: Implementing automation to provision, configure, and manage resources at scale.</a:t>
            </a:r>
          </a:p>
          <a:p>
            <a:endParaRPr lang="en-IN" dirty="0"/>
          </a:p>
        </p:txBody>
      </p:sp>
    </p:spTree>
    <p:extLst>
      <p:ext uri="{BB962C8B-B14F-4D97-AF65-F5344CB8AC3E}">
        <p14:creationId xmlns:p14="http://schemas.microsoft.com/office/powerpoint/2010/main" val="235135895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1209-460A-B5D7-3014-01EA1D5689DC}"/>
              </a:ext>
            </a:extLst>
          </p:cNvPr>
          <p:cNvSpPr>
            <a:spLocks noGrp="1"/>
          </p:cNvSpPr>
          <p:nvPr>
            <p:ph type="title"/>
          </p:nvPr>
        </p:nvSpPr>
        <p:spPr>
          <a:xfrm>
            <a:off x="1484311" y="685801"/>
            <a:ext cx="10018713" cy="1123950"/>
          </a:xfrm>
        </p:spPr>
        <p:txBody>
          <a:bodyPr/>
          <a:lstStyle/>
          <a:p>
            <a:endParaRPr lang="en-IN" dirty="0"/>
          </a:p>
        </p:txBody>
      </p:sp>
      <p:sp>
        <p:nvSpPr>
          <p:cNvPr id="3" name="Content Placeholder 2">
            <a:extLst>
              <a:ext uri="{FF2B5EF4-FFF2-40B4-BE49-F238E27FC236}">
                <a16:creationId xmlns:a16="http://schemas.microsoft.com/office/drawing/2014/main" id="{14F9C9B1-E3AC-B8D5-6570-8CC94631DDA3}"/>
              </a:ext>
            </a:extLst>
          </p:cNvPr>
          <p:cNvSpPr>
            <a:spLocks noGrp="1"/>
          </p:cNvSpPr>
          <p:nvPr>
            <p:ph idx="1"/>
          </p:nvPr>
        </p:nvSpPr>
        <p:spPr>
          <a:xfrm>
            <a:off x="1484310" y="2266951"/>
            <a:ext cx="10018713" cy="3905250"/>
          </a:xfrm>
        </p:spPr>
        <p:txBody>
          <a:bodyPr>
            <a:normAutofit fontScale="92500" lnSpcReduction="10000"/>
          </a:bodyPr>
          <a:lstStyle/>
          <a:p>
            <a:pPr algn="l"/>
            <a:r>
              <a:rPr lang="en-US" b="1" i="0" dirty="0">
                <a:solidFill>
                  <a:srgbClr val="0D0D0D"/>
                </a:solidFill>
                <a:effectLst/>
                <a:latin typeface="Söhne"/>
              </a:rPr>
              <a:t>Best Practices and Conclusion</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Best Practices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Tagging and Organization</a:t>
            </a:r>
            <a:r>
              <a:rPr lang="en-US" b="0" i="0" dirty="0">
                <a:solidFill>
                  <a:srgbClr val="0D0D0D"/>
                </a:solidFill>
                <a:effectLst/>
                <a:latin typeface="Söhne"/>
              </a:rPr>
              <a:t>: Properly tagging resources and organizing them into logical groups for better management and cost allocation.</a:t>
            </a:r>
          </a:p>
          <a:p>
            <a:pPr marL="742950" lvl="1" indent="-285750" algn="l">
              <a:buFont typeface="Arial" panose="020B0604020202020204" pitchFamily="34" charset="0"/>
              <a:buChar char="•"/>
            </a:pPr>
            <a:r>
              <a:rPr lang="en-US" b="1" i="0" dirty="0">
                <a:solidFill>
                  <a:srgbClr val="0D0D0D"/>
                </a:solidFill>
                <a:effectLst/>
                <a:latin typeface="Söhne"/>
              </a:rPr>
              <a:t>Monitoring and Optimization</a:t>
            </a:r>
            <a:r>
              <a:rPr lang="en-US" b="0" i="0" dirty="0">
                <a:solidFill>
                  <a:srgbClr val="0D0D0D"/>
                </a:solidFill>
                <a:effectLst/>
                <a:latin typeface="Söhne"/>
              </a:rPr>
              <a:t>: Implementing monitoring and optimization strategies to ensure resource efficiency and performance.</a:t>
            </a:r>
          </a:p>
          <a:p>
            <a:pPr algn="l">
              <a:buFont typeface="Arial" panose="020B0604020202020204" pitchFamily="34" charset="0"/>
              <a:buChar char="•"/>
            </a:pPr>
            <a:r>
              <a:rPr lang="en-US" b="1" i="0" dirty="0">
                <a:solidFill>
                  <a:srgbClr val="0D0D0D"/>
                </a:solidFill>
                <a:effectLst/>
                <a:latin typeface="Söhne"/>
              </a:rPr>
              <a:t>Conclusion</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Continuous Improvement</a:t>
            </a:r>
            <a:r>
              <a:rPr lang="en-US" b="0" i="0" dirty="0">
                <a:solidFill>
                  <a:srgbClr val="0D0D0D"/>
                </a:solidFill>
                <a:effectLst/>
                <a:latin typeface="Söhne"/>
              </a:rPr>
              <a:t>: Resource management is an ongoing process that requires continuous monitoring, optimization, and adaptation to changing business needs. By following best practices, organizations can achieve greater efficiency and agility in their AWS environments.</a:t>
            </a:r>
          </a:p>
          <a:p>
            <a:endParaRPr lang="en-IN" dirty="0"/>
          </a:p>
        </p:txBody>
      </p:sp>
    </p:spTree>
    <p:extLst>
      <p:ext uri="{BB962C8B-B14F-4D97-AF65-F5344CB8AC3E}">
        <p14:creationId xmlns:p14="http://schemas.microsoft.com/office/powerpoint/2010/main" val="286588665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72A6-9E85-C9FD-D25C-11293965D71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EFC91A71-9338-09D3-A046-842BDE0A2EF5}"/>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180978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BC204-FA25-2D75-0CBB-0C04431F9644}"/>
              </a:ext>
            </a:extLst>
          </p:cNvPr>
          <p:cNvSpPr>
            <a:spLocks noGrp="1"/>
          </p:cNvSpPr>
          <p:nvPr>
            <p:ph type="title"/>
          </p:nvPr>
        </p:nvSpPr>
        <p:spPr/>
        <p:txBody>
          <a:bodyPr/>
          <a:lstStyle/>
          <a:p>
            <a:r>
              <a:rPr lang="en-US" b="0" i="0" dirty="0">
                <a:solidFill>
                  <a:srgbClr val="0D0D0D"/>
                </a:solidFill>
                <a:effectLst/>
                <a:latin typeface="Söhne"/>
              </a:rPr>
              <a:t>AWS Lambda</a:t>
            </a:r>
            <a:endParaRPr lang="en-IN" dirty="0"/>
          </a:p>
        </p:txBody>
      </p:sp>
      <p:sp>
        <p:nvSpPr>
          <p:cNvPr id="3" name="Content Placeholder 2">
            <a:extLst>
              <a:ext uri="{FF2B5EF4-FFF2-40B4-BE49-F238E27FC236}">
                <a16:creationId xmlns:a16="http://schemas.microsoft.com/office/drawing/2014/main" id="{B029D57E-E6E6-5EDE-7937-EC0A95EC8073}"/>
              </a:ext>
            </a:extLst>
          </p:cNvPr>
          <p:cNvSpPr>
            <a:spLocks noGrp="1"/>
          </p:cNvSpPr>
          <p:nvPr>
            <p:ph idx="1"/>
          </p:nvPr>
        </p:nvSpPr>
        <p:spPr>
          <a:xfrm>
            <a:off x="1484310" y="2026025"/>
            <a:ext cx="10018713" cy="4482352"/>
          </a:xfrm>
        </p:spPr>
        <p:txBody>
          <a:bodyPr>
            <a:normAutofit fontScale="92500" lnSpcReduction="10000"/>
          </a:bodyPr>
          <a:lstStyle/>
          <a:p>
            <a:r>
              <a:rPr lang="en-US" sz="2200" b="0" i="0" dirty="0">
                <a:solidFill>
                  <a:srgbClr val="0D0D0D"/>
                </a:solidFill>
                <a:effectLst/>
                <a:latin typeface="Söhne"/>
              </a:rPr>
              <a:t>AWS Lambda is a serverless compute service that lets you run code without provisioning or managing servers. It automatically scales your application by running code in response to triggers and only charges for the compute time consumed.</a:t>
            </a:r>
          </a:p>
          <a:p>
            <a:pPr algn="l"/>
            <a:r>
              <a:rPr lang="en-US" sz="2200" b="1" i="0" dirty="0">
                <a:solidFill>
                  <a:srgbClr val="0D0D0D"/>
                </a:solidFill>
                <a:effectLst/>
                <a:latin typeface="Söhne"/>
              </a:rPr>
              <a:t>Key Benefits of AWS Lambda</a:t>
            </a:r>
            <a:endParaRPr lang="en-US" sz="2200"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Serverless Architecture</a:t>
            </a:r>
            <a:r>
              <a:rPr lang="en-US" sz="2200" b="0" i="0" dirty="0">
                <a:solidFill>
                  <a:srgbClr val="0D0D0D"/>
                </a:solidFill>
                <a:effectLst/>
                <a:latin typeface="Söhne"/>
              </a:rPr>
              <a:t>: Focus on writing code without worrying about server provisioning, maintenance, or scaling.</a:t>
            </a:r>
          </a:p>
          <a:p>
            <a:pPr algn="l">
              <a:buFont typeface="Arial" panose="020B0604020202020204" pitchFamily="34" charset="0"/>
              <a:buChar char="•"/>
            </a:pPr>
            <a:r>
              <a:rPr lang="en-US" sz="2200" b="1" i="0" dirty="0">
                <a:solidFill>
                  <a:srgbClr val="0D0D0D"/>
                </a:solidFill>
                <a:effectLst/>
                <a:latin typeface="Söhne"/>
              </a:rPr>
              <a:t>Cost Efficiency</a:t>
            </a:r>
            <a:r>
              <a:rPr lang="en-US" sz="2200" b="0" i="0" dirty="0">
                <a:solidFill>
                  <a:srgbClr val="0D0D0D"/>
                </a:solidFill>
                <a:effectLst/>
                <a:latin typeface="Söhne"/>
              </a:rPr>
              <a:t>: Pay only for the compute time consumed, with no charges when your code is not running.</a:t>
            </a:r>
          </a:p>
          <a:p>
            <a:pPr algn="l">
              <a:buFont typeface="Arial" panose="020B0604020202020204" pitchFamily="34" charset="0"/>
              <a:buChar char="•"/>
            </a:pPr>
            <a:r>
              <a:rPr lang="en-US" sz="2200" b="1" i="0" dirty="0">
                <a:solidFill>
                  <a:srgbClr val="0D0D0D"/>
                </a:solidFill>
                <a:effectLst/>
                <a:latin typeface="Söhne"/>
              </a:rPr>
              <a:t>Automatic Scaling</a:t>
            </a:r>
            <a:r>
              <a:rPr lang="en-US" sz="2200" b="0" i="0" dirty="0">
                <a:solidFill>
                  <a:srgbClr val="0D0D0D"/>
                </a:solidFill>
                <a:effectLst/>
                <a:latin typeface="Söhne"/>
              </a:rPr>
              <a:t>: Automatically scale your application in response to incoming requests or events.</a:t>
            </a:r>
          </a:p>
          <a:p>
            <a:pPr algn="l">
              <a:buFont typeface="Arial" panose="020B0604020202020204" pitchFamily="34" charset="0"/>
              <a:buChar char="•"/>
            </a:pPr>
            <a:r>
              <a:rPr lang="en-US" sz="2200" b="1" i="0" dirty="0">
                <a:solidFill>
                  <a:srgbClr val="0D0D0D"/>
                </a:solidFill>
                <a:effectLst/>
                <a:latin typeface="Söhne"/>
              </a:rPr>
              <a:t>Integration</a:t>
            </a:r>
            <a:r>
              <a:rPr lang="en-US" sz="2200" b="0" i="0" dirty="0">
                <a:solidFill>
                  <a:srgbClr val="0D0D0D"/>
                </a:solidFill>
                <a:effectLst/>
                <a:latin typeface="Söhne"/>
              </a:rPr>
              <a:t>: Seamlessly integrate with other AWS services like S3, DynamoDB, SNS, and more.</a:t>
            </a:r>
          </a:p>
          <a:p>
            <a:endParaRPr lang="en-IN" dirty="0"/>
          </a:p>
        </p:txBody>
      </p:sp>
    </p:spTree>
    <p:extLst>
      <p:ext uri="{BB962C8B-B14F-4D97-AF65-F5344CB8AC3E}">
        <p14:creationId xmlns:p14="http://schemas.microsoft.com/office/powerpoint/2010/main" val="1829064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7F0CD-BB6A-B91E-F06C-2973039F1D6B}"/>
              </a:ext>
            </a:extLst>
          </p:cNvPr>
          <p:cNvSpPr>
            <a:spLocks noGrp="1"/>
          </p:cNvSpPr>
          <p:nvPr>
            <p:ph type="title"/>
          </p:nvPr>
        </p:nvSpPr>
        <p:spPr>
          <a:xfrm>
            <a:off x="1484311" y="685800"/>
            <a:ext cx="10018713" cy="381001"/>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DBC90417-7B6D-39EC-ECE0-6C6B10AA647E}"/>
              </a:ext>
            </a:extLst>
          </p:cNvPr>
          <p:cNvSpPr>
            <a:spLocks noGrp="1"/>
          </p:cNvSpPr>
          <p:nvPr>
            <p:ph idx="1"/>
          </p:nvPr>
        </p:nvSpPr>
        <p:spPr>
          <a:xfrm>
            <a:off x="1484310" y="1066801"/>
            <a:ext cx="10018713" cy="5495924"/>
          </a:xfrm>
        </p:spPr>
        <p:txBody>
          <a:bodyPr>
            <a:normAutofit lnSpcReduction="10000"/>
          </a:bodyPr>
          <a:lstStyle/>
          <a:p>
            <a:pPr algn="l"/>
            <a:r>
              <a:rPr lang="en-US" b="1" i="0" dirty="0">
                <a:solidFill>
                  <a:srgbClr val="0D0D0D"/>
                </a:solidFill>
                <a:effectLst/>
                <a:latin typeface="Söhne"/>
              </a:rPr>
              <a:t>Limitations and Use Cases of AWS </a:t>
            </a:r>
            <a:r>
              <a:rPr lang="en-US" b="1" i="0" dirty="0" err="1">
                <a:solidFill>
                  <a:srgbClr val="0D0D0D"/>
                </a:solidFill>
                <a:effectLst/>
                <a:latin typeface="Söhne"/>
              </a:rPr>
              <a:t>Lamda</a:t>
            </a:r>
            <a:endParaRPr lang="en-US" b="0" i="0" dirty="0">
              <a:solidFill>
                <a:srgbClr val="0D0D0D"/>
              </a:solidFill>
              <a:effectLst/>
              <a:latin typeface="Söhne"/>
            </a:endParaRPr>
          </a:p>
          <a:p>
            <a:pPr algn="l">
              <a:buFont typeface="Arial" panose="020B0604020202020204" pitchFamily="34" charset="0"/>
              <a:buChar char="•"/>
            </a:pPr>
            <a:r>
              <a:rPr lang="en-US" b="1" i="0" dirty="0">
                <a:solidFill>
                  <a:srgbClr val="0D0D0D"/>
                </a:solidFill>
                <a:effectLst/>
                <a:latin typeface="Söhne"/>
              </a:rPr>
              <a:t>Limitations</a:t>
            </a:r>
            <a:r>
              <a:rPr lang="en-US" b="0" i="0" dirty="0">
                <a:solidFill>
                  <a:srgbClr val="0D0D0D"/>
                </a:solidFill>
                <a:effectLst/>
                <a:latin typeface="Söhne"/>
              </a:rPr>
              <a:t>:</a:t>
            </a:r>
          </a:p>
          <a:p>
            <a:pPr marL="742950" lvl="1" indent="-285750" algn="l">
              <a:buFont typeface="Arial" panose="020B0604020202020204" pitchFamily="34" charset="0"/>
              <a:buChar char="•"/>
            </a:pPr>
            <a:r>
              <a:rPr lang="en-US" b="0" i="0" dirty="0">
                <a:solidFill>
                  <a:srgbClr val="0D0D0D"/>
                </a:solidFill>
                <a:effectLst/>
                <a:latin typeface="Söhne"/>
              </a:rPr>
              <a:t>Limited execution time and memory allocation per Lambda function.</a:t>
            </a:r>
          </a:p>
          <a:p>
            <a:pPr marL="742950" lvl="1" indent="-285750" algn="l">
              <a:buFont typeface="Arial" panose="020B0604020202020204" pitchFamily="34" charset="0"/>
              <a:buChar char="•"/>
            </a:pPr>
            <a:r>
              <a:rPr lang="en-US" b="0" i="0" dirty="0">
                <a:solidFill>
                  <a:srgbClr val="0D0D0D"/>
                </a:solidFill>
                <a:effectLst/>
                <a:latin typeface="Söhne"/>
              </a:rPr>
              <a:t>Cold start latency might impact performance for certain use cases.</a:t>
            </a:r>
          </a:p>
          <a:p>
            <a:pPr marL="742950" lvl="1" indent="-285750" algn="l">
              <a:buFont typeface="Arial" panose="020B0604020202020204" pitchFamily="34" charset="0"/>
              <a:buChar char="•"/>
            </a:pPr>
            <a:r>
              <a:rPr lang="en-US" b="0" i="0" dirty="0">
                <a:solidFill>
                  <a:srgbClr val="0D0D0D"/>
                </a:solidFill>
                <a:effectLst/>
                <a:latin typeface="Söhne"/>
              </a:rPr>
              <a:t>Stateless nature can pose challenges for some applications.</a:t>
            </a:r>
          </a:p>
          <a:p>
            <a:pPr algn="l">
              <a:buFont typeface="Arial" panose="020B0604020202020204" pitchFamily="34" charset="0"/>
              <a:buChar char="•"/>
            </a:pPr>
            <a:r>
              <a:rPr lang="en-US" b="1" i="0" dirty="0">
                <a:solidFill>
                  <a:srgbClr val="0D0D0D"/>
                </a:solidFill>
                <a:effectLst/>
                <a:latin typeface="Söhne"/>
              </a:rPr>
              <a:t>Use Cases</a:t>
            </a:r>
            <a:r>
              <a:rPr lang="en-US" b="0" i="0" dirty="0">
                <a:solidFill>
                  <a:srgbClr val="0D0D0D"/>
                </a:solidFill>
                <a:effectLst/>
                <a:latin typeface="Söhne"/>
              </a:rPr>
              <a:t>:</a:t>
            </a:r>
          </a:p>
          <a:p>
            <a:pPr marL="742950" lvl="1" indent="-285750" algn="l">
              <a:buFont typeface="Arial" panose="020B0604020202020204" pitchFamily="34" charset="0"/>
              <a:buChar char="•"/>
            </a:pPr>
            <a:r>
              <a:rPr lang="en-US" b="1" i="0" dirty="0">
                <a:solidFill>
                  <a:srgbClr val="0D0D0D"/>
                </a:solidFill>
                <a:effectLst/>
                <a:latin typeface="Söhne"/>
              </a:rPr>
              <a:t>Event-Driven Processing</a:t>
            </a:r>
            <a:r>
              <a:rPr lang="en-US" b="0" i="0" dirty="0">
                <a:solidFill>
                  <a:srgbClr val="0D0D0D"/>
                </a:solidFill>
                <a:effectLst/>
                <a:latin typeface="Söhne"/>
              </a:rPr>
              <a:t>: Processing real-time events from various sources like S3, DynamoDB, SNS, etc.</a:t>
            </a:r>
          </a:p>
          <a:p>
            <a:pPr marL="742950" lvl="1" indent="-285750" algn="l">
              <a:buFont typeface="Arial" panose="020B0604020202020204" pitchFamily="34" charset="0"/>
              <a:buChar char="•"/>
            </a:pPr>
            <a:r>
              <a:rPr lang="en-US" b="1" i="0" dirty="0">
                <a:solidFill>
                  <a:srgbClr val="0D0D0D"/>
                </a:solidFill>
                <a:effectLst/>
                <a:latin typeface="Söhne"/>
              </a:rPr>
              <a:t>Web Applications</a:t>
            </a:r>
            <a:r>
              <a:rPr lang="en-US" b="0" i="0" dirty="0">
                <a:solidFill>
                  <a:srgbClr val="0D0D0D"/>
                </a:solidFill>
                <a:effectLst/>
                <a:latin typeface="Söhne"/>
              </a:rPr>
              <a:t>: Building serverless web applications and APIs.</a:t>
            </a:r>
          </a:p>
          <a:p>
            <a:pPr marL="742950" lvl="1" indent="-285750" algn="l">
              <a:buFont typeface="Arial" panose="020B0604020202020204" pitchFamily="34" charset="0"/>
              <a:buChar char="•"/>
            </a:pPr>
            <a:r>
              <a:rPr lang="en-US" b="1" i="0" dirty="0">
                <a:solidFill>
                  <a:srgbClr val="0D0D0D"/>
                </a:solidFill>
                <a:effectLst/>
                <a:latin typeface="Söhne"/>
              </a:rPr>
              <a:t>Data Processing</a:t>
            </a:r>
            <a:r>
              <a:rPr lang="en-US" b="0" i="0" dirty="0">
                <a:solidFill>
                  <a:srgbClr val="0D0D0D"/>
                </a:solidFill>
                <a:effectLst/>
                <a:latin typeface="Söhne"/>
              </a:rPr>
              <a:t>: Running data processing tasks, ETL (Extract, Transform, Load) jobs, and analytics.</a:t>
            </a:r>
          </a:p>
          <a:p>
            <a:pPr marL="742950" lvl="1" indent="-285750" algn="l">
              <a:buFont typeface="Arial" panose="020B0604020202020204" pitchFamily="34" charset="0"/>
              <a:buChar char="•"/>
            </a:pPr>
            <a:r>
              <a:rPr lang="en-US" b="1" i="0" dirty="0">
                <a:solidFill>
                  <a:srgbClr val="0D0D0D"/>
                </a:solidFill>
                <a:effectLst/>
                <a:latin typeface="Söhne"/>
              </a:rPr>
              <a:t>IoT (Internet of Things)</a:t>
            </a:r>
            <a:r>
              <a:rPr lang="en-US" b="0" i="0" dirty="0">
                <a:solidFill>
                  <a:srgbClr val="0D0D0D"/>
                </a:solidFill>
                <a:effectLst/>
                <a:latin typeface="Söhne"/>
              </a:rPr>
              <a:t>: Handling IoT device data and triggering actions based on sensor inputs.</a:t>
            </a:r>
          </a:p>
          <a:p>
            <a:endParaRPr lang="en-IN" dirty="0"/>
          </a:p>
        </p:txBody>
      </p:sp>
    </p:spTree>
    <p:extLst>
      <p:ext uri="{BB962C8B-B14F-4D97-AF65-F5344CB8AC3E}">
        <p14:creationId xmlns:p14="http://schemas.microsoft.com/office/powerpoint/2010/main" val="3025993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9572-2137-7CDD-0AA2-141CD796760B}"/>
              </a:ext>
            </a:extLst>
          </p:cNvPr>
          <p:cNvSpPr>
            <a:spLocks noGrp="1"/>
          </p:cNvSpPr>
          <p:nvPr>
            <p:ph type="title"/>
          </p:nvPr>
        </p:nvSpPr>
        <p:spPr>
          <a:xfrm>
            <a:off x="1408111" y="257176"/>
            <a:ext cx="10018713" cy="1390650"/>
          </a:xfrm>
        </p:spPr>
        <p:txBody>
          <a:bodyPr/>
          <a:lstStyle/>
          <a:p>
            <a:r>
              <a:rPr lang="en-US" b="0" i="0" dirty="0">
                <a:solidFill>
                  <a:srgbClr val="0D0D0D"/>
                </a:solidFill>
                <a:effectLst/>
                <a:latin typeface="Söhne"/>
              </a:rPr>
              <a:t>Auto Scaling</a:t>
            </a:r>
            <a:endParaRPr lang="en-IN" dirty="0"/>
          </a:p>
        </p:txBody>
      </p:sp>
      <p:sp>
        <p:nvSpPr>
          <p:cNvPr id="3" name="Content Placeholder 2">
            <a:extLst>
              <a:ext uri="{FF2B5EF4-FFF2-40B4-BE49-F238E27FC236}">
                <a16:creationId xmlns:a16="http://schemas.microsoft.com/office/drawing/2014/main" id="{F67297B0-4E40-E844-7537-5BEB4095D05D}"/>
              </a:ext>
            </a:extLst>
          </p:cNvPr>
          <p:cNvSpPr>
            <a:spLocks noGrp="1"/>
          </p:cNvSpPr>
          <p:nvPr>
            <p:ph idx="1"/>
          </p:nvPr>
        </p:nvSpPr>
        <p:spPr>
          <a:xfrm>
            <a:off x="1484310" y="1943101"/>
            <a:ext cx="10018713" cy="4800600"/>
          </a:xfrm>
        </p:spPr>
        <p:txBody>
          <a:bodyPr>
            <a:normAutofit fontScale="92500"/>
          </a:bodyPr>
          <a:lstStyle/>
          <a:p>
            <a:pPr algn="l">
              <a:buFont typeface="Arial" panose="020B0604020202020204" pitchFamily="34" charset="0"/>
              <a:buChar char="•"/>
            </a:pPr>
            <a:r>
              <a:rPr lang="en-US" sz="2200" b="0" i="0" dirty="0">
                <a:solidFill>
                  <a:srgbClr val="0D0D0D"/>
                </a:solidFill>
                <a:effectLst/>
                <a:latin typeface="Söhne"/>
              </a:rPr>
              <a:t>Auto Scaling is a service provided by AWS that automatically adjusts the number of compute resources in response to changes in demand. It helps maintain application availability and optimize cost by automatically scaling EC2 instances, ECS tasks, or other resources.</a:t>
            </a:r>
          </a:p>
          <a:p>
            <a:pPr algn="l"/>
            <a:r>
              <a:rPr lang="en-US" sz="2200" b="1" i="0" dirty="0">
                <a:solidFill>
                  <a:srgbClr val="0D0D0D"/>
                </a:solidFill>
                <a:effectLst/>
                <a:latin typeface="Söhne"/>
              </a:rPr>
              <a:t>Slide 2: Key Benefits of Auto Scaling</a:t>
            </a:r>
            <a:endParaRPr lang="en-US" sz="2200" b="0" i="0" dirty="0">
              <a:solidFill>
                <a:srgbClr val="0D0D0D"/>
              </a:solidFill>
              <a:effectLst/>
              <a:latin typeface="Söhne"/>
            </a:endParaRPr>
          </a:p>
          <a:p>
            <a:pPr algn="l">
              <a:buFont typeface="Arial" panose="020B0604020202020204" pitchFamily="34" charset="0"/>
              <a:buChar char="•"/>
            </a:pPr>
            <a:r>
              <a:rPr lang="en-US" sz="2200" b="1" i="0" dirty="0">
                <a:solidFill>
                  <a:srgbClr val="0D0D0D"/>
                </a:solidFill>
                <a:effectLst/>
                <a:latin typeface="Söhne"/>
              </a:rPr>
              <a:t>High Availability</a:t>
            </a:r>
            <a:r>
              <a:rPr lang="en-US" sz="2200" b="0" i="0" dirty="0">
                <a:solidFill>
                  <a:srgbClr val="0D0D0D"/>
                </a:solidFill>
                <a:effectLst/>
                <a:latin typeface="Söhne"/>
              </a:rPr>
              <a:t>: Ensures that your application always has the right amount of resources to handle incoming traffic.</a:t>
            </a:r>
          </a:p>
          <a:p>
            <a:pPr algn="l">
              <a:buFont typeface="Arial" panose="020B0604020202020204" pitchFamily="34" charset="0"/>
              <a:buChar char="•"/>
            </a:pPr>
            <a:r>
              <a:rPr lang="en-US" sz="2200" b="1" i="0" dirty="0">
                <a:solidFill>
                  <a:srgbClr val="0D0D0D"/>
                </a:solidFill>
                <a:effectLst/>
                <a:latin typeface="Söhne"/>
              </a:rPr>
              <a:t>Cost Optimization</a:t>
            </a:r>
            <a:r>
              <a:rPr lang="en-US" sz="2200" b="0" i="0" dirty="0">
                <a:solidFill>
                  <a:srgbClr val="0D0D0D"/>
                </a:solidFill>
                <a:effectLst/>
                <a:latin typeface="Söhne"/>
              </a:rPr>
              <a:t>: Automatically scales resources up or down based on demand, minimizing over-provisioning and reducing costs.</a:t>
            </a:r>
          </a:p>
          <a:p>
            <a:pPr algn="l">
              <a:buFont typeface="Arial" panose="020B0604020202020204" pitchFamily="34" charset="0"/>
              <a:buChar char="•"/>
            </a:pPr>
            <a:r>
              <a:rPr lang="en-US" sz="2200" b="1" i="0" dirty="0">
                <a:solidFill>
                  <a:srgbClr val="0D0D0D"/>
                </a:solidFill>
                <a:effectLst/>
                <a:latin typeface="Söhne"/>
              </a:rPr>
              <a:t>Fault Tolerance</a:t>
            </a:r>
            <a:r>
              <a:rPr lang="en-US" sz="2200" b="0" i="0" dirty="0">
                <a:solidFill>
                  <a:srgbClr val="0D0D0D"/>
                </a:solidFill>
                <a:effectLst/>
                <a:latin typeface="Söhne"/>
              </a:rPr>
              <a:t>: Enhances fault tolerance by automatically replacing unhealthy instances and distributing traffic across healthy ones.</a:t>
            </a:r>
          </a:p>
          <a:p>
            <a:pPr algn="l">
              <a:buFont typeface="Arial" panose="020B0604020202020204" pitchFamily="34" charset="0"/>
              <a:buChar char="•"/>
            </a:pPr>
            <a:r>
              <a:rPr lang="en-US" sz="2200" b="1" i="0" dirty="0">
                <a:solidFill>
                  <a:srgbClr val="0D0D0D"/>
                </a:solidFill>
                <a:effectLst/>
                <a:latin typeface="Söhne"/>
              </a:rPr>
              <a:t>Easy Configuration</a:t>
            </a:r>
            <a:r>
              <a:rPr lang="en-US" sz="2200" b="0" i="0" dirty="0">
                <a:solidFill>
                  <a:srgbClr val="0D0D0D"/>
                </a:solidFill>
                <a:effectLst/>
                <a:latin typeface="Söhne"/>
              </a:rPr>
              <a:t>: Simplifies management with easy-to-configure scaling policies and integration with other AWS services.</a:t>
            </a:r>
          </a:p>
          <a:p>
            <a:endParaRPr lang="en-IN" dirty="0"/>
          </a:p>
        </p:txBody>
      </p:sp>
    </p:spTree>
    <p:extLst>
      <p:ext uri="{BB962C8B-B14F-4D97-AF65-F5344CB8AC3E}">
        <p14:creationId xmlns:p14="http://schemas.microsoft.com/office/powerpoint/2010/main" val="6981958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252</TotalTime>
  <Words>7560</Words>
  <Application>Microsoft Office PowerPoint</Application>
  <PresentationFormat>Widescreen</PresentationFormat>
  <Paragraphs>504</Paragraphs>
  <Slides>66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66</vt:i4>
      </vt:variant>
    </vt:vector>
  </HeadingPairs>
  <TitlesOfParts>
    <vt:vector size="73" baseType="lpstr">
      <vt:lpstr>Arial</vt:lpstr>
      <vt:lpstr>Calibri</vt:lpstr>
      <vt:lpstr>Corbel</vt:lpstr>
      <vt:lpstr>Google Sans</vt:lpstr>
      <vt:lpstr>Söhne</vt:lpstr>
      <vt:lpstr>Symbol</vt:lpstr>
      <vt:lpstr>Parallax</vt:lpstr>
      <vt:lpstr>Index</vt:lpstr>
      <vt:lpstr>Compute</vt:lpstr>
      <vt:lpstr>Amazon EC2</vt:lpstr>
      <vt:lpstr>PowerPoint Presentation</vt:lpstr>
      <vt:lpstr>Amazon ECS</vt:lpstr>
      <vt:lpstr>PowerPoint Presentation</vt:lpstr>
      <vt:lpstr>AWS Lambda</vt:lpstr>
      <vt:lpstr>PowerPoint Presentation</vt:lpstr>
      <vt:lpstr>Auto Scaling</vt:lpstr>
      <vt:lpstr>Storage</vt:lpstr>
      <vt:lpstr>PowerPoint Presentation</vt:lpstr>
      <vt:lpstr>Amazon S3</vt:lpstr>
      <vt:lpstr>PowerPoint Presentation</vt:lpstr>
      <vt:lpstr>Amazon EBS</vt:lpstr>
      <vt:lpstr>PowerPoint Presentation</vt:lpstr>
      <vt:lpstr>Amazon Glacier</vt:lpstr>
      <vt:lpstr>PowerPoint Presentation</vt:lpstr>
      <vt:lpstr>Networking</vt:lpstr>
      <vt:lpstr>Amazon VPC</vt:lpstr>
      <vt:lpstr>PowerPoint Presentation</vt:lpstr>
      <vt:lpstr>Amazon Route 53</vt:lpstr>
      <vt:lpstr>PowerPoint Presentation</vt:lpstr>
      <vt:lpstr>Amazon CloudFront</vt:lpstr>
      <vt:lpstr>PowerPoint Presentation</vt:lpstr>
      <vt:lpstr>Database</vt:lpstr>
      <vt:lpstr>Amazon RDS</vt:lpstr>
      <vt:lpstr>PowerPoint Presentation</vt:lpstr>
      <vt:lpstr>Amazon DynamoDB</vt:lpstr>
      <vt:lpstr>PowerPoint Presentation</vt:lpstr>
      <vt:lpstr>Amazon Redshift</vt:lpstr>
      <vt:lpstr>PowerPoint Presentation</vt:lpstr>
      <vt:lpstr>Serverless/API</vt:lpstr>
      <vt:lpstr>Amazon API Gateway</vt:lpstr>
      <vt:lpstr>PowerPoint Presentation</vt:lpstr>
      <vt:lpstr>AWS Step Functions</vt:lpstr>
      <vt:lpstr>PowerPoint Presentation</vt:lpstr>
      <vt:lpstr>Amazon SQS</vt:lpstr>
      <vt:lpstr>PowerPoint Presentation</vt:lpstr>
      <vt:lpstr>Amazon SNS</vt:lpstr>
      <vt:lpstr>PowerPoint Presentation</vt:lpstr>
      <vt:lpstr> CI/CD</vt:lpstr>
      <vt:lpstr>AWS CodePipeline</vt:lpstr>
      <vt:lpstr>PowerPoint Presentation</vt:lpstr>
      <vt:lpstr>AWS CodeBuild</vt:lpstr>
      <vt:lpstr>PowerPoint Presentation</vt:lpstr>
      <vt:lpstr>AWS CodeDeploy</vt:lpstr>
      <vt:lpstr>PowerPoint Presentation</vt:lpstr>
      <vt:lpstr>AWS CloudFormation</vt:lpstr>
      <vt:lpstr>PowerPoint Presentation</vt:lpstr>
      <vt:lpstr>Security &amp; Management</vt:lpstr>
      <vt:lpstr>AWS IAM</vt:lpstr>
      <vt:lpstr>PowerPoint Presentation</vt:lpstr>
      <vt:lpstr>Amazon CloudWatch</vt:lpstr>
      <vt:lpstr>PowerPoint Presentation</vt:lpstr>
      <vt:lpstr>AWS Trusted Advisor</vt:lpstr>
      <vt:lpstr>PowerPoint Presentation</vt:lpstr>
      <vt:lpstr>Security &amp; Best Practices</vt:lpstr>
      <vt:lpstr>IAM for Access Control and Data Protection </vt:lpstr>
      <vt:lpstr>PowerPoint Presentation</vt:lpstr>
      <vt:lpstr>Encryption</vt:lpstr>
      <vt:lpstr>PowerPoint Presentation</vt:lpstr>
      <vt:lpstr>Cost Optimization in AWS </vt:lpstr>
      <vt:lpstr>PowerPoint Presentation</vt:lpstr>
      <vt:lpstr>Resource Management in AWS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EC2</dc:title>
  <dc:creator>Suhas Gawai</dc:creator>
  <cp:lastModifiedBy>Suhas Gawai</cp:lastModifiedBy>
  <cp:revision>5</cp:revision>
  <dcterms:created xsi:type="dcterms:W3CDTF">2024-02-28T09:33:00Z</dcterms:created>
  <dcterms:modified xsi:type="dcterms:W3CDTF">2024-02-29T05:39:15Z</dcterms:modified>
</cp:coreProperties>
</file>