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12" r:id="rId4"/>
  </p:sldMasterIdLst>
  <p:sldIdLst>
    <p:sldId id="257" r:id="rId5"/>
    <p:sldId id="280" r:id="rId6"/>
    <p:sldId id="259" r:id="rId7"/>
    <p:sldId id="277" r:id="rId8"/>
    <p:sldId id="281" r:id="rId9"/>
    <p:sldId id="282" r:id="rId10"/>
    <p:sldId id="283" r:id="rId11"/>
    <p:sldId id="284" r:id="rId12"/>
    <p:sldId id="27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1E6"/>
    <a:srgbClr val="F5F6F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580"/>
  </p:normalViewPr>
  <p:slideViewPr>
    <p:cSldViewPr snapToGrid="0" snapToObjects="1">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18/5/colors/Iconchunking_neutralicon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dgm:fillClrLst>
    <dgm:linClrLst meth="repeat">
      <a:schemeClr val="lt1">
        <a:alpha val="0"/>
      </a:schemeClr>
    </dgm:linClrLst>
    <dgm:effectClrLst/>
    <dgm:txLinClrLst/>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B62DEA7-9DCD-4B2E-9DC5-BE121C266AFD}" type="doc">
      <dgm:prSet loTypeId="urn:microsoft.com/office/officeart/2008/layout/VerticalCurvedList" loCatId="list" qsTypeId="urn:microsoft.com/office/officeart/2005/8/quickstyle/simple1" qsCatId="simple" csTypeId="urn:microsoft.com/office/officeart/2018/5/colors/Iconchunking_neutralicon_accent1_2" csCatId="accent1" phldr="1"/>
      <dgm:spPr/>
      <dgm:t>
        <a:bodyPr/>
        <a:lstStyle/>
        <a:p>
          <a:endParaRPr lang="en-US"/>
        </a:p>
      </dgm:t>
    </dgm:pt>
    <dgm:pt modelId="{41CDB9B8-E81E-41E7-AE89-8F6EDFC88D92}">
      <dgm:prSet custT="1"/>
      <dgm:spPr/>
      <dgm:t>
        <a:bodyPr anchor="ctr"/>
        <a:lstStyle/>
        <a:p>
          <a:pPr>
            <a:defRPr cap="all"/>
          </a:pPr>
          <a:r>
            <a:rPr lang="en-GB" sz="2800" dirty="0">
              <a:solidFill>
                <a:schemeClr val="accent1"/>
              </a:solidFill>
            </a:rPr>
            <a:t>Key financial results</a:t>
          </a:r>
          <a:endParaRPr lang="en-US" sz="2800" dirty="0">
            <a:solidFill>
              <a:schemeClr val="accent1"/>
            </a:solidFill>
          </a:endParaRPr>
        </a:p>
      </dgm:t>
    </dgm:pt>
    <dgm:pt modelId="{5D2FF527-BA77-40BE-9414-16FAE46386BB}" type="parTrans" cxnId="{21EB7847-13AE-4881-9090-909F31360F4E}">
      <dgm:prSet/>
      <dgm:spPr/>
      <dgm:t>
        <a:bodyPr/>
        <a:lstStyle/>
        <a:p>
          <a:endParaRPr lang="en-US" sz="1400"/>
        </a:p>
      </dgm:t>
    </dgm:pt>
    <dgm:pt modelId="{BA791450-8D1E-4A6F-B71D-2984D9E245C4}" type="sibTrans" cxnId="{21EB7847-13AE-4881-9090-909F31360F4E}">
      <dgm:prSet/>
      <dgm:spPr/>
      <dgm:t>
        <a:bodyPr/>
        <a:lstStyle/>
        <a:p>
          <a:endParaRPr lang="en-US" sz="1800"/>
        </a:p>
      </dgm:t>
    </dgm:pt>
    <dgm:pt modelId="{4D7D34C7-9466-4514-BF51-7396C17436B5}">
      <dgm:prSet custT="1"/>
      <dgm:spPr/>
      <dgm:t>
        <a:bodyPr anchor="ctr"/>
        <a:lstStyle/>
        <a:p>
          <a:pPr>
            <a:defRPr cap="all"/>
          </a:pPr>
          <a:r>
            <a:rPr lang="en-GB" sz="2800" dirty="0">
              <a:solidFill>
                <a:schemeClr val="accent1"/>
              </a:solidFill>
            </a:rPr>
            <a:t>Sales performance and trends</a:t>
          </a:r>
          <a:endParaRPr lang="en-US" sz="2800" dirty="0">
            <a:solidFill>
              <a:schemeClr val="accent1"/>
            </a:solidFill>
          </a:endParaRPr>
        </a:p>
      </dgm:t>
    </dgm:pt>
    <dgm:pt modelId="{37DD6CE0-C2AA-4EB6-9E7D-14AED2127C40}" type="parTrans" cxnId="{7EEBEB1B-497E-4365-84F9-FBB75D7759E5}">
      <dgm:prSet/>
      <dgm:spPr/>
      <dgm:t>
        <a:bodyPr/>
        <a:lstStyle/>
        <a:p>
          <a:endParaRPr lang="en-US" sz="1400"/>
        </a:p>
      </dgm:t>
    </dgm:pt>
    <dgm:pt modelId="{483498F9-A0C2-4668-85AB-D8E6E254F73B}" type="sibTrans" cxnId="{7EEBEB1B-497E-4365-84F9-FBB75D7759E5}">
      <dgm:prSet/>
      <dgm:spPr/>
      <dgm:t>
        <a:bodyPr/>
        <a:lstStyle/>
        <a:p>
          <a:endParaRPr lang="en-US" sz="1800"/>
        </a:p>
      </dgm:t>
    </dgm:pt>
    <dgm:pt modelId="{8E185869-F0D4-43E2-B08A-2F3E83EE98F3}">
      <dgm:prSet custT="1"/>
      <dgm:spPr/>
      <dgm:t>
        <a:bodyPr anchor="ctr"/>
        <a:lstStyle/>
        <a:p>
          <a:pPr>
            <a:defRPr cap="all"/>
          </a:pPr>
          <a:r>
            <a:rPr lang="en-GB" sz="2800" dirty="0">
              <a:solidFill>
                <a:schemeClr val="accent1"/>
              </a:solidFill>
            </a:rPr>
            <a:t>Insights into Operations</a:t>
          </a:r>
          <a:endParaRPr lang="en-US" sz="2800" dirty="0">
            <a:solidFill>
              <a:schemeClr val="accent1"/>
            </a:solidFill>
          </a:endParaRPr>
        </a:p>
      </dgm:t>
    </dgm:pt>
    <dgm:pt modelId="{7EE27099-92EA-4EDF-B176-0E355876D272}" type="parTrans" cxnId="{7F970F62-30E3-4F5B-A242-825013BF84A8}">
      <dgm:prSet/>
      <dgm:spPr/>
      <dgm:t>
        <a:bodyPr/>
        <a:lstStyle/>
        <a:p>
          <a:endParaRPr lang="en-US" sz="1400"/>
        </a:p>
      </dgm:t>
    </dgm:pt>
    <dgm:pt modelId="{77D0876E-2BA2-4E28-ADB5-9885FCB7156A}" type="sibTrans" cxnId="{7F970F62-30E3-4F5B-A242-825013BF84A8}">
      <dgm:prSet/>
      <dgm:spPr/>
      <dgm:t>
        <a:bodyPr/>
        <a:lstStyle/>
        <a:p>
          <a:endParaRPr lang="en-US" sz="1800"/>
        </a:p>
      </dgm:t>
    </dgm:pt>
    <dgm:pt modelId="{D4E702D0-39C2-431C-BB9E-3F29EA09AEDB}">
      <dgm:prSet custT="1"/>
      <dgm:spPr/>
      <dgm:t>
        <a:bodyPr anchor="ctr"/>
        <a:lstStyle/>
        <a:p>
          <a:pPr>
            <a:defRPr cap="all"/>
          </a:pPr>
          <a:r>
            <a:rPr lang="en-GB" sz="2800" dirty="0">
              <a:solidFill>
                <a:schemeClr val="accent1"/>
              </a:solidFill>
            </a:rPr>
            <a:t>Geographical distribution</a:t>
          </a:r>
          <a:endParaRPr lang="en-US" sz="2800" dirty="0">
            <a:solidFill>
              <a:schemeClr val="accent1"/>
            </a:solidFill>
          </a:endParaRPr>
        </a:p>
      </dgm:t>
    </dgm:pt>
    <dgm:pt modelId="{22F5B09C-87BF-4BD2-9C4B-88EB01D95A58}" type="parTrans" cxnId="{1D381B8E-3D23-4C29-AEA0-39EB0C85E222}">
      <dgm:prSet/>
      <dgm:spPr/>
      <dgm:t>
        <a:bodyPr/>
        <a:lstStyle/>
        <a:p>
          <a:endParaRPr lang="en-GB" sz="1800"/>
        </a:p>
      </dgm:t>
    </dgm:pt>
    <dgm:pt modelId="{B0EAA97B-5D62-41A2-815C-BAA2D868A569}" type="sibTrans" cxnId="{1D381B8E-3D23-4C29-AEA0-39EB0C85E222}">
      <dgm:prSet/>
      <dgm:spPr/>
      <dgm:t>
        <a:bodyPr/>
        <a:lstStyle/>
        <a:p>
          <a:endParaRPr lang="en-GB" sz="1800"/>
        </a:p>
      </dgm:t>
    </dgm:pt>
    <dgm:pt modelId="{804947E5-9ACC-416F-B12C-5E8D1E342FFC}" type="pres">
      <dgm:prSet presAssocID="{7B62DEA7-9DCD-4B2E-9DC5-BE121C266AFD}" presName="Name0" presStyleCnt="0">
        <dgm:presLayoutVars>
          <dgm:chMax val="7"/>
          <dgm:chPref val="7"/>
          <dgm:dir/>
        </dgm:presLayoutVars>
      </dgm:prSet>
      <dgm:spPr/>
    </dgm:pt>
    <dgm:pt modelId="{587B5E1D-0E75-4F44-854F-4E2FC93D13B0}" type="pres">
      <dgm:prSet presAssocID="{7B62DEA7-9DCD-4B2E-9DC5-BE121C266AFD}" presName="Name1" presStyleCnt="0"/>
      <dgm:spPr/>
    </dgm:pt>
    <dgm:pt modelId="{D7EB821A-9A40-4975-B97C-FB06FBDEF0F0}" type="pres">
      <dgm:prSet presAssocID="{7B62DEA7-9DCD-4B2E-9DC5-BE121C266AFD}" presName="cycle" presStyleCnt="0"/>
      <dgm:spPr/>
    </dgm:pt>
    <dgm:pt modelId="{06FA2FF6-4E84-405E-A36A-F25BE5045074}" type="pres">
      <dgm:prSet presAssocID="{7B62DEA7-9DCD-4B2E-9DC5-BE121C266AFD}" presName="srcNode" presStyleLbl="node1" presStyleIdx="0" presStyleCnt="4"/>
      <dgm:spPr/>
    </dgm:pt>
    <dgm:pt modelId="{88C3B4D0-57A0-407B-87F2-AD9BD85D4DE7}" type="pres">
      <dgm:prSet presAssocID="{7B62DEA7-9DCD-4B2E-9DC5-BE121C266AFD}" presName="conn" presStyleLbl="parChTrans1D2" presStyleIdx="0" presStyleCnt="1"/>
      <dgm:spPr/>
    </dgm:pt>
    <dgm:pt modelId="{0C2817A7-AEAB-4CA5-83F7-47B02788855A}" type="pres">
      <dgm:prSet presAssocID="{7B62DEA7-9DCD-4B2E-9DC5-BE121C266AFD}" presName="extraNode" presStyleLbl="node1" presStyleIdx="0" presStyleCnt="4"/>
      <dgm:spPr/>
    </dgm:pt>
    <dgm:pt modelId="{2585EA8F-E3AC-4656-B2D3-4676B23D9E59}" type="pres">
      <dgm:prSet presAssocID="{7B62DEA7-9DCD-4B2E-9DC5-BE121C266AFD}" presName="dstNode" presStyleLbl="node1" presStyleIdx="0" presStyleCnt="4"/>
      <dgm:spPr/>
    </dgm:pt>
    <dgm:pt modelId="{F887C803-1A6D-4297-B616-77D883BCD07E}" type="pres">
      <dgm:prSet presAssocID="{41CDB9B8-E81E-41E7-AE89-8F6EDFC88D92}" presName="text_1" presStyleLbl="node1" presStyleIdx="0" presStyleCnt="4" custScaleX="84643" custScaleY="82645" custLinFactNeighborX="-5252" custLinFactNeighborY="-43120">
        <dgm:presLayoutVars>
          <dgm:bulletEnabled val="1"/>
        </dgm:presLayoutVars>
      </dgm:prSet>
      <dgm:spPr/>
    </dgm:pt>
    <dgm:pt modelId="{1E85D2C4-431B-4DD8-82F1-F3A35093AF7B}" type="pres">
      <dgm:prSet presAssocID="{41CDB9B8-E81E-41E7-AE89-8F6EDFC88D92}" presName="accent_1" presStyleCnt="0"/>
      <dgm:spPr/>
    </dgm:pt>
    <dgm:pt modelId="{055C0670-49B2-4EC8-A0F4-59006CD04165}" type="pres">
      <dgm:prSet presAssocID="{41CDB9B8-E81E-41E7-AE89-8F6EDFC88D92}" presName="accentRepeatNode" presStyleLbl="solidFgAcc1" presStyleIdx="0" presStyleCnt="4" custScaleX="99173" custScaleY="99173" custLinFactNeighborX="-17216" custLinFactNeighborY="-33762"/>
      <dgm:spPr/>
    </dgm:pt>
    <dgm:pt modelId="{0298EAB3-1543-41FD-81C8-9923475DA588}" type="pres">
      <dgm:prSet presAssocID="{4D7D34C7-9466-4514-BF51-7396C17436B5}" presName="text_2" presStyleLbl="node1" presStyleIdx="1" presStyleCnt="4" custScaleX="92393" custScaleY="82645" custLinFactNeighborX="-1941" custLinFactNeighborY="-40916">
        <dgm:presLayoutVars>
          <dgm:bulletEnabled val="1"/>
        </dgm:presLayoutVars>
      </dgm:prSet>
      <dgm:spPr/>
    </dgm:pt>
    <dgm:pt modelId="{735912B6-A1F0-4C3A-8FF9-5F4B015E646E}" type="pres">
      <dgm:prSet presAssocID="{4D7D34C7-9466-4514-BF51-7396C17436B5}" presName="accent_2" presStyleCnt="0"/>
      <dgm:spPr/>
    </dgm:pt>
    <dgm:pt modelId="{ED8AE726-C8D1-42AB-AA94-1DA2AADBD5EA}" type="pres">
      <dgm:prSet presAssocID="{4D7D34C7-9466-4514-BF51-7396C17436B5}" presName="accentRepeatNode" presStyleLbl="solidFgAcc1" presStyleIdx="1" presStyleCnt="4" custScaleX="99173" custScaleY="99173" custLinFactNeighborX="-2480" custLinFactNeighborY="-27266"/>
      <dgm:spPr/>
    </dgm:pt>
    <dgm:pt modelId="{CA1F7B3A-F0F3-4E48-8308-CFC14CC15341}" type="pres">
      <dgm:prSet presAssocID="{8E185869-F0D4-43E2-B08A-2F3E83EE98F3}" presName="text_3" presStyleLbl="node1" presStyleIdx="2" presStyleCnt="4" custScaleX="86772" custScaleY="82645" custLinFactNeighborX="-3042" custLinFactNeighborY="2022">
        <dgm:presLayoutVars>
          <dgm:bulletEnabled val="1"/>
        </dgm:presLayoutVars>
      </dgm:prSet>
      <dgm:spPr/>
    </dgm:pt>
    <dgm:pt modelId="{4DDA6F27-1B94-4239-93F3-FCC48A0FA815}" type="pres">
      <dgm:prSet presAssocID="{8E185869-F0D4-43E2-B08A-2F3E83EE98F3}" presName="accent_3" presStyleCnt="0"/>
      <dgm:spPr/>
    </dgm:pt>
    <dgm:pt modelId="{186C8635-645D-4DEC-8A56-213F2E8273F6}" type="pres">
      <dgm:prSet presAssocID="{8E185869-F0D4-43E2-B08A-2F3E83EE98F3}" presName="accentRepeatNode" presStyleLbl="solidFgAcc1" presStyleIdx="2" presStyleCnt="4" custScaleX="99173" custScaleY="99173" custLinFactNeighborX="-10100" custLinFactNeighborY="-1806"/>
      <dgm:spPr/>
    </dgm:pt>
    <dgm:pt modelId="{6FD6C033-1795-41F1-81BC-FA5229254F89}" type="pres">
      <dgm:prSet presAssocID="{D4E702D0-39C2-431C-BB9E-3F29EA09AEDB}" presName="text_4" presStyleLbl="node1" presStyleIdx="3" presStyleCnt="4" custScaleX="84643" custScaleY="82645" custLinFactNeighborX="-4892" custLinFactNeighborY="42575">
        <dgm:presLayoutVars>
          <dgm:bulletEnabled val="1"/>
        </dgm:presLayoutVars>
      </dgm:prSet>
      <dgm:spPr/>
    </dgm:pt>
    <dgm:pt modelId="{82EE747B-5364-4A20-9429-DCDAC9C92F76}" type="pres">
      <dgm:prSet presAssocID="{D4E702D0-39C2-431C-BB9E-3F29EA09AEDB}" presName="accent_4" presStyleCnt="0"/>
      <dgm:spPr/>
    </dgm:pt>
    <dgm:pt modelId="{879BE565-5020-4F0D-824A-9D85F6B7F902}" type="pres">
      <dgm:prSet presAssocID="{D4E702D0-39C2-431C-BB9E-3F29EA09AEDB}" presName="accentRepeatNode" presStyleLbl="solidFgAcc1" presStyleIdx="3" presStyleCnt="4" custScaleX="99173" custScaleY="99173" custLinFactNeighborX="-27371" custLinFactNeighborY="30393"/>
      <dgm:spPr/>
    </dgm:pt>
  </dgm:ptLst>
  <dgm:cxnLst>
    <dgm:cxn modelId="{7EEBEB1B-497E-4365-84F9-FBB75D7759E5}" srcId="{7B62DEA7-9DCD-4B2E-9DC5-BE121C266AFD}" destId="{4D7D34C7-9466-4514-BF51-7396C17436B5}" srcOrd="1" destOrd="0" parTransId="{37DD6CE0-C2AA-4EB6-9E7D-14AED2127C40}" sibTransId="{483498F9-A0C2-4668-85AB-D8E6E254F73B}"/>
    <dgm:cxn modelId="{40DF942F-A8D4-4A2E-82B4-B57748B9938E}" type="presOf" srcId="{D4E702D0-39C2-431C-BB9E-3F29EA09AEDB}" destId="{6FD6C033-1795-41F1-81BC-FA5229254F89}" srcOrd="0" destOrd="0" presId="urn:microsoft.com/office/officeart/2008/layout/VerticalCurvedList"/>
    <dgm:cxn modelId="{7CF14734-92F4-4254-B7AE-56381B1967C0}" type="presOf" srcId="{7B62DEA7-9DCD-4B2E-9DC5-BE121C266AFD}" destId="{804947E5-9ACC-416F-B12C-5E8D1E342FFC}" srcOrd="0" destOrd="0" presId="urn:microsoft.com/office/officeart/2008/layout/VerticalCurvedList"/>
    <dgm:cxn modelId="{BDDBE83C-25B6-440E-B56F-F03A1E5B9F41}" type="presOf" srcId="{8E185869-F0D4-43E2-B08A-2F3E83EE98F3}" destId="{CA1F7B3A-F0F3-4E48-8308-CFC14CC15341}" srcOrd="0" destOrd="0" presId="urn:microsoft.com/office/officeart/2008/layout/VerticalCurvedList"/>
    <dgm:cxn modelId="{7F970F62-30E3-4F5B-A242-825013BF84A8}" srcId="{7B62DEA7-9DCD-4B2E-9DC5-BE121C266AFD}" destId="{8E185869-F0D4-43E2-B08A-2F3E83EE98F3}" srcOrd="2" destOrd="0" parTransId="{7EE27099-92EA-4EDF-B176-0E355876D272}" sibTransId="{77D0876E-2BA2-4E28-ADB5-9885FCB7156A}"/>
    <dgm:cxn modelId="{61598B42-5F61-49AA-9CC1-B6A61FFEB2A8}" type="presOf" srcId="{41CDB9B8-E81E-41E7-AE89-8F6EDFC88D92}" destId="{F887C803-1A6D-4297-B616-77D883BCD07E}" srcOrd="0" destOrd="0" presId="urn:microsoft.com/office/officeart/2008/layout/VerticalCurvedList"/>
    <dgm:cxn modelId="{42EA9345-B1E1-4D51-9CB3-310917F47824}" type="presOf" srcId="{4D7D34C7-9466-4514-BF51-7396C17436B5}" destId="{0298EAB3-1543-41FD-81C8-9923475DA588}" srcOrd="0" destOrd="0" presId="urn:microsoft.com/office/officeart/2008/layout/VerticalCurvedList"/>
    <dgm:cxn modelId="{21EB7847-13AE-4881-9090-909F31360F4E}" srcId="{7B62DEA7-9DCD-4B2E-9DC5-BE121C266AFD}" destId="{41CDB9B8-E81E-41E7-AE89-8F6EDFC88D92}" srcOrd="0" destOrd="0" parTransId="{5D2FF527-BA77-40BE-9414-16FAE46386BB}" sibTransId="{BA791450-8D1E-4A6F-B71D-2984D9E245C4}"/>
    <dgm:cxn modelId="{1D381B8E-3D23-4C29-AEA0-39EB0C85E222}" srcId="{7B62DEA7-9DCD-4B2E-9DC5-BE121C266AFD}" destId="{D4E702D0-39C2-431C-BB9E-3F29EA09AEDB}" srcOrd="3" destOrd="0" parTransId="{22F5B09C-87BF-4BD2-9C4B-88EB01D95A58}" sibTransId="{B0EAA97B-5D62-41A2-815C-BAA2D868A569}"/>
    <dgm:cxn modelId="{77E3A2CA-FDAB-4198-BD1F-AF71A4266E01}" type="presOf" srcId="{BA791450-8D1E-4A6F-B71D-2984D9E245C4}" destId="{88C3B4D0-57A0-407B-87F2-AD9BD85D4DE7}" srcOrd="0" destOrd="0" presId="urn:microsoft.com/office/officeart/2008/layout/VerticalCurvedList"/>
    <dgm:cxn modelId="{817E59CB-596C-453B-AE46-2F6713C39F08}" type="presParOf" srcId="{804947E5-9ACC-416F-B12C-5E8D1E342FFC}" destId="{587B5E1D-0E75-4F44-854F-4E2FC93D13B0}" srcOrd="0" destOrd="0" presId="urn:microsoft.com/office/officeart/2008/layout/VerticalCurvedList"/>
    <dgm:cxn modelId="{BB334608-C6A6-4D7A-95EC-0E8D4E9E3C3C}" type="presParOf" srcId="{587B5E1D-0E75-4F44-854F-4E2FC93D13B0}" destId="{D7EB821A-9A40-4975-B97C-FB06FBDEF0F0}" srcOrd="0" destOrd="0" presId="urn:microsoft.com/office/officeart/2008/layout/VerticalCurvedList"/>
    <dgm:cxn modelId="{10C283FD-5D6C-4C5B-B309-333030CB4C48}" type="presParOf" srcId="{D7EB821A-9A40-4975-B97C-FB06FBDEF0F0}" destId="{06FA2FF6-4E84-405E-A36A-F25BE5045074}" srcOrd="0" destOrd="0" presId="urn:microsoft.com/office/officeart/2008/layout/VerticalCurvedList"/>
    <dgm:cxn modelId="{9DEC52B7-AB0E-4E73-8D44-CD572A592FB2}" type="presParOf" srcId="{D7EB821A-9A40-4975-B97C-FB06FBDEF0F0}" destId="{88C3B4D0-57A0-407B-87F2-AD9BD85D4DE7}" srcOrd="1" destOrd="0" presId="urn:microsoft.com/office/officeart/2008/layout/VerticalCurvedList"/>
    <dgm:cxn modelId="{9AD49427-F91C-4926-B61A-DA2DB74C4F81}" type="presParOf" srcId="{D7EB821A-9A40-4975-B97C-FB06FBDEF0F0}" destId="{0C2817A7-AEAB-4CA5-83F7-47B02788855A}" srcOrd="2" destOrd="0" presId="urn:microsoft.com/office/officeart/2008/layout/VerticalCurvedList"/>
    <dgm:cxn modelId="{04CF49C1-329E-48B4-8AA6-E340552B441D}" type="presParOf" srcId="{D7EB821A-9A40-4975-B97C-FB06FBDEF0F0}" destId="{2585EA8F-E3AC-4656-B2D3-4676B23D9E59}" srcOrd="3" destOrd="0" presId="urn:microsoft.com/office/officeart/2008/layout/VerticalCurvedList"/>
    <dgm:cxn modelId="{ECE40D30-DC42-4EE5-AE37-154CF5CC0AAD}" type="presParOf" srcId="{587B5E1D-0E75-4F44-854F-4E2FC93D13B0}" destId="{F887C803-1A6D-4297-B616-77D883BCD07E}" srcOrd="1" destOrd="0" presId="urn:microsoft.com/office/officeart/2008/layout/VerticalCurvedList"/>
    <dgm:cxn modelId="{5399B471-6C67-496A-8526-D34DD5FAFA85}" type="presParOf" srcId="{587B5E1D-0E75-4F44-854F-4E2FC93D13B0}" destId="{1E85D2C4-431B-4DD8-82F1-F3A35093AF7B}" srcOrd="2" destOrd="0" presId="urn:microsoft.com/office/officeart/2008/layout/VerticalCurvedList"/>
    <dgm:cxn modelId="{1A631FAA-2ADD-4745-B3EA-B4497A1946FE}" type="presParOf" srcId="{1E85D2C4-431B-4DD8-82F1-F3A35093AF7B}" destId="{055C0670-49B2-4EC8-A0F4-59006CD04165}" srcOrd="0" destOrd="0" presId="urn:microsoft.com/office/officeart/2008/layout/VerticalCurvedList"/>
    <dgm:cxn modelId="{5FEA70C2-2446-45D3-A9D6-F53745F7590A}" type="presParOf" srcId="{587B5E1D-0E75-4F44-854F-4E2FC93D13B0}" destId="{0298EAB3-1543-41FD-81C8-9923475DA588}" srcOrd="3" destOrd="0" presId="urn:microsoft.com/office/officeart/2008/layout/VerticalCurvedList"/>
    <dgm:cxn modelId="{5DF4DE1D-0B17-46FC-8EE9-6572944F8FFA}" type="presParOf" srcId="{587B5E1D-0E75-4F44-854F-4E2FC93D13B0}" destId="{735912B6-A1F0-4C3A-8FF9-5F4B015E646E}" srcOrd="4" destOrd="0" presId="urn:microsoft.com/office/officeart/2008/layout/VerticalCurvedList"/>
    <dgm:cxn modelId="{47913558-EBE3-46D4-B8BC-EFD93BF49756}" type="presParOf" srcId="{735912B6-A1F0-4C3A-8FF9-5F4B015E646E}" destId="{ED8AE726-C8D1-42AB-AA94-1DA2AADBD5EA}" srcOrd="0" destOrd="0" presId="urn:microsoft.com/office/officeart/2008/layout/VerticalCurvedList"/>
    <dgm:cxn modelId="{F1F0D9A4-B4C4-4141-9880-A1D032AE8845}" type="presParOf" srcId="{587B5E1D-0E75-4F44-854F-4E2FC93D13B0}" destId="{CA1F7B3A-F0F3-4E48-8308-CFC14CC15341}" srcOrd="5" destOrd="0" presId="urn:microsoft.com/office/officeart/2008/layout/VerticalCurvedList"/>
    <dgm:cxn modelId="{287A83ED-6771-4C24-9E9A-0EA9AB86D3F5}" type="presParOf" srcId="{587B5E1D-0E75-4F44-854F-4E2FC93D13B0}" destId="{4DDA6F27-1B94-4239-93F3-FCC48A0FA815}" srcOrd="6" destOrd="0" presId="urn:microsoft.com/office/officeart/2008/layout/VerticalCurvedList"/>
    <dgm:cxn modelId="{AA31DDBF-FE13-44CA-A62D-090B216715C3}" type="presParOf" srcId="{4DDA6F27-1B94-4239-93F3-FCC48A0FA815}" destId="{186C8635-645D-4DEC-8A56-213F2E8273F6}" srcOrd="0" destOrd="0" presId="urn:microsoft.com/office/officeart/2008/layout/VerticalCurvedList"/>
    <dgm:cxn modelId="{3CD0C8A3-72F7-4040-B6A7-32D78C1EAC6C}" type="presParOf" srcId="{587B5E1D-0E75-4F44-854F-4E2FC93D13B0}" destId="{6FD6C033-1795-41F1-81BC-FA5229254F89}" srcOrd="7" destOrd="0" presId="urn:microsoft.com/office/officeart/2008/layout/VerticalCurvedList"/>
    <dgm:cxn modelId="{8A6829BB-C10C-41DF-BA2C-A484C63D25C2}" type="presParOf" srcId="{587B5E1D-0E75-4F44-854F-4E2FC93D13B0}" destId="{82EE747B-5364-4A20-9429-DCDAC9C92F76}" srcOrd="8" destOrd="0" presId="urn:microsoft.com/office/officeart/2008/layout/VerticalCurvedList"/>
    <dgm:cxn modelId="{19924334-2ACD-43AE-B167-EBE537C7F3BE}" type="presParOf" srcId="{82EE747B-5364-4A20-9429-DCDAC9C92F76}" destId="{879BE565-5020-4F0D-824A-9D85F6B7F902}"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C3B4D0-57A0-407B-87F2-AD9BD85D4DE7}">
      <dsp:nvSpPr>
        <dsp:cNvPr id="0" name=""/>
        <dsp:cNvSpPr/>
      </dsp:nvSpPr>
      <dsp:spPr>
        <a:xfrm>
          <a:off x="-6120621" y="-957996"/>
          <a:ext cx="7454341" cy="7454341"/>
        </a:xfrm>
        <a:prstGeom prst="blockArc">
          <a:avLst>
            <a:gd name="adj1" fmla="val 18900000"/>
            <a:gd name="adj2" fmla="val 2700000"/>
            <a:gd name="adj3" fmla="val 290"/>
          </a:avLst>
        </a:pr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887C803-1A6D-4297-B616-77D883BCD07E}">
      <dsp:nvSpPr>
        <dsp:cNvPr id="0" name=""/>
        <dsp:cNvSpPr/>
      </dsp:nvSpPr>
      <dsp:spPr>
        <a:xfrm>
          <a:off x="958292" y="132331"/>
          <a:ext cx="6723171" cy="704151"/>
        </a:xfrm>
        <a:prstGeom prst="rect">
          <a:avLst/>
        </a:prstGeom>
        <a:solidFill>
          <a:schemeClr val="bg1">
            <a:hueOff val="0"/>
            <a:satOff val="0"/>
            <a:lumOff val="0"/>
            <a:alphaOff val="0"/>
          </a:schemeClr>
        </a:solidFill>
        <a:ln w="15875"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76291" tIns="71120" rIns="71120" bIns="71120" numCol="1" spcCol="1270" anchor="ctr" anchorCtr="0">
          <a:noAutofit/>
        </a:bodyPr>
        <a:lstStyle/>
        <a:p>
          <a:pPr marL="0" lvl="0" indent="0" algn="l" defTabSz="1244600">
            <a:lnSpc>
              <a:spcPct val="90000"/>
            </a:lnSpc>
            <a:spcBef>
              <a:spcPct val="0"/>
            </a:spcBef>
            <a:spcAft>
              <a:spcPct val="35000"/>
            </a:spcAft>
            <a:buNone/>
            <a:defRPr cap="all"/>
          </a:pPr>
          <a:r>
            <a:rPr lang="en-GB" sz="2800" kern="1200" dirty="0">
              <a:solidFill>
                <a:schemeClr val="accent1"/>
              </a:solidFill>
            </a:rPr>
            <a:t>Key financial results</a:t>
          </a:r>
          <a:endParaRPr lang="en-US" sz="2800" kern="1200" dirty="0">
            <a:solidFill>
              <a:schemeClr val="accent1"/>
            </a:solidFill>
          </a:endParaRPr>
        </a:p>
      </dsp:txBody>
      <dsp:txXfrm>
        <a:off x="958292" y="132331"/>
        <a:ext cx="6723171" cy="704151"/>
      </dsp:txXfrm>
    </dsp:sp>
    <dsp:sp modelId="{055C0670-49B2-4EC8-A0F4-59006CD04165}">
      <dsp:nvSpPr>
        <dsp:cNvPr id="0" name=""/>
        <dsp:cNvSpPr/>
      </dsp:nvSpPr>
      <dsp:spPr>
        <a:xfrm>
          <a:off x="54093" y="0"/>
          <a:ext cx="1056216" cy="1056216"/>
        </a:xfrm>
        <a:prstGeom prst="ellipse">
          <a:avLst/>
        </a:prstGeom>
        <a:solidFill>
          <a:schemeClr val="l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298EAB3-1543-41FD-81C8-9923475DA588}">
      <dsp:nvSpPr>
        <dsp:cNvPr id="0" name=""/>
        <dsp:cNvSpPr/>
      </dsp:nvSpPr>
      <dsp:spPr>
        <a:xfrm>
          <a:off x="1392878" y="1429360"/>
          <a:ext cx="6887428" cy="704151"/>
        </a:xfrm>
        <a:prstGeom prst="rect">
          <a:avLst/>
        </a:prstGeom>
        <a:solidFill>
          <a:schemeClr val="bg1">
            <a:hueOff val="0"/>
            <a:satOff val="0"/>
            <a:lumOff val="0"/>
            <a:alphaOff val="0"/>
          </a:schemeClr>
        </a:solidFill>
        <a:ln w="15875"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76291" tIns="71120" rIns="71120" bIns="71120" numCol="1" spcCol="1270" anchor="ctr" anchorCtr="0">
          <a:noAutofit/>
        </a:bodyPr>
        <a:lstStyle/>
        <a:p>
          <a:pPr marL="0" lvl="0" indent="0" algn="l" defTabSz="1244600">
            <a:lnSpc>
              <a:spcPct val="90000"/>
            </a:lnSpc>
            <a:spcBef>
              <a:spcPct val="0"/>
            </a:spcBef>
            <a:spcAft>
              <a:spcPct val="35000"/>
            </a:spcAft>
            <a:buNone/>
            <a:defRPr cap="all"/>
          </a:pPr>
          <a:r>
            <a:rPr lang="en-GB" sz="2800" kern="1200" dirty="0">
              <a:solidFill>
                <a:schemeClr val="accent1"/>
              </a:solidFill>
            </a:rPr>
            <a:t>Sales performance and trends</a:t>
          </a:r>
          <a:endParaRPr lang="en-US" sz="2800" kern="1200" dirty="0">
            <a:solidFill>
              <a:schemeClr val="accent1"/>
            </a:solidFill>
          </a:endParaRPr>
        </a:p>
      </dsp:txBody>
      <dsp:txXfrm>
        <a:off x="1392878" y="1429360"/>
        <a:ext cx="6887428" cy="704151"/>
      </dsp:txXfrm>
    </dsp:sp>
    <dsp:sp modelId="{ED8AE726-C8D1-42AB-AA94-1DA2AADBD5EA}">
      <dsp:nvSpPr>
        <dsp:cNvPr id="0" name=""/>
        <dsp:cNvSpPr/>
      </dsp:nvSpPr>
      <dsp:spPr>
        <a:xfrm>
          <a:off x="699517" y="1311551"/>
          <a:ext cx="1056216" cy="1056216"/>
        </a:xfrm>
        <a:prstGeom prst="ellipse">
          <a:avLst/>
        </a:prstGeom>
        <a:solidFill>
          <a:schemeClr val="l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A1F7B3A-F0F3-4E48-8308-CFC14CC15341}">
      <dsp:nvSpPr>
        <dsp:cNvPr id="0" name=""/>
        <dsp:cNvSpPr/>
      </dsp:nvSpPr>
      <dsp:spPr>
        <a:xfrm>
          <a:off x="1520312" y="3073452"/>
          <a:ext cx="6468411" cy="704151"/>
        </a:xfrm>
        <a:prstGeom prst="rect">
          <a:avLst/>
        </a:prstGeom>
        <a:solidFill>
          <a:schemeClr val="bg1">
            <a:hueOff val="0"/>
            <a:satOff val="0"/>
            <a:lumOff val="0"/>
            <a:alphaOff val="0"/>
          </a:schemeClr>
        </a:solidFill>
        <a:ln w="15875"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76291" tIns="71120" rIns="71120" bIns="71120" numCol="1" spcCol="1270" anchor="ctr" anchorCtr="0">
          <a:noAutofit/>
        </a:bodyPr>
        <a:lstStyle/>
        <a:p>
          <a:pPr marL="0" lvl="0" indent="0" algn="l" defTabSz="1244600">
            <a:lnSpc>
              <a:spcPct val="90000"/>
            </a:lnSpc>
            <a:spcBef>
              <a:spcPct val="0"/>
            </a:spcBef>
            <a:spcAft>
              <a:spcPct val="35000"/>
            </a:spcAft>
            <a:buNone/>
            <a:defRPr cap="all"/>
          </a:pPr>
          <a:r>
            <a:rPr lang="en-GB" sz="2800" kern="1200" dirty="0">
              <a:solidFill>
                <a:schemeClr val="accent1"/>
              </a:solidFill>
            </a:rPr>
            <a:t>Insights into Operations</a:t>
          </a:r>
          <a:endParaRPr lang="en-US" sz="2800" kern="1200" dirty="0">
            <a:solidFill>
              <a:schemeClr val="accent1"/>
            </a:solidFill>
          </a:endParaRPr>
        </a:p>
      </dsp:txBody>
      <dsp:txXfrm>
        <a:off x="1520312" y="3073452"/>
        <a:ext cx="6468411" cy="704151"/>
      </dsp:txXfrm>
    </dsp:sp>
    <dsp:sp modelId="{186C8635-645D-4DEC-8A56-213F2E8273F6}">
      <dsp:nvSpPr>
        <dsp:cNvPr id="0" name=""/>
        <dsp:cNvSpPr/>
      </dsp:nvSpPr>
      <dsp:spPr>
        <a:xfrm>
          <a:off x="618362" y="2860957"/>
          <a:ext cx="1056216" cy="1056216"/>
        </a:xfrm>
        <a:prstGeom prst="ellipse">
          <a:avLst/>
        </a:prstGeom>
        <a:solidFill>
          <a:schemeClr val="l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FD6C033-1795-41F1-81BC-FA5229254F89}">
      <dsp:nvSpPr>
        <dsp:cNvPr id="0" name=""/>
        <dsp:cNvSpPr/>
      </dsp:nvSpPr>
      <dsp:spPr>
        <a:xfrm>
          <a:off x="986887" y="4697222"/>
          <a:ext cx="6723171" cy="704151"/>
        </a:xfrm>
        <a:prstGeom prst="rect">
          <a:avLst/>
        </a:prstGeom>
        <a:solidFill>
          <a:schemeClr val="bg1">
            <a:hueOff val="0"/>
            <a:satOff val="0"/>
            <a:lumOff val="0"/>
            <a:alphaOff val="0"/>
          </a:schemeClr>
        </a:solidFill>
        <a:ln w="15875" cap="rnd"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76291" tIns="71120" rIns="71120" bIns="71120" numCol="1" spcCol="1270" anchor="ctr" anchorCtr="0">
          <a:noAutofit/>
        </a:bodyPr>
        <a:lstStyle/>
        <a:p>
          <a:pPr marL="0" lvl="0" indent="0" algn="l" defTabSz="1244600">
            <a:lnSpc>
              <a:spcPct val="90000"/>
            </a:lnSpc>
            <a:spcBef>
              <a:spcPct val="0"/>
            </a:spcBef>
            <a:spcAft>
              <a:spcPct val="35000"/>
            </a:spcAft>
            <a:buNone/>
            <a:defRPr cap="all"/>
          </a:pPr>
          <a:r>
            <a:rPr lang="en-GB" sz="2800" kern="1200" dirty="0">
              <a:solidFill>
                <a:schemeClr val="accent1"/>
              </a:solidFill>
            </a:rPr>
            <a:t>Geographical distribution</a:t>
          </a:r>
          <a:endParaRPr lang="en-US" sz="2800" kern="1200" dirty="0">
            <a:solidFill>
              <a:schemeClr val="accent1"/>
            </a:solidFill>
          </a:endParaRPr>
        </a:p>
      </dsp:txBody>
      <dsp:txXfrm>
        <a:off x="986887" y="4697222"/>
        <a:ext cx="6723171" cy="704151"/>
      </dsp:txXfrm>
    </dsp:sp>
    <dsp:sp modelId="{879BE565-5020-4F0D-824A-9D85F6B7F902}">
      <dsp:nvSpPr>
        <dsp:cNvPr id="0" name=""/>
        <dsp:cNvSpPr/>
      </dsp:nvSpPr>
      <dsp:spPr>
        <a:xfrm>
          <a:off x="0" y="4482132"/>
          <a:ext cx="1056216" cy="1056216"/>
        </a:xfrm>
        <a:prstGeom prst="ellipse">
          <a:avLst/>
        </a:prstGeom>
        <a:solidFill>
          <a:schemeClr val="l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smtClean="0"/>
              <a:pPr/>
              <a:t>9/26/2025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864797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smtClean="0"/>
              <a:pPr/>
              <a:t>9/26/2025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638377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smtClean="0"/>
              <a:pPr/>
              <a:t>9/26/2025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667762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FBF54567-0DE4-3F47-BF90-CB84690072F9}" type="datetimeFigureOut">
              <a:rPr lang="en-US" smtClean="0"/>
              <a:pPr/>
              <a:t>9/26/2025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979676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smtClean="0"/>
              <a:pPr/>
              <a:t>9/26/2025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136900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smtClean="0"/>
              <a:pPr/>
              <a:t>9/26/2025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0591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smtClean="0"/>
              <a:pPr/>
              <a:t>9/26/2025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897224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smtClean="0"/>
              <a:pPr/>
              <a:t>9/26/2025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062772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smtClean="0"/>
              <a:pPr/>
              <a:t>9/26/2025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46789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smtClean="0"/>
              <a:pPr/>
              <a:t>9/26/2025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404869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smtClean="0"/>
              <a:pPr/>
              <a:t>9/26/2025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207908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smtClean="0"/>
              <a:pPr/>
              <a:t>9/26/2025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99988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smtClean="0"/>
              <a:pPr/>
              <a:t>9/26/2025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117033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smtClean="0"/>
              <a:pPr/>
              <a:t>9/26/2025</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537453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smtClean="0"/>
              <a:pPr/>
              <a:t>9/26/2025</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91268597"/>
      </p:ext>
    </p:extLst>
  </p:cSld>
  <p:clrMap bg1="dk1" tx1="lt1" bg2="dk2" tx2="lt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6"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app.powerbi.com/groups/me/reports/2ab1c002-9cdf-4df4-9afd-c1fd3c71a6bb/?pbi_source=PowerPoint" TargetMode="External"/><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4.jpeg"/><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lgGrid">
          <a:fgClr>
            <a:schemeClr val="bg2"/>
          </a:fgClr>
          <a:bgClr>
            <a:schemeClr val="bg1"/>
          </a:bgClr>
        </a:pattFill>
        <a:effectLst/>
      </p:bgPr>
    </p:bg>
    <p:spTree>
      <p:nvGrpSpPr>
        <p:cNvPr id="1" name=""/>
        <p:cNvGrpSpPr/>
        <p:nvPr/>
      </p:nvGrpSpPr>
      <p:grpSpPr>
        <a:xfrm>
          <a:off x="0" y="0"/>
          <a:ext cx="0" cy="0"/>
          <a:chOff x="0" y="0"/>
          <a:chExt cx="0" cy="0"/>
        </a:xfrm>
      </p:grpSpPr>
      <p:pic>
        <p:nvPicPr>
          <p:cNvPr id="5" name="Picture 4" descr="Group of coworkers collaborating around a table">
            <a:extLst>
              <a:ext uri="{FF2B5EF4-FFF2-40B4-BE49-F238E27FC236}">
                <a16:creationId xmlns:a16="http://schemas.microsoft.com/office/drawing/2014/main" id="{FB5DBD6C-E8A8-B349-AC85-61C44AAEA056}"/>
              </a:ext>
            </a:extLst>
          </p:cNvPr>
          <p:cNvPicPr>
            <a:picLocks noChangeAspect="1"/>
          </p:cNvPicPr>
          <p:nvPr/>
        </p:nvPicPr>
        <p:blipFill rotWithShape="1">
          <a:blip r:embed="rId2" cstate="screen">
            <a:duotone>
              <a:prstClr val="black"/>
              <a:schemeClr val="tx2">
                <a:tint val="45000"/>
                <a:satMod val="400000"/>
              </a:schemeClr>
            </a:duotone>
            <a:alphaModFix/>
            <a:extLst>
              <a:ext uri="{BEBA8EAE-BF5A-486C-A8C5-ECC9F3942E4B}">
                <a14:imgProps xmlns:a14="http://schemas.microsoft.com/office/drawing/2010/main">
                  <a14:imgLayer r:embed="rId3">
                    <a14:imgEffect>
                      <a14:brightnessContrast bright="-46000"/>
                    </a14:imgEffect>
                  </a14:imgLayer>
                </a14:imgProps>
              </a:ext>
              <a:ext uri="{28A0092B-C50C-407E-A947-70E740481C1C}">
                <a14:useLocalDpi xmlns:a14="http://schemas.microsoft.com/office/drawing/2010/main"/>
              </a:ext>
            </a:extLst>
          </a:blip>
          <a:srcRect/>
          <a:stretch/>
        </p:blipFill>
        <p:spPr>
          <a:xfrm>
            <a:off x="330456" y="414458"/>
            <a:ext cx="11531088" cy="6029084"/>
          </a:xfrm>
          <a:prstGeom prst="rect">
            <a:avLst/>
          </a:prstGeom>
        </p:spPr>
      </p:pic>
      <p:sp>
        <p:nvSpPr>
          <p:cNvPr id="2" name="Title 1">
            <a:extLst>
              <a:ext uri="{FF2B5EF4-FFF2-40B4-BE49-F238E27FC236}">
                <a16:creationId xmlns:a16="http://schemas.microsoft.com/office/drawing/2014/main" id="{F266081D-517B-5D43-A7B4-E67DDEDC0B31}"/>
              </a:ext>
            </a:extLst>
          </p:cNvPr>
          <p:cNvSpPr>
            <a:spLocks noGrp="1"/>
          </p:cNvSpPr>
          <p:nvPr>
            <p:ph type="ctrTitle"/>
          </p:nvPr>
        </p:nvSpPr>
        <p:spPr>
          <a:xfrm>
            <a:off x="810000" y="4832221"/>
            <a:ext cx="10572000" cy="694862"/>
          </a:xfrm>
        </p:spPr>
        <p:txBody>
          <a:bodyPr>
            <a:noAutofit/>
          </a:bodyPr>
          <a:lstStyle/>
          <a:p>
            <a:pPr>
              <a:lnSpc>
                <a:spcPct val="90000"/>
              </a:lnSpc>
            </a:pPr>
            <a:r>
              <a:rPr lang="en-GB" sz="7200" dirty="0"/>
              <a:t>E-commerce Data Analysis Project (OLIST)</a:t>
            </a:r>
            <a:endParaRPr lang="en-US" sz="7200" dirty="0"/>
          </a:p>
        </p:txBody>
      </p:sp>
      <p:sp>
        <p:nvSpPr>
          <p:cNvPr id="4" name="Subtitle 3">
            <a:extLst>
              <a:ext uri="{FF2B5EF4-FFF2-40B4-BE49-F238E27FC236}">
                <a16:creationId xmlns:a16="http://schemas.microsoft.com/office/drawing/2014/main" id="{9CA982C5-8822-5F41-B151-CBFC3278D992}"/>
              </a:ext>
            </a:extLst>
          </p:cNvPr>
          <p:cNvSpPr>
            <a:spLocks noGrp="1"/>
          </p:cNvSpPr>
          <p:nvPr>
            <p:ph type="subTitle" idx="1"/>
          </p:nvPr>
        </p:nvSpPr>
        <p:spPr>
          <a:xfrm>
            <a:off x="810001" y="5594110"/>
            <a:ext cx="10572000" cy="434974"/>
          </a:xfrm>
        </p:spPr>
        <p:txBody>
          <a:bodyPr>
            <a:normAutofit/>
          </a:bodyPr>
          <a:lstStyle/>
          <a:p>
            <a:r>
              <a:rPr lang="en-US" dirty="0"/>
              <a:t>By Anas Zerrabi</a:t>
            </a:r>
          </a:p>
        </p:txBody>
      </p:sp>
    </p:spTree>
    <p:extLst>
      <p:ext uri="{BB962C8B-B14F-4D97-AF65-F5344CB8AC3E}">
        <p14:creationId xmlns:p14="http://schemas.microsoft.com/office/powerpoint/2010/main" val="19840227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roup of coworkers collaborating around a table">
            <a:extLst>
              <a:ext uri="{FF2B5EF4-FFF2-40B4-BE49-F238E27FC236}">
                <a16:creationId xmlns:a16="http://schemas.microsoft.com/office/drawing/2014/main" id="{FB5DBD6C-E8A8-B349-AC85-61C44AAEA056}"/>
              </a:ext>
            </a:extLst>
          </p:cNvPr>
          <p:cNvPicPr>
            <a:picLocks noChangeAspect="1"/>
          </p:cNvPicPr>
          <p:nvPr/>
        </p:nvPicPr>
        <p:blipFill rotWithShape="1">
          <a:blip r:embed="rId2" cstate="screen">
            <a:duotone>
              <a:prstClr val="black"/>
              <a:schemeClr val="tx2">
                <a:tint val="45000"/>
                <a:satMod val="400000"/>
              </a:schemeClr>
            </a:duotone>
            <a:alphaModFix/>
            <a:extLst>
              <a:ext uri="{BEBA8EAE-BF5A-486C-A8C5-ECC9F3942E4B}">
                <a14:imgProps xmlns:a14="http://schemas.microsoft.com/office/drawing/2010/main">
                  <a14:imgLayer r:embed="rId3">
                    <a14:imgEffect>
                      <a14:brightnessContrast bright="-46000"/>
                    </a14:imgEffect>
                  </a14:imgLayer>
                </a14:imgProps>
              </a:ext>
              <a:ext uri="{28A0092B-C50C-407E-A947-70E740481C1C}">
                <a14:useLocalDpi xmlns:a14="http://schemas.microsoft.com/office/drawing/2010/main"/>
              </a:ext>
            </a:extLst>
          </a:blip>
          <a:srcRect/>
          <a:stretch/>
        </p:blipFill>
        <p:spPr>
          <a:xfrm>
            <a:off x="-119325" y="1"/>
            <a:ext cx="13116452" cy="6857999"/>
          </a:xfrm>
          <a:prstGeom prst="rect">
            <a:avLst/>
          </a:prstGeom>
        </p:spPr>
      </p:pic>
      <p:sp>
        <p:nvSpPr>
          <p:cNvPr id="6" name="Title 1">
            <a:extLst>
              <a:ext uri="{FF2B5EF4-FFF2-40B4-BE49-F238E27FC236}">
                <a16:creationId xmlns:a16="http://schemas.microsoft.com/office/drawing/2014/main" id="{E05DE556-B787-4C2F-97C4-DC37C51A1BAA}"/>
              </a:ext>
            </a:extLst>
          </p:cNvPr>
          <p:cNvSpPr txBox="1">
            <a:spLocks/>
          </p:cNvSpPr>
          <p:nvPr/>
        </p:nvSpPr>
        <p:spPr>
          <a:xfrm>
            <a:off x="0" y="852054"/>
            <a:ext cx="5972145" cy="873991"/>
          </a:xfrm>
          <a:prstGeom prst="rect">
            <a:avLst/>
          </a:prstGeom>
          <a:effectLst>
            <a:outerShdw blurRad="50800" dir="14400000">
              <a:srgbClr val="000000">
                <a:alpha val="60000"/>
              </a:srgbClr>
            </a:outerShdw>
          </a:effectLst>
        </p:spPr>
        <p:txBody>
          <a:bodyPr vert="horz" lIns="91440" tIns="45720" rIns="91440" bIns="45720" rtlCol="0" anchor="b">
            <a:normAutofit/>
          </a:bodyPr>
          <a:lstStyle>
            <a:lvl1pPr algn="l" defTabSz="457200" rtl="0" eaLnBrk="1" latinLnBrk="0" hangingPunct="1">
              <a:spcBef>
                <a:spcPct val="0"/>
              </a:spcBef>
              <a:buNone/>
              <a:defRPr sz="54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4000" dirty="0"/>
              <a:t>Tools and data used</a:t>
            </a:r>
          </a:p>
        </p:txBody>
      </p:sp>
      <p:sp>
        <p:nvSpPr>
          <p:cNvPr id="9" name="Content Placeholder 3">
            <a:extLst>
              <a:ext uri="{FF2B5EF4-FFF2-40B4-BE49-F238E27FC236}">
                <a16:creationId xmlns:a16="http://schemas.microsoft.com/office/drawing/2014/main" id="{34FF8988-E3C6-4F9F-998F-B0C53AA22658}"/>
              </a:ext>
            </a:extLst>
          </p:cNvPr>
          <p:cNvSpPr txBox="1">
            <a:spLocks/>
          </p:cNvSpPr>
          <p:nvPr/>
        </p:nvSpPr>
        <p:spPr>
          <a:xfrm>
            <a:off x="987136" y="2058923"/>
            <a:ext cx="7876309" cy="2762459"/>
          </a:xfrm>
          <a:prstGeom prst="rect">
            <a:avLst/>
          </a:prstGeom>
          <a:effectLst>
            <a:outerShdw blurRad="50800" dir="14400000">
              <a:srgbClr val="000000">
                <a:alpha val="40000"/>
              </a:srgbClr>
            </a:outerShdw>
          </a:effectLst>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accent1"/>
              </a:buClr>
              <a:buFont typeface="Wingdings 2" charset="2"/>
              <a:buNone/>
              <a:defRPr sz="1800" kern="1200">
                <a:solidFill>
                  <a:schemeClr val="tx1"/>
                </a:solidFill>
                <a:latin typeface="+mn-lt"/>
                <a:ea typeface="+mn-ea"/>
                <a:cs typeface="+mn-cs"/>
              </a:defRPr>
            </a:lvl1pPr>
            <a:lvl2pPr marL="457200" indent="0" algn="ctr" defTabSz="457200" rtl="0" eaLnBrk="1" latinLnBrk="0" hangingPunct="1">
              <a:spcBef>
                <a:spcPct val="20000"/>
              </a:spcBef>
              <a:spcAft>
                <a:spcPts val="600"/>
              </a:spcAft>
              <a:buClr>
                <a:schemeClr val="accent1"/>
              </a:buClr>
              <a:buFont typeface="Wingdings 2"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1"/>
              </a:buClr>
              <a:buFont typeface="Wingdings 2"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1"/>
              </a:buClr>
              <a:buFont typeface="Wingdings 2" charset="2"/>
              <a:buNone/>
              <a:defRPr sz="1200" kern="1200">
                <a:solidFill>
                  <a:schemeClr val="tx1">
                    <a:tint val="75000"/>
                  </a:schemeClr>
                </a:solidFill>
                <a:latin typeface="+mn-lt"/>
                <a:ea typeface="+mn-ea"/>
                <a:cs typeface="+mn-cs"/>
              </a:defRPr>
            </a:lvl9pPr>
          </a:lstStyle>
          <a:p>
            <a:r>
              <a:rPr lang="en-GB" sz="2000" b="1" dirty="0">
                <a:solidFill>
                  <a:srgbClr val="F5F6F6"/>
                </a:solidFill>
              </a:rPr>
              <a:t>Data Source: Kaggle's Brazilian E-Commerce Public Dataset (Olist).</a:t>
            </a:r>
          </a:p>
          <a:p>
            <a:r>
              <a:rPr lang="en-GB" sz="2000" b="1" dirty="0">
                <a:solidFill>
                  <a:srgbClr val="F5F6F6"/>
                </a:solidFill>
              </a:rPr>
              <a:t>Analysis Tools:</a:t>
            </a:r>
          </a:p>
          <a:p>
            <a:pPr marL="685800" lvl="1">
              <a:buFont typeface="Arial" panose="020B0604020202020204" pitchFamily="34" charset="0"/>
              <a:buChar char="•"/>
            </a:pPr>
            <a:r>
              <a:rPr lang="en-GB" sz="1400" b="1" dirty="0">
                <a:solidFill>
                  <a:srgbClr val="F5F6F6"/>
                </a:solidFill>
              </a:rPr>
              <a:t>Google BigQuery : To process and analyse data using SQL queries.</a:t>
            </a:r>
          </a:p>
          <a:p>
            <a:pPr marL="685800" lvl="1">
              <a:buFont typeface="Arial" panose="020B0604020202020204" pitchFamily="34" charset="0"/>
              <a:buChar char="•"/>
            </a:pPr>
            <a:r>
              <a:rPr lang="en-GB" sz="1400" b="1" dirty="0">
                <a:solidFill>
                  <a:srgbClr val="F5F6F6"/>
                </a:solidFill>
              </a:rPr>
              <a:t>Power BI: To design an interactive dashboard and visualize results.</a:t>
            </a:r>
          </a:p>
        </p:txBody>
      </p:sp>
    </p:spTree>
    <p:extLst>
      <p:ext uri="{BB962C8B-B14F-4D97-AF65-F5344CB8AC3E}">
        <p14:creationId xmlns:p14="http://schemas.microsoft.com/office/powerpoint/2010/main" val="21225017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0344C5B-468D-40BA-8562-BB2A6E4238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23">
            <a:extLst>
              <a:ext uri="{FF2B5EF4-FFF2-40B4-BE49-F238E27FC236}">
                <a16:creationId xmlns:a16="http://schemas.microsoft.com/office/drawing/2014/main" id="{ECAA8197-DF89-4B95-92DB-575C8AFFAC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flipH="1">
            <a:off x="7554995" y="0"/>
            <a:ext cx="4637005" cy="6858000"/>
          </a:xfrm>
          <a:custGeom>
            <a:avLst/>
            <a:gdLst>
              <a:gd name="connsiteX0" fmla="*/ 0 w 4637005"/>
              <a:gd name="connsiteY0" fmla="*/ 0 h 6858000"/>
              <a:gd name="connsiteX1" fmla="*/ 4637005 w 4637005"/>
              <a:gd name="connsiteY1" fmla="*/ 0 h 6858000"/>
              <a:gd name="connsiteX2" fmla="*/ 4637005 w 4637005"/>
              <a:gd name="connsiteY2" fmla="*/ 1900238 h 6858000"/>
              <a:gd name="connsiteX3" fmla="*/ 4266589 w 4637005"/>
              <a:gd name="connsiteY3" fmla="*/ 2178050 h 6858000"/>
              <a:gd name="connsiteX4" fmla="*/ 4262355 w 4637005"/>
              <a:gd name="connsiteY4" fmla="*/ 2184400 h 6858000"/>
              <a:gd name="connsiteX5" fmla="*/ 4256005 w 4637005"/>
              <a:gd name="connsiteY5" fmla="*/ 2193925 h 6858000"/>
              <a:gd name="connsiteX6" fmla="*/ 4249655 w 4637005"/>
              <a:gd name="connsiteY6" fmla="*/ 2201863 h 6858000"/>
              <a:gd name="connsiteX7" fmla="*/ 4249655 w 4637005"/>
              <a:gd name="connsiteY7" fmla="*/ 2211388 h 6858000"/>
              <a:gd name="connsiteX8" fmla="*/ 4249655 w 4637005"/>
              <a:gd name="connsiteY8" fmla="*/ 2220913 h 6858000"/>
              <a:gd name="connsiteX9" fmla="*/ 4256005 w 4637005"/>
              <a:gd name="connsiteY9" fmla="*/ 2228850 h 6858000"/>
              <a:gd name="connsiteX10" fmla="*/ 4262355 w 4637005"/>
              <a:gd name="connsiteY10" fmla="*/ 2238375 h 6858000"/>
              <a:gd name="connsiteX11" fmla="*/ 4266589 w 4637005"/>
              <a:gd name="connsiteY11" fmla="*/ 2244725 h 6858000"/>
              <a:gd name="connsiteX12" fmla="*/ 4637005 w 4637005"/>
              <a:gd name="connsiteY12" fmla="*/ 2522538 h 6858000"/>
              <a:gd name="connsiteX13" fmla="*/ 4637005 w 4637005"/>
              <a:gd name="connsiteY13" fmla="*/ 6858000 h 6858000"/>
              <a:gd name="connsiteX14" fmla="*/ 0 w 4637005"/>
              <a:gd name="connsiteY1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637005" h="6858000">
                <a:moveTo>
                  <a:pt x="0" y="0"/>
                </a:moveTo>
                <a:lnTo>
                  <a:pt x="4637005" y="0"/>
                </a:lnTo>
                <a:lnTo>
                  <a:pt x="4637005" y="1900238"/>
                </a:lnTo>
                <a:lnTo>
                  <a:pt x="4266589" y="2178050"/>
                </a:lnTo>
                <a:lnTo>
                  <a:pt x="4262355" y="2184400"/>
                </a:lnTo>
                <a:lnTo>
                  <a:pt x="4256005" y="2193925"/>
                </a:lnTo>
                <a:lnTo>
                  <a:pt x="4249655" y="2201863"/>
                </a:lnTo>
                <a:lnTo>
                  <a:pt x="4249655" y="2211388"/>
                </a:lnTo>
                <a:lnTo>
                  <a:pt x="4249655" y="2220913"/>
                </a:lnTo>
                <a:lnTo>
                  <a:pt x="4256005" y="2228850"/>
                </a:lnTo>
                <a:lnTo>
                  <a:pt x="4262355" y="2238375"/>
                </a:lnTo>
                <a:lnTo>
                  <a:pt x="4266589" y="2244725"/>
                </a:lnTo>
                <a:lnTo>
                  <a:pt x="4637005" y="2522538"/>
                </a:lnTo>
                <a:lnTo>
                  <a:pt x="4637005" y="6858000"/>
                </a:lnTo>
                <a:lnTo>
                  <a:pt x="0" y="6858000"/>
                </a:lnTo>
                <a:close/>
              </a:path>
            </a:pathLst>
          </a:custGeom>
          <a:blipFill>
            <a:blip r:embed="rId2">
              <a:duotone>
                <a:schemeClr val="accent1">
                  <a:tint val="98000"/>
                  <a:lumMod val="102000"/>
                </a:schemeClr>
                <a:schemeClr val="accent1">
                  <a:shade val="98000"/>
                  <a:lumMod val="98000"/>
                </a:schemeClr>
              </a:duotone>
            </a:blip>
            <a:tile tx="0" ty="0" sx="100000" sy="100000" flip="none" algn="tl"/>
          </a:blipFill>
          <a:ln>
            <a:headEnd/>
            <a:tailEnd/>
          </a:ln>
        </p:spPr>
        <p:style>
          <a:lnRef idx="1">
            <a:schemeClr val="accent1"/>
          </a:lnRef>
          <a:fillRef idx="3">
            <a:schemeClr val="accent1"/>
          </a:fillRef>
          <a:effectRef idx="2">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F3F6C66-D6D7-4A72-9928-967AEA400766}"/>
              </a:ext>
            </a:extLst>
          </p:cNvPr>
          <p:cNvSpPr>
            <a:spLocks noGrp="1"/>
          </p:cNvSpPr>
          <p:nvPr>
            <p:ph type="title"/>
          </p:nvPr>
        </p:nvSpPr>
        <p:spPr>
          <a:xfrm>
            <a:off x="8238765" y="1719943"/>
            <a:ext cx="3269463" cy="4034815"/>
          </a:xfrm>
        </p:spPr>
        <p:txBody>
          <a:bodyPr anchor="t">
            <a:normAutofit/>
          </a:bodyPr>
          <a:lstStyle/>
          <a:p>
            <a:r>
              <a:rPr lang="en-US" sz="4400" dirty="0"/>
              <a:t>Our </a:t>
            </a:r>
            <a:br>
              <a:rPr lang="en-US" sz="4400" dirty="0"/>
            </a:br>
            <a:r>
              <a:rPr lang="en-US" sz="4400" dirty="0"/>
              <a:t>Projected </a:t>
            </a:r>
            <a:br>
              <a:rPr lang="en-US" sz="4400" dirty="0"/>
            </a:br>
            <a:r>
              <a:rPr lang="en-US" sz="4400" dirty="0"/>
              <a:t>Sales</a:t>
            </a:r>
            <a:endParaRPr lang="en-US" sz="4400"/>
          </a:p>
        </p:txBody>
      </p:sp>
      <p:pic>
        <p:nvPicPr>
          <p:cNvPr id="6" name="Picture" title="This slide contains the following visuals: card ,card ,card ,card ,lineChart ,clusteredBarChart ,azureMap ,pieChart ,slicer ,slicer ,slicer ,textbox. Please refer to the notes on this slide for details">
            <a:hlinkClick r:id="rId3"/>
            <a:extLst>
              <a:ext uri="{FF2B5EF4-FFF2-40B4-BE49-F238E27FC236}">
                <a16:creationId xmlns:a16="http://schemas.microsoft.com/office/drawing/2014/main" id="{B1FB4626-D28C-49A0-B61E-21C94F54D1AC}"/>
              </a:ext>
            </a:extLst>
          </p:cNvPr>
          <p:cNvPicPr>
            <a:picLocks noChangeAspect="1"/>
          </p:cNvPicPr>
          <p:nvPr/>
        </p:nvPicPr>
        <p:blipFill>
          <a:blip r:embed="rId4"/>
          <a:stretch>
            <a:fillRect/>
          </a:stretch>
        </p:blipFill>
        <p:spPr>
          <a:xfrm>
            <a:off x="0" y="0"/>
            <a:ext cx="12192000" cy="6858000"/>
          </a:xfrm>
          <a:prstGeom prst="rect">
            <a:avLst/>
          </a:prstGeom>
          <a:noFill/>
        </p:spPr>
      </p:pic>
    </p:spTree>
    <p:extLst>
      <p:ext uri="{BB962C8B-B14F-4D97-AF65-F5344CB8AC3E}">
        <p14:creationId xmlns:p14="http://schemas.microsoft.com/office/powerpoint/2010/main" val="199370847"/>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9" name="Picture 8" descr="Buildings in a downtown area">
            <a:extLst>
              <a:ext uri="{FF2B5EF4-FFF2-40B4-BE49-F238E27FC236}">
                <a16:creationId xmlns:a16="http://schemas.microsoft.com/office/drawing/2014/main" id="{E6409136-4F48-5248-8F4D-72F32D4315BB}"/>
              </a:ext>
            </a:extLst>
          </p:cNvPr>
          <p:cNvPicPr>
            <a:picLocks noChangeAspect="1"/>
          </p:cNvPicPr>
          <p:nvPr/>
        </p:nvPicPr>
        <p:blipFill rotWithShape="1">
          <a:blip r:embed="rId2" cstate="screen">
            <a:duotone>
              <a:prstClr val="black"/>
              <a:schemeClr val="tx2">
                <a:tint val="45000"/>
                <a:satMod val="400000"/>
              </a:schemeClr>
            </a:duotone>
            <a:extLst>
              <a:ext uri="{28A0092B-C50C-407E-A947-70E740481C1C}">
                <a14:useLocalDpi xmlns:a14="http://schemas.microsoft.com/office/drawing/2010/main"/>
              </a:ext>
            </a:extLst>
          </a:blip>
          <a:srcRect/>
          <a:stretch/>
        </p:blipFill>
        <p:spPr>
          <a:xfrm>
            <a:off x="20" y="11"/>
            <a:ext cx="12191980" cy="6857989"/>
          </a:xfrm>
          <a:prstGeom prst="rect">
            <a:avLst/>
          </a:prstGeom>
        </p:spPr>
      </p:pic>
      <p:sp>
        <p:nvSpPr>
          <p:cNvPr id="2" name="Title 1">
            <a:extLst>
              <a:ext uri="{FF2B5EF4-FFF2-40B4-BE49-F238E27FC236}">
                <a16:creationId xmlns:a16="http://schemas.microsoft.com/office/drawing/2014/main" id="{23F6D5E8-15CF-4755-910B-1B5A1E777357}"/>
              </a:ext>
            </a:extLst>
          </p:cNvPr>
          <p:cNvSpPr>
            <a:spLocks noGrp="1"/>
          </p:cNvSpPr>
          <p:nvPr>
            <p:ph type="title" idx="4294967295"/>
          </p:nvPr>
        </p:nvSpPr>
        <p:spPr>
          <a:xfrm>
            <a:off x="-330585" y="405240"/>
            <a:ext cx="9890222" cy="623460"/>
          </a:xfrm>
        </p:spPr>
        <p:txBody>
          <a:bodyPr vert="horz" lIns="91440" tIns="45720" rIns="91440" bIns="45720" rtlCol="0" anchor="b">
            <a:noAutofit/>
          </a:bodyPr>
          <a:lstStyle/>
          <a:p>
            <a:pPr algn="ctr"/>
            <a:r>
              <a:rPr lang="en-GB" sz="3200" dirty="0"/>
              <a:t>The results and insights derived can be summarized as follows:</a:t>
            </a:r>
            <a:endParaRPr lang="en-US" sz="3200" dirty="0"/>
          </a:p>
        </p:txBody>
      </p:sp>
      <p:graphicFrame>
        <p:nvGraphicFramePr>
          <p:cNvPr id="11" name="Content Placeholder 2" descr="Icon SmartArt">
            <a:extLst>
              <a:ext uri="{FF2B5EF4-FFF2-40B4-BE49-F238E27FC236}">
                <a16:creationId xmlns:a16="http://schemas.microsoft.com/office/drawing/2014/main" id="{E3ED3676-AF55-5243-80AF-E4C3CB787FAB}"/>
              </a:ext>
            </a:extLst>
          </p:cNvPr>
          <p:cNvGraphicFramePr>
            <a:graphicFrameLocks/>
          </p:cNvGraphicFramePr>
          <p:nvPr>
            <p:extLst>
              <p:ext uri="{D42A27DB-BD31-4B8C-83A1-F6EECF244321}">
                <p14:modId xmlns:p14="http://schemas.microsoft.com/office/powerpoint/2010/main" val="1005388975"/>
              </p:ext>
            </p:extLst>
          </p:nvPr>
        </p:nvGraphicFramePr>
        <p:xfrm>
          <a:off x="3408218" y="1132608"/>
          <a:ext cx="8645237" cy="55383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485580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6D5E8-15CF-4755-910B-1B5A1E777357}"/>
              </a:ext>
            </a:extLst>
          </p:cNvPr>
          <p:cNvSpPr>
            <a:spLocks noGrp="1"/>
          </p:cNvSpPr>
          <p:nvPr>
            <p:ph type="title" idx="4294967295"/>
          </p:nvPr>
        </p:nvSpPr>
        <p:spPr>
          <a:xfrm>
            <a:off x="905932" y="1049481"/>
            <a:ext cx="5754641" cy="727363"/>
          </a:xfrm>
        </p:spPr>
        <p:txBody>
          <a:bodyPr vert="horz" lIns="91440" tIns="45720" rIns="91440" bIns="45720" rtlCol="0" anchor="b">
            <a:noAutofit/>
          </a:bodyPr>
          <a:lstStyle/>
          <a:p>
            <a:pPr lvl="0">
              <a:defRPr cap="all"/>
            </a:pPr>
            <a:r>
              <a:rPr lang="en-GB" sz="3200" dirty="0">
                <a:solidFill>
                  <a:schemeClr val="accent1"/>
                </a:solidFill>
              </a:rPr>
              <a:t>Key financial results </a:t>
            </a:r>
            <a:r>
              <a:rPr lang="en-GB" dirty="0">
                <a:solidFill>
                  <a:schemeClr val="accent1"/>
                </a:solidFill>
              </a:rPr>
              <a:t>:</a:t>
            </a:r>
            <a:endParaRPr lang="en-US" sz="3200" dirty="0">
              <a:solidFill>
                <a:schemeClr val="accent1"/>
              </a:solidFill>
            </a:endParaRPr>
          </a:p>
        </p:txBody>
      </p:sp>
      <p:sp>
        <p:nvSpPr>
          <p:cNvPr id="3" name="TextBox 2">
            <a:extLst>
              <a:ext uri="{FF2B5EF4-FFF2-40B4-BE49-F238E27FC236}">
                <a16:creationId xmlns:a16="http://schemas.microsoft.com/office/drawing/2014/main" id="{68B0AEEA-B17A-47D1-A990-E7D1EB6FD1A4}"/>
              </a:ext>
            </a:extLst>
          </p:cNvPr>
          <p:cNvSpPr txBox="1"/>
          <p:nvPr/>
        </p:nvSpPr>
        <p:spPr>
          <a:xfrm>
            <a:off x="1174173" y="2036618"/>
            <a:ext cx="9850582" cy="2308324"/>
          </a:xfrm>
          <a:prstGeom prst="rect">
            <a:avLst/>
          </a:prstGeom>
          <a:noFill/>
        </p:spPr>
        <p:txBody>
          <a:bodyPr wrap="square" rtlCol="0">
            <a:spAutoFit/>
          </a:bodyPr>
          <a:lstStyle/>
          <a:p>
            <a:r>
              <a:rPr lang="en-GB" b="1" dirty="0">
                <a:solidFill>
                  <a:srgbClr val="F2F1E6"/>
                </a:solidFill>
              </a:rPr>
              <a:t>Total Revenue: </a:t>
            </a:r>
            <a:r>
              <a:rPr lang="en-GB" dirty="0">
                <a:solidFill>
                  <a:srgbClr val="F2F1E6"/>
                </a:solidFill>
              </a:rPr>
              <a:t>Total sales revenue amounted to 1.17 million, reflecting the company's strong financial performance during the period under analysis.</a:t>
            </a:r>
          </a:p>
          <a:p>
            <a:endParaRPr lang="en-GB" b="1" dirty="0">
              <a:solidFill>
                <a:srgbClr val="F2F1E6"/>
              </a:solidFill>
            </a:endParaRPr>
          </a:p>
          <a:p>
            <a:r>
              <a:rPr lang="en-GB" b="1" dirty="0">
                <a:solidFill>
                  <a:srgbClr val="F2F1E6"/>
                </a:solidFill>
              </a:rPr>
              <a:t>Number of Orders: </a:t>
            </a:r>
            <a:r>
              <a:rPr lang="en-GB" dirty="0">
                <a:solidFill>
                  <a:srgbClr val="F2F1E6"/>
                </a:solidFill>
              </a:rPr>
              <a:t>Over 24,330 orders were executed, demonstrating a large volume of transactions and an active customer base.</a:t>
            </a:r>
          </a:p>
          <a:p>
            <a:endParaRPr lang="en-GB" dirty="0">
              <a:solidFill>
                <a:srgbClr val="F2F1E6"/>
              </a:solidFill>
            </a:endParaRPr>
          </a:p>
          <a:p>
            <a:r>
              <a:rPr lang="en-GB" b="1" dirty="0">
                <a:solidFill>
                  <a:srgbClr val="F2F1E6"/>
                </a:solidFill>
              </a:rPr>
              <a:t>Average Order Value (AOV): </a:t>
            </a:r>
            <a:r>
              <a:rPr lang="en-GB" dirty="0">
                <a:solidFill>
                  <a:srgbClr val="F2F1E6"/>
                </a:solidFill>
              </a:rPr>
              <a:t>The average order value is 31.05, an important indicator of a customer's average spend per transaction</a:t>
            </a:r>
            <a:r>
              <a:rPr lang="en-GB" b="1" dirty="0">
                <a:solidFill>
                  <a:srgbClr val="F2F1E6"/>
                </a:solidFill>
              </a:rPr>
              <a:t>.</a:t>
            </a:r>
          </a:p>
        </p:txBody>
      </p:sp>
    </p:spTree>
    <p:extLst>
      <p:ext uri="{BB962C8B-B14F-4D97-AF65-F5344CB8AC3E}">
        <p14:creationId xmlns:p14="http://schemas.microsoft.com/office/powerpoint/2010/main" val="14074316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6D5E8-15CF-4755-910B-1B5A1E777357}"/>
              </a:ext>
            </a:extLst>
          </p:cNvPr>
          <p:cNvSpPr>
            <a:spLocks noGrp="1"/>
          </p:cNvSpPr>
          <p:nvPr>
            <p:ph type="title" idx="4294967295"/>
          </p:nvPr>
        </p:nvSpPr>
        <p:spPr>
          <a:xfrm>
            <a:off x="509154" y="1350818"/>
            <a:ext cx="8042564" cy="592282"/>
          </a:xfrm>
        </p:spPr>
        <p:txBody>
          <a:bodyPr vert="horz" lIns="91440" tIns="45720" rIns="91440" bIns="45720" rtlCol="0" anchor="b">
            <a:noAutofit/>
          </a:bodyPr>
          <a:lstStyle/>
          <a:p>
            <a:pPr>
              <a:defRPr cap="all"/>
            </a:pPr>
            <a:r>
              <a:rPr lang="en-GB" sz="2800" dirty="0">
                <a:solidFill>
                  <a:schemeClr val="accent1"/>
                </a:solidFill>
              </a:rPr>
              <a:t>Sales performance and trends :</a:t>
            </a:r>
            <a:endParaRPr lang="en-US" sz="2800" dirty="0">
              <a:solidFill>
                <a:schemeClr val="accent1"/>
              </a:solidFill>
            </a:endParaRPr>
          </a:p>
        </p:txBody>
      </p:sp>
      <p:sp>
        <p:nvSpPr>
          <p:cNvPr id="3" name="TextBox 2">
            <a:extLst>
              <a:ext uri="{FF2B5EF4-FFF2-40B4-BE49-F238E27FC236}">
                <a16:creationId xmlns:a16="http://schemas.microsoft.com/office/drawing/2014/main" id="{68B0AEEA-B17A-47D1-A990-E7D1EB6FD1A4}"/>
              </a:ext>
            </a:extLst>
          </p:cNvPr>
          <p:cNvSpPr txBox="1"/>
          <p:nvPr/>
        </p:nvSpPr>
        <p:spPr>
          <a:xfrm>
            <a:off x="883227" y="2036618"/>
            <a:ext cx="10058400" cy="2031325"/>
          </a:xfrm>
          <a:prstGeom prst="rect">
            <a:avLst/>
          </a:prstGeom>
          <a:noFill/>
        </p:spPr>
        <p:txBody>
          <a:bodyPr wrap="square" rtlCol="0">
            <a:spAutoFit/>
          </a:bodyPr>
          <a:lstStyle/>
          <a:p>
            <a:r>
              <a:rPr lang="en-GB" b="1" dirty="0">
                <a:solidFill>
                  <a:srgbClr val="F2F1E6"/>
                </a:solidFill>
              </a:rPr>
              <a:t>Monthly Trends: </a:t>
            </a:r>
            <a:r>
              <a:rPr lang="en-GB" dirty="0">
                <a:solidFill>
                  <a:srgbClr val="F2F1E6"/>
                </a:solidFill>
              </a:rPr>
              <a:t>The monthly revenue analysis shows a clear seasonal pattern, with sales peaking in March and August, then declining significantly in the final months of the year. This insight helps understand seasonal fluctuations and plan for the future.</a:t>
            </a:r>
          </a:p>
          <a:p>
            <a:endParaRPr lang="en-GB" dirty="0">
              <a:solidFill>
                <a:srgbClr val="F2F1E6"/>
              </a:solidFill>
            </a:endParaRPr>
          </a:p>
          <a:p>
            <a:r>
              <a:rPr lang="en-GB" b="1" dirty="0">
                <a:solidFill>
                  <a:srgbClr val="F2F1E6"/>
                </a:solidFill>
              </a:rPr>
              <a:t>Top-selling product categories: </a:t>
            </a:r>
            <a:r>
              <a:rPr lang="en-GB" dirty="0">
                <a:solidFill>
                  <a:srgbClr val="F2F1E6"/>
                </a:solidFill>
              </a:rPr>
              <a:t>The dashboard reveals that the telephones (telefonia) and furniture and decor (moveis_decoracao) categories generate the most revenue, indicating that they are the most popular categories among customers.</a:t>
            </a:r>
          </a:p>
        </p:txBody>
      </p:sp>
    </p:spTree>
    <p:extLst>
      <p:ext uri="{BB962C8B-B14F-4D97-AF65-F5344CB8AC3E}">
        <p14:creationId xmlns:p14="http://schemas.microsoft.com/office/powerpoint/2010/main" val="18437895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6D5E8-15CF-4755-910B-1B5A1E777357}"/>
              </a:ext>
            </a:extLst>
          </p:cNvPr>
          <p:cNvSpPr>
            <a:spLocks noGrp="1"/>
          </p:cNvSpPr>
          <p:nvPr>
            <p:ph type="title" idx="4294967295"/>
          </p:nvPr>
        </p:nvSpPr>
        <p:spPr>
          <a:xfrm>
            <a:off x="905932" y="1143000"/>
            <a:ext cx="6149495" cy="633844"/>
          </a:xfrm>
        </p:spPr>
        <p:txBody>
          <a:bodyPr vert="horz" lIns="91440" tIns="45720" rIns="91440" bIns="45720" rtlCol="0" anchor="b">
            <a:noAutofit/>
          </a:bodyPr>
          <a:lstStyle/>
          <a:p>
            <a:pPr lvl="0">
              <a:defRPr cap="all"/>
            </a:pPr>
            <a:r>
              <a:rPr lang="en-GB" sz="3200" dirty="0">
                <a:solidFill>
                  <a:schemeClr val="accent1"/>
                </a:solidFill>
              </a:rPr>
              <a:t>Insights into Operations </a:t>
            </a:r>
            <a:r>
              <a:rPr lang="en-GB" dirty="0">
                <a:solidFill>
                  <a:schemeClr val="accent1"/>
                </a:solidFill>
              </a:rPr>
              <a:t>:</a:t>
            </a:r>
            <a:endParaRPr lang="en-US" sz="3200" dirty="0">
              <a:solidFill>
                <a:schemeClr val="accent1"/>
              </a:solidFill>
            </a:endParaRPr>
          </a:p>
        </p:txBody>
      </p:sp>
      <p:sp>
        <p:nvSpPr>
          <p:cNvPr id="3" name="TextBox 2">
            <a:extLst>
              <a:ext uri="{FF2B5EF4-FFF2-40B4-BE49-F238E27FC236}">
                <a16:creationId xmlns:a16="http://schemas.microsoft.com/office/drawing/2014/main" id="{68B0AEEA-B17A-47D1-A990-E7D1EB6FD1A4}"/>
              </a:ext>
            </a:extLst>
          </p:cNvPr>
          <p:cNvSpPr txBox="1"/>
          <p:nvPr/>
        </p:nvSpPr>
        <p:spPr>
          <a:xfrm>
            <a:off x="1174173" y="2036617"/>
            <a:ext cx="9996054" cy="1754326"/>
          </a:xfrm>
          <a:prstGeom prst="rect">
            <a:avLst/>
          </a:prstGeom>
          <a:noFill/>
        </p:spPr>
        <p:txBody>
          <a:bodyPr wrap="square" rtlCol="0">
            <a:spAutoFit/>
          </a:bodyPr>
          <a:lstStyle/>
          <a:p>
            <a:r>
              <a:rPr lang="en-GB" b="1" dirty="0">
                <a:solidFill>
                  <a:srgbClr val="F2F1E6"/>
                </a:solidFill>
              </a:rPr>
              <a:t>Order Status: </a:t>
            </a:r>
            <a:r>
              <a:rPr lang="en-GB" dirty="0">
                <a:solidFill>
                  <a:srgbClr val="F2F1E6"/>
                </a:solidFill>
              </a:rPr>
              <a:t>The data indicates high order fulfillment efficiency, with approximately 98% of total orders successfully delivered, reflecting the company's efficient supply chains and logistics.</a:t>
            </a:r>
            <a:endParaRPr lang="en-GB" b="1" dirty="0">
              <a:solidFill>
                <a:srgbClr val="F2F1E6"/>
              </a:solidFill>
            </a:endParaRPr>
          </a:p>
          <a:p>
            <a:r>
              <a:rPr lang="en-GB" b="1" dirty="0">
                <a:solidFill>
                  <a:srgbClr val="F2F1E6"/>
                </a:solidFill>
              </a:rPr>
              <a:t>Delivery Time: </a:t>
            </a:r>
            <a:r>
              <a:rPr lang="en-GB" dirty="0">
                <a:solidFill>
                  <a:srgbClr val="F2F1E6"/>
                </a:solidFill>
              </a:rPr>
              <a:t>Although the card displays the total number of delivery days (306,000 days), the most important metric to analyse is the average delivery time, a key indicator of customer satisfaction and shipping efficiency.</a:t>
            </a:r>
          </a:p>
        </p:txBody>
      </p:sp>
    </p:spTree>
    <p:extLst>
      <p:ext uri="{BB962C8B-B14F-4D97-AF65-F5344CB8AC3E}">
        <p14:creationId xmlns:p14="http://schemas.microsoft.com/office/powerpoint/2010/main" val="20721569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6D5E8-15CF-4755-910B-1B5A1E777357}"/>
              </a:ext>
            </a:extLst>
          </p:cNvPr>
          <p:cNvSpPr>
            <a:spLocks noGrp="1"/>
          </p:cNvSpPr>
          <p:nvPr>
            <p:ph type="title" idx="4294967295"/>
          </p:nvPr>
        </p:nvSpPr>
        <p:spPr>
          <a:xfrm>
            <a:off x="905932" y="1049481"/>
            <a:ext cx="6409268" cy="727363"/>
          </a:xfrm>
        </p:spPr>
        <p:txBody>
          <a:bodyPr vert="horz" lIns="91440" tIns="45720" rIns="91440" bIns="45720" rtlCol="0" anchor="b">
            <a:noAutofit/>
          </a:bodyPr>
          <a:lstStyle/>
          <a:p>
            <a:pPr lvl="0">
              <a:defRPr cap="all"/>
            </a:pPr>
            <a:r>
              <a:rPr lang="en-GB" sz="3200" dirty="0">
                <a:solidFill>
                  <a:schemeClr val="accent1"/>
                </a:solidFill>
              </a:rPr>
              <a:t>Geographical distribution </a:t>
            </a:r>
            <a:r>
              <a:rPr lang="en-GB" dirty="0">
                <a:solidFill>
                  <a:schemeClr val="accent1"/>
                </a:solidFill>
              </a:rPr>
              <a:t>:</a:t>
            </a:r>
            <a:endParaRPr lang="en-US" sz="3200" dirty="0">
              <a:solidFill>
                <a:schemeClr val="accent1"/>
              </a:solidFill>
            </a:endParaRPr>
          </a:p>
        </p:txBody>
      </p:sp>
      <p:sp>
        <p:nvSpPr>
          <p:cNvPr id="3" name="TextBox 2">
            <a:extLst>
              <a:ext uri="{FF2B5EF4-FFF2-40B4-BE49-F238E27FC236}">
                <a16:creationId xmlns:a16="http://schemas.microsoft.com/office/drawing/2014/main" id="{68B0AEEA-B17A-47D1-A990-E7D1EB6FD1A4}"/>
              </a:ext>
            </a:extLst>
          </p:cNvPr>
          <p:cNvSpPr txBox="1"/>
          <p:nvPr/>
        </p:nvSpPr>
        <p:spPr>
          <a:xfrm>
            <a:off x="1350818" y="1974272"/>
            <a:ext cx="9850582" cy="923330"/>
          </a:xfrm>
          <a:prstGeom prst="rect">
            <a:avLst/>
          </a:prstGeom>
          <a:noFill/>
        </p:spPr>
        <p:txBody>
          <a:bodyPr wrap="square" rtlCol="0">
            <a:spAutoFit/>
          </a:bodyPr>
          <a:lstStyle/>
          <a:p>
            <a:r>
              <a:rPr lang="en-GB" b="1" dirty="0">
                <a:solidFill>
                  <a:srgbClr val="F2F1E6"/>
                </a:solidFill>
              </a:rPr>
              <a:t>Global reach: </a:t>
            </a:r>
            <a:r>
              <a:rPr lang="en-GB" dirty="0">
                <a:solidFill>
                  <a:srgbClr val="F2F1E6"/>
                </a:solidFill>
              </a:rPr>
              <a:t>The map shows that sales are largely concentrated in South America, specifically Brazil, with some limited sales in other parts of the world, confirming that the Brazilian market is the company's core market.</a:t>
            </a:r>
          </a:p>
        </p:txBody>
      </p:sp>
    </p:spTree>
    <p:extLst>
      <p:ext uri="{BB962C8B-B14F-4D97-AF65-F5344CB8AC3E}">
        <p14:creationId xmlns:p14="http://schemas.microsoft.com/office/powerpoint/2010/main" val="4439984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3" name="Freeform 6">
            <a:extLst>
              <a:ext uri="{FF2B5EF4-FFF2-40B4-BE49-F238E27FC236}">
                <a16:creationId xmlns:a16="http://schemas.microsoft.com/office/drawing/2014/main" id="{E5A10C92-5805-4C39-9BF6-507F3B9661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pic>
        <p:nvPicPr>
          <p:cNvPr id="5" name="Picture 4" descr="Group of coworkers collaborating around a table">
            <a:extLst>
              <a:ext uri="{FF2B5EF4-FFF2-40B4-BE49-F238E27FC236}">
                <a16:creationId xmlns:a16="http://schemas.microsoft.com/office/drawing/2014/main" id="{FB5DBD6C-E8A8-B349-AC85-61C44AAEA056}"/>
              </a:ext>
            </a:extLst>
          </p:cNvPr>
          <p:cNvPicPr>
            <a:picLocks noChangeAspect="1"/>
          </p:cNvPicPr>
          <p:nvPr/>
        </p:nvPicPr>
        <p:blipFill rotWithShape="1">
          <a:blip r:embed="rId2" cstate="screen">
            <a:extLst>
              <a:ext uri="{BEBA8EAE-BF5A-486C-A8C5-ECC9F3942E4B}">
                <a14:imgProps xmlns:a14="http://schemas.microsoft.com/office/drawing/2010/main">
                  <a14:imgLayer r:embed="rId3">
                    <a14:imgEffect>
                      <a14:brightnessContrast bright="-46000"/>
                    </a14:imgEffect>
                  </a14:imgLayer>
                </a14:imgProps>
              </a:ext>
              <a:ext uri="{28A0092B-C50C-407E-A947-70E740481C1C}">
                <a14:useLocalDpi xmlns:a14="http://schemas.microsoft.com/office/drawing/2010/main"/>
              </a:ext>
            </a:extLst>
          </a:blip>
          <a:srcRect l="3328" r="3697" b="-1"/>
          <a:stretch/>
        </p:blipFill>
        <p:spPr>
          <a:xfrm>
            <a:off x="-1" y="-1"/>
            <a:ext cx="12203151" cy="6858000"/>
          </a:xfrm>
          <a:prstGeom prst="rect">
            <a:avLst/>
          </a:prstGeom>
        </p:spPr>
      </p:pic>
      <p:sp>
        <p:nvSpPr>
          <p:cNvPr id="25" name="Rectangle 24">
            <a:extLst>
              <a:ext uri="{FF2B5EF4-FFF2-40B4-BE49-F238E27FC236}">
                <a16:creationId xmlns:a16="http://schemas.microsoft.com/office/drawing/2014/main" id="{0C2CC41E-4EEC-4D67-B433-E1CDC58798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1153"/>
            <a:ext cx="12192001" cy="6880304"/>
          </a:xfrm>
          <a:prstGeom prst="rect">
            <a:avLst/>
          </a:prstGeom>
          <a:solidFill>
            <a:schemeClr val="accent1">
              <a:alpha val="62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Freeform 22">
            <a:extLst>
              <a:ext uri="{FF2B5EF4-FFF2-40B4-BE49-F238E27FC236}">
                <a16:creationId xmlns:a16="http://schemas.microsoft.com/office/drawing/2014/main" id="{B114AB90-13F9-48EF-BFF7-7634459AAF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25094"/>
            <a:ext cx="12192000" cy="2332906"/>
          </a:xfrm>
          <a:custGeom>
            <a:avLst/>
            <a:gdLst>
              <a:gd name="connsiteX0" fmla="*/ 0 w 12192000"/>
              <a:gd name="connsiteY0" fmla="*/ 0 h 2332906"/>
              <a:gd name="connsiteX1" fmla="*/ 1996017 w 12192000"/>
              <a:gd name="connsiteY1" fmla="*/ 0 h 2332906"/>
              <a:gd name="connsiteX2" fmla="*/ 2377017 w 12192000"/>
              <a:gd name="connsiteY2" fmla="*/ 263783 h 2332906"/>
              <a:gd name="connsiteX3" fmla="*/ 2385484 w 12192000"/>
              <a:gd name="connsiteY3" fmla="*/ 266713 h 2332906"/>
              <a:gd name="connsiteX4" fmla="*/ 2398184 w 12192000"/>
              <a:gd name="connsiteY4" fmla="*/ 271110 h 2332906"/>
              <a:gd name="connsiteX5" fmla="*/ 2410883 w 12192000"/>
              <a:gd name="connsiteY5" fmla="*/ 275506 h 2332906"/>
              <a:gd name="connsiteX6" fmla="*/ 2421467 w 12192000"/>
              <a:gd name="connsiteY6" fmla="*/ 275506 h 2332906"/>
              <a:gd name="connsiteX7" fmla="*/ 2434167 w 12192000"/>
              <a:gd name="connsiteY7" fmla="*/ 275506 h 2332906"/>
              <a:gd name="connsiteX8" fmla="*/ 2444750 w 12192000"/>
              <a:gd name="connsiteY8" fmla="*/ 271110 h 2332906"/>
              <a:gd name="connsiteX9" fmla="*/ 2457450 w 12192000"/>
              <a:gd name="connsiteY9" fmla="*/ 266713 h 2332906"/>
              <a:gd name="connsiteX10" fmla="*/ 2465917 w 12192000"/>
              <a:gd name="connsiteY10" fmla="*/ 263783 h 2332906"/>
              <a:gd name="connsiteX11" fmla="*/ 2846917 w 12192000"/>
              <a:gd name="connsiteY11" fmla="*/ 0 h 2332906"/>
              <a:gd name="connsiteX12" fmla="*/ 12192000 w 12192000"/>
              <a:gd name="connsiteY12" fmla="*/ 0 h 2332906"/>
              <a:gd name="connsiteX13" fmla="*/ 12192000 w 12192000"/>
              <a:gd name="connsiteY13" fmla="*/ 2332906 h 2332906"/>
              <a:gd name="connsiteX14" fmla="*/ 0 w 12192000"/>
              <a:gd name="connsiteY14" fmla="*/ 2332906 h 2332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192000" h="2332906">
                <a:moveTo>
                  <a:pt x="0" y="0"/>
                </a:moveTo>
                <a:lnTo>
                  <a:pt x="1996017" y="0"/>
                </a:lnTo>
                <a:lnTo>
                  <a:pt x="2377017" y="263783"/>
                </a:lnTo>
                <a:lnTo>
                  <a:pt x="2385484" y="266713"/>
                </a:lnTo>
                <a:lnTo>
                  <a:pt x="2398184" y="271110"/>
                </a:lnTo>
                <a:lnTo>
                  <a:pt x="2410883" y="275506"/>
                </a:lnTo>
                <a:lnTo>
                  <a:pt x="2421467" y="275506"/>
                </a:lnTo>
                <a:lnTo>
                  <a:pt x="2434167" y="275506"/>
                </a:lnTo>
                <a:lnTo>
                  <a:pt x="2444750" y="271110"/>
                </a:lnTo>
                <a:lnTo>
                  <a:pt x="2457450" y="266713"/>
                </a:lnTo>
                <a:lnTo>
                  <a:pt x="2465917" y="263783"/>
                </a:lnTo>
                <a:lnTo>
                  <a:pt x="2846917" y="0"/>
                </a:lnTo>
                <a:lnTo>
                  <a:pt x="12192000" y="0"/>
                </a:lnTo>
                <a:lnTo>
                  <a:pt x="12192000" y="2332906"/>
                </a:lnTo>
                <a:lnTo>
                  <a:pt x="0" y="2332906"/>
                </a:lnTo>
                <a:close/>
              </a:path>
            </a:pathLst>
          </a:custGeom>
          <a:solidFill>
            <a:schemeClr val="bg1">
              <a:alpha val="8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66081D-517B-5D43-A7B4-E67DDEDC0B31}"/>
              </a:ext>
            </a:extLst>
          </p:cNvPr>
          <p:cNvSpPr>
            <a:spLocks noGrp="1"/>
          </p:cNvSpPr>
          <p:nvPr>
            <p:ph type="title"/>
          </p:nvPr>
        </p:nvSpPr>
        <p:spPr>
          <a:xfrm>
            <a:off x="810001" y="4902200"/>
            <a:ext cx="10572000" cy="694862"/>
          </a:xfrm>
        </p:spPr>
        <p:txBody>
          <a:bodyPr vert="horz" lIns="91440" tIns="45720" rIns="91440" bIns="45720" rtlCol="0" anchor="b">
            <a:normAutofit/>
          </a:bodyPr>
          <a:lstStyle/>
          <a:p>
            <a:pPr algn="l">
              <a:lnSpc>
                <a:spcPct val="90000"/>
              </a:lnSpc>
            </a:pPr>
            <a:r>
              <a:rPr lang="en-US" sz="4000" dirty="0"/>
              <a:t>Thank You</a:t>
            </a:r>
          </a:p>
        </p:txBody>
      </p:sp>
      <p:sp>
        <p:nvSpPr>
          <p:cNvPr id="3" name="Text Placeholder 2">
            <a:extLst>
              <a:ext uri="{FF2B5EF4-FFF2-40B4-BE49-F238E27FC236}">
                <a16:creationId xmlns:a16="http://schemas.microsoft.com/office/drawing/2014/main" id="{2D219505-9D7D-47EE-B8DA-D2301EBFA319}"/>
              </a:ext>
            </a:extLst>
          </p:cNvPr>
          <p:cNvSpPr>
            <a:spLocks noGrp="1"/>
          </p:cNvSpPr>
          <p:nvPr>
            <p:ph type="body" idx="1"/>
          </p:nvPr>
        </p:nvSpPr>
        <p:spPr>
          <a:xfrm>
            <a:off x="810001" y="5594110"/>
            <a:ext cx="10572000" cy="434974"/>
          </a:xfrm>
        </p:spPr>
        <p:txBody>
          <a:bodyPr vert="horz" lIns="91440" tIns="45720" rIns="91440" bIns="45720" rtlCol="0" anchor="t">
            <a:normAutofit/>
          </a:bodyPr>
          <a:lstStyle/>
          <a:p>
            <a:pPr algn="l"/>
            <a:r>
              <a:rPr lang="en-US" dirty="0"/>
              <a:t>zarab99999@gmail.com</a:t>
            </a:r>
          </a:p>
        </p:txBody>
      </p:sp>
    </p:spTree>
    <p:extLst>
      <p:ext uri="{BB962C8B-B14F-4D97-AF65-F5344CB8AC3E}">
        <p14:creationId xmlns:p14="http://schemas.microsoft.com/office/powerpoint/2010/main" val="14158317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F03B5E"/>
      </a:accent1>
      <a:accent2>
        <a:srgbClr val="DC6FEC"/>
      </a:accent2>
      <a:accent3>
        <a:srgbClr val="60B1F2"/>
      </a:accent3>
      <a:accent4>
        <a:srgbClr val="6AD5BB"/>
      </a:accent4>
      <a:accent5>
        <a:srgbClr val="E8AB4E"/>
      </a:accent5>
      <a:accent6>
        <a:srgbClr val="F56447"/>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F0B771C-53D0-4C6A-8C2A-F95E45907FF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E15C130-17B0-43C9-B99C-584294C40B51}">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6E1812AF-5C4C-4B75-9015-C90088D3D4B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Agency design</Template>
  <TotalTime>5571</TotalTime>
  <Words>364</Words>
  <Application>Microsoft Office PowerPoint</Application>
  <PresentationFormat>Widescreen</PresentationFormat>
  <Paragraphs>30</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Century Gothic</vt:lpstr>
      <vt:lpstr>Wingdings 2</vt:lpstr>
      <vt:lpstr>Quotable</vt:lpstr>
      <vt:lpstr>E-commerce Data Analysis Project (OLIST)</vt:lpstr>
      <vt:lpstr>PowerPoint Presentation</vt:lpstr>
      <vt:lpstr>Our  Projected  Sales</vt:lpstr>
      <vt:lpstr>The results and insights derived can be summarized as follows:</vt:lpstr>
      <vt:lpstr>Key financial results :</vt:lpstr>
      <vt:lpstr>Sales performance and trends :</vt:lpstr>
      <vt:lpstr>Insights into Operations :</vt:lpstr>
      <vt:lpstr>Geographical distribution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E-commerce Data Analysis Project (OLIST)</dc:title>
  <dc:creator>Anas zerrabi</dc:creator>
  <cp:lastModifiedBy>Anas zerrabi</cp:lastModifiedBy>
  <cp:revision>10</cp:revision>
  <dcterms:created xsi:type="dcterms:W3CDTF">2025-09-18T09:28:05Z</dcterms:created>
  <dcterms:modified xsi:type="dcterms:W3CDTF">2025-09-26T14:59:56Z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