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57" r:id="rId4"/>
    <p:sldId id="284" r:id="rId5"/>
    <p:sldId id="275" r:id="rId6"/>
    <p:sldId id="259" r:id="rId7"/>
    <p:sldId id="260" r:id="rId8"/>
    <p:sldId id="261" r:id="rId9"/>
    <p:sldId id="262" r:id="rId10"/>
    <p:sldId id="280" r:id="rId11"/>
    <p:sldId id="282" r:id="rId12"/>
    <p:sldId id="283" r:id="rId13"/>
    <p:sldId id="281" r:id="rId14"/>
    <p:sldId id="277" r:id="rId15"/>
    <p:sldId id="27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8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9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28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7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4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1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1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1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0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3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9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hyperstate/hyperstate-doc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Common Resource Model and Transfer Layer for the Web of Things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Michael Koster</a:t>
            </a:r>
          </a:p>
          <a:p>
            <a:r>
              <a:rPr lang="en-US"/>
              <a:t>May 11, 2016</a:t>
            </a:r>
          </a:p>
        </p:txBody>
      </p:sp>
    </p:spTree>
    <p:extLst>
      <p:ext uri="{BB962C8B-B14F-4D97-AF65-F5344CB8AC3E}">
        <p14:creationId xmlns:p14="http://schemas.microsoft.com/office/powerpoint/2010/main" val="3946160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02080" y="2747892"/>
            <a:ext cx="4610873" cy="4293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Abstract Transfer Layer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02080" y="2281937"/>
            <a:ext cx="4610873" cy="4543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Common Resource Layer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67125" y="3610462"/>
            <a:ext cx="1053900" cy="454304"/>
          </a:xfrm>
          <a:prstGeom prst="rect">
            <a:avLst/>
          </a:prstGeom>
          <a:solidFill>
            <a:srgbClr val="FCD5B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Protocols</a:t>
            </a:r>
          </a:p>
        </p:txBody>
      </p:sp>
      <p:sp>
        <p:nvSpPr>
          <p:cNvPr id="16" name="Can 15"/>
          <p:cNvSpPr/>
          <p:nvPr/>
        </p:nvSpPr>
        <p:spPr>
          <a:xfrm>
            <a:off x="1209547" y="4429039"/>
            <a:ext cx="745736" cy="780609"/>
          </a:xfrm>
          <a:prstGeom prst="ca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205053" y="4490552"/>
            <a:ext cx="370112" cy="372052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607009" y="4733295"/>
            <a:ext cx="370112" cy="372052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71293" y="4385642"/>
            <a:ext cx="370112" cy="372052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483323" y="4075601"/>
            <a:ext cx="195866" cy="435799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4" idx="2"/>
            <a:endCxn id="18" idx="0"/>
          </p:cNvCxnSpPr>
          <p:nvPr/>
        </p:nvCxnSpPr>
        <p:spPr>
          <a:xfrm flipH="1">
            <a:off x="2792065" y="4071247"/>
            <a:ext cx="21924" cy="662048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971293" y="4064766"/>
            <a:ext cx="103492" cy="33252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582415" y="4054544"/>
            <a:ext cx="0" cy="372791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loud 41"/>
          <p:cNvSpPr/>
          <p:nvPr/>
        </p:nvSpPr>
        <p:spPr>
          <a:xfrm>
            <a:off x="3355812" y="4318818"/>
            <a:ext cx="1265795" cy="1168745"/>
          </a:xfrm>
          <a:prstGeom prst="clou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HTTP, CoAP, MQTT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72165" y="3616943"/>
            <a:ext cx="1083647" cy="454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Devices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02080" y="3616943"/>
            <a:ext cx="1139152" cy="454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Storage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644911" y="3616943"/>
            <a:ext cx="968042" cy="454304"/>
          </a:xfrm>
          <a:prstGeom prst="rect">
            <a:avLst/>
          </a:prstGeom>
          <a:solidFill>
            <a:srgbClr val="FCD5B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API</a:t>
            </a:r>
          </a:p>
        </p:txBody>
      </p:sp>
      <p:cxnSp>
        <p:nvCxnSpPr>
          <p:cNvPr id="39" name="Straight Arrow Connector 38"/>
          <p:cNvCxnSpPr>
            <a:stCxn id="14" idx="2"/>
            <a:endCxn id="42" idx="3"/>
          </p:cNvCxnSpPr>
          <p:nvPr/>
        </p:nvCxnSpPr>
        <p:spPr>
          <a:xfrm flipH="1">
            <a:off x="3988710" y="4064766"/>
            <a:ext cx="5365" cy="320876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Multidocument 31"/>
          <p:cNvSpPr/>
          <p:nvPr/>
        </p:nvSpPr>
        <p:spPr>
          <a:xfrm>
            <a:off x="4711453" y="4427335"/>
            <a:ext cx="963132" cy="974848"/>
          </a:xfrm>
          <a:prstGeom prst="flowChartMultidocumen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Scripts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140433" y="4075601"/>
            <a:ext cx="0" cy="35173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140433" y="3177260"/>
            <a:ext cx="0" cy="42918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991478" y="3187763"/>
            <a:ext cx="0" cy="42918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813989" y="3187763"/>
            <a:ext cx="0" cy="42918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579786" y="3187763"/>
            <a:ext cx="0" cy="42918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116866" y="2696175"/>
            <a:ext cx="256993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>
                <a:solidFill>
                  <a:srgbClr val="000000"/>
                </a:solidFill>
              </a:rPr>
              <a:t>Servient Shell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Resource Exposer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Constructor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Handler Interface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Resource Consumer 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Discovery 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Caching Client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TD Interface</a:t>
            </a:r>
          </a:p>
        </p:txBody>
      </p:sp>
      <p:sp>
        <p:nvSpPr>
          <p:cNvPr id="58" name="Left Brace 57"/>
          <p:cNvSpPr/>
          <p:nvPr/>
        </p:nvSpPr>
        <p:spPr>
          <a:xfrm>
            <a:off x="5744004" y="2848099"/>
            <a:ext cx="314604" cy="2014505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61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792065" y="2747892"/>
            <a:ext cx="3340788" cy="4293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Abstract Transfer Layer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92065" y="2281937"/>
            <a:ext cx="3340788" cy="4543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Common Resource Layer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87025" y="3610462"/>
            <a:ext cx="1053900" cy="454304"/>
          </a:xfrm>
          <a:prstGeom prst="rect">
            <a:avLst/>
          </a:prstGeom>
          <a:solidFill>
            <a:srgbClr val="FCD5B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Protocols</a:t>
            </a:r>
          </a:p>
        </p:txBody>
      </p:sp>
      <p:sp>
        <p:nvSpPr>
          <p:cNvPr id="17" name="Oval 16"/>
          <p:cNvSpPr/>
          <p:nvPr/>
        </p:nvSpPr>
        <p:spPr>
          <a:xfrm>
            <a:off x="2724953" y="4490552"/>
            <a:ext cx="370112" cy="372052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26909" y="4733295"/>
            <a:ext cx="370112" cy="372052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91193" y="4385642"/>
            <a:ext cx="370112" cy="372052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003223" y="4075601"/>
            <a:ext cx="195866" cy="435799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4" idx="2"/>
            <a:endCxn id="18" idx="0"/>
          </p:cNvCxnSpPr>
          <p:nvPr/>
        </p:nvCxnSpPr>
        <p:spPr>
          <a:xfrm flipH="1">
            <a:off x="3311965" y="4071247"/>
            <a:ext cx="21924" cy="662048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491193" y="4064766"/>
            <a:ext cx="103492" cy="33252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loud 41"/>
          <p:cNvSpPr/>
          <p:nvPr/>
        </p:nvSpPr>
        <p:spPr>
          <a:xfrm>
            <a:off x="3875712" y="4318818"/>
            <a:ext cx="1265795" cy="1168745"/>
          </a:xfrm>
          <a:prstGeom prst="clou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HTTP, CoAP, MQTT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92065" y="3616943"/>
            <a:ext cx="1083647" cy="454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Devices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64811" y="3616943"/>
            <a:ext cx="968042" cy="454304"/>
          </a:xfrm>
          <a:prstGeom prst="rect">
            <a:avLst/>
          </a:prstGeom>
          <a:solidFill>
            <a:srgbClr val="FCD5B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API</a:t>
            </a:r>
          </a:p>
        </p:txBody>
      </p:sp>
      <p:cxnSp>
        <p:nvCxnSpPr>
          <p:cNvPr id="39" name="Straight Arrow Connector 38"/>
          <p:cNvCxnSpPr>
            <a:stCxn id="14" idx="2"/>
            <a:endCxn id="42" idx="3"/>
          </p:cNvCxnSpPr>
          <p:nvPr/>
        </p:nvCxnSpPr>
        <p:spPr>
          <a:xfrm flipH="1">
            <a:off x="4508610" y="4064766"/>
            <a:ext cx="5365" cy="320876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Multidocument 31"/>
          <p:cNvSpPr/>
          <p:nvPr/>
        </p:nvSpPr>
        <p:spPr>
          <a:xfrm>
            <a:off x="5231353" y="4427335"/>
            <a:ext cx="963132" cy="974848"/>
          </a:xfrm>
          <a:prstGeom prst="flowChartMultidocumen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Scripts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660333" y="4075601"/>
            <a:ext cx="0" cy="35173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660333" y="3177260"/>
            <a:ext cx="0" cy="42918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511378" y="3187763"/>
            <a:ext cx="0" cy="42918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333889" y="3187763"/>
            <a:ext cx="0" cy="42918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011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Device</a:t>
            </a:r>
          </a:p>
        </p:txBody>
      </p:sp>
      <p:sp>
        <p:nvSpPr>
          <p:cNvPr id="6" name="Rectangle 5"/>
          <p:cNvSpPr/>
          <p:nvPr/>
        </p:nvSpPr>
        <p:spPr>
          <a:xfrm>
            <a:off x="3349224" y="2759543"/>
            <a:ext cx="2248860" cy="4293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Transfer Layer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49224" y="2293588"/>
            <a:ext cx="2248860" cy="4543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Resource Layer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44184" y="3622113"/>
            <a:ext cx="1053900" cy="454304"/>
          </a:xfrm>
          <a:prstGeom prst="rect">
            <a:avLst/>
          </a:prstGeom>
          <a:solidFill>
            <a:srgbClr val="FCD5B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Protocol</a:t>
            </a:r>
          </a:p>
        </p:txBody>
      </p:sp>
      <p:sp>
        <p:nvSpPr>
          <p:cNvPr id="18" name="Oval 17"/>
          <p:cNvSpPr/>
          <p:nvPr/>
        </p:nvSpPr>
        <p:spPr>
          <a:xfrm>
            <a:off x="3707372" y="4523577"/>
            <a:ext cx="370112" cy="372052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4" idx="2"/>
            <a:endCxn id="18" idx="0"/>
          </p:cNvCxnSpPr>
          <p:nvPr/>
        </p:nvCxnSpPr>
        <p:spPr>
          <a:xfrm>
            <a:off x="3891048" y="4082898"/>
            <a:ext cx="1380" cy="440679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loud 41"/>
          <p:cNvSpPr/>
          <p:nvPr/>
        </p:nvSpPr>
        <p:spPr>
          <a:xfrm>
            <a:off x="4444523" y="4330469"/>
            <a:ext cx="1265795" cy="786529"/>
          </a:xfrm>
          <a:prstGeom prst="clou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CoAP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349224" y="3628594"/>
            <a:ext cx="1083647" cy="454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Device</a:t>
            </a:r>
          </a:p>
        </p:txBody>
      </p:sp>
      <p:cxnSp>
        <p:nvCxnSpPr>
          <p:cNvPr id="39" name="Straight Arrow Connector 38"/>
          <p:cNvCxnSpPr>
            <a:stCxn id="14" idx="2"/>
            <a:endCxn id="42" idx="3"/>
          </p:cNvCxnSpPr>
          <p:nvPr/>
        </p:nvCxnSpPr>
        <p:spPr>
          <a:xfrm>
            <a:off x="5071134" y="4076417"/>
            <a:ext cx="6287" cy="299023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068537" y="3199414"/>
            <a:ext cx="0" cy="42918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891048" y="3199414"/>
            <a:ext cx="0" cy="42918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128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Scripting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3338950" y="2341827"/>
            <a:ext cx="2145828" cy="6373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Abstract Transfer Layer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38950" y="3412397"/>
            <a:ext cx="1053900" cy="454304"/>
          </a:xfrm>
          <a:prstGeom prst="rect">
            <a:avLst/>
          </a:prstGeom>
          <a:solidFill>
            <a:srgbClr val="FCD5B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Protocols</a:t>
            </a:r>
          </a:p>
        </p:txBody>
      </p:sp>
      <p:sp>
        <p:nvSpPr>
          <p:cNvPr id="42" name="Cloud 41"/>
          <p:cNvSpPr/>
          <p:nvPr/>
        </p:nvSpPr>
        <p:spPr>
          <a:xfrm>
            <a:off x="3227637" y="4120753"/>
            <a:ext cx="1265795" cy="1168745"/>
          </a:xfrm>
          <a:prstGeom prst="clou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HTTP, CoAP, MQTT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516736" y="3418878"/>
            <a:ext cx="968042" cy="454304"/>
          </a:xfrm>
          <a:prstGeom prst="rect">
            <a:avLst/>
          </a:prstGeom>
          <a:solidFill>
            <a:srgbClr val="FCD5B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API</a:t>
            </a:r>
          </a:p>
        </p:txBody>
      </p:sp>
      <p:cxnSp>
        <p:nvCxnSpPr>
          <p:cNvPr id="39" name="Straight Arrow Connector 38"/>
          <p:cNvCxnSpPr>
            <a:stCxn id="14" idx="2"/>
            <a:endCxn id="42" idx="3"/>
          </p:cNvCxnSpPr>
          <p:nvPr/>
        </p:nvCxnSpPr>
        <p:spPr>
          <a:xfrm flipH="1">
            <a:off x="3860535" y="3866701"/>
            <a:ext cx="5365" cy="320876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Multidocument 31"/>
          <p:cNvSpPr/>
          <p:nvPr/>
        </p:nvSpPr>
        <p:spPr>
          <a:xfrm>
            <a:off x="4583278" y="4229270"/>
            <a:ext cx="963132" cy="974848"/>
          </a:xfrm>
          <a:prstGeom prst="flowChartMultidocumen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Scripts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012258" y="3877536"/>
            <a:ext cx="0" cy="35173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012258" y="2979195"/>
            <a:ext cx="0" cy="42918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863303" y="2989698"/>
            <a:ext cx="0" cy="42918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123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Define resource layer format – T2TRG draft</a:t>
            </a:r>
          </a:p>
          <a:p>
            <a:r>
              <a:rPr lang="en-US"/>
              <a:t>Define transfer layer format – T2TRG draft</a:t>
            </a:r>
          </a:p>
          <a:p>
            <a:r>
              <a:rPr lang="en-US"/>
              <a:t>Construct and expose WoT Interface resources using a TD template</a:t>
            </a:r>
          </a:p>
          <a:p>
            <a:r>
              <a:rPr lang="en-US"/>
              <a:t>Discover and consume WoT Interface resources using a TD template</a:t>
            </a:r>
          </a:p>
          <a:p>
            <a:r>
              <a:rPr lang="en-US"/>
              <a:t>Demonstration of control and orchestration of connected things through WoT Servients</a:t>
            </a:r>
          </a:p>
        </p:txBody>
      </p:sp>
    </p:spTree>
    <p:extLst>
      <p:ext uri="{BB962C8B-B14F-4D97-AF65-F5344CB8AC3E}">
        <p14:creationId xmlns:p14="http://schemas.microsoft.com/office/powerpoint/2010/main" val="2432119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5508"/>
            <a:ext cx="8229600" cy="4040655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hlinkClick r:id="rId2"/>
              </a:rPr>
              <a:t>https://github.com/hyperstate/hyperstate-docs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7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being solved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430" y="1856520"/>
            <a:ext cx="7964369" cy="4525963"/>
          </a:xfrm>
        </p:spPr>
        <p:txBody>
          <a:bodyPr/>
          <a:lstStyle/>
          <a:p>
            <a:r>
              <a:rPr lang="en-US"/>
              <a:t>Implementation of WoT Web Interface, </a:t>
            </a:r>
            <a:r>
              <a:rPr lang="en-US"/>
              <a:t>Abstract </a:t>
            </a:r>
            <a:r>
              <a:rPr lang="en-US"/>
              <a:t>Transfer Layer and </a:t>
            </a:r>
            <a:r>
              <a:rPr lang="en-US"/>
              <a:t>Common Resource Model </a:t>
            </a:r>
          </a:p>
          <a:p>
            <a:r>
              <a:rPr lang="en-US"/>
              <a:t>Resource design patterns for Events, Actions, and Properties </a:t>
            </a:r>
          </a:p>
          <a:p>
            <a:r>
              <a:rPr lang="en-US"/>
              <a:t>Asynchronous communication for RESTful systems</a:t>
            </a:r>
          </a:p>
        </p:txBody>
      </p:sp>
    </p:spTree>
    <p:extLst>
      <p:ext uri="{BB962C8B-B14F-4D97-AF65-F5344CB8AC3E}">
        <p14:creationId xmlns:p14="http://schemas.microsoft.com/office/powerpoint/2010/main" val="231956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Provide a consistent resource interaction model exposed by the "hrefs" of an event, action, or property – Data at rest</a:t>
            </a:r>
          </a:p>
          <a:p>
            <a:r>
              <a:rPr lang="en-US"/>
              <a:t>Abstract transfer layer mapping to common protocols CoAP, HTTP, MQTT, Websockets using protocol bindings - Data in motion</a:t>
            </a:r>
          </a:p>
          <a:p>
            <a:r>
              <a:rPr lang="en-US"/>
              <a:t>Implement the WoT servient pattern using Thing Description for resource construction, discovery, and application interaction </a:t>
            </a:r>
          </a:p>
        </p:txBody>
      </p:sp>
    </p:spTree>
    <p:extLst>
      <p:ext uri="{BB962C8B-B14F-4D97-AF65-F5344CB8AC3E}">
        <p14:creationId xmlns:p14="http://schemas.microsoft.com/office/powerpoint/2010/main" val="405633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62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/>
              <a:t>WoT Servient Pattern</a:t>
            </a:r>
          </a:p>
          <a:p>
            <a:r>
              <a:rPr lang="en-US"/>
              <a:t>Exposes and Consumes resources described in Thing Description</a:t>
            </a:r>
          </a:p>
          <a:p>
            <a:pPr lvl="1"/>
            <a:r>
              <a:rPr lang="en-US"/>
              <a:t>Multiple Protocols; HTTP, CoAP, MQTT</a:t>
            </a:r>
          </a:p>
          <a:p>
            <a:pPr lvl="1"/>
            <a:r>
              <a:rPr lang="en-US"/>
              <a:t>Scripting API</a:t>
            </a:r>
          </a:p>
          <a:p>
            <a:pPr lvl="1"/>
            <a:r>
              <a:rPr lang="en-US"/>
              <a:t>Device Bridge</a:t>
            </a:r>
          </a:p>
          <a:p>
            <a:pPr lvl="1"/>
            <a:r>
              <a:rPr lang="en-US"/>
              <a:t>Storage Bridge</a:t>
            </a:r>
          </a:p>
          <a:p>
            <a:r>
              <a:rPr lang="en-US"/>
              <a:t>Resource Collections</a:t>
            </a:r>
          </a:p>
          <a:p>
            <a:r>
              <a:rPr lang="en-US"/>
              <a:t>Asynchronous Notification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7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WoT Servient Use Case</a:t>
            </a:r>
          </a:p>
        </p:txBody>
      </p:sp>
      <p:sp>
        <p:nvSpPr>
          <p:cNvPr id="4" name="Rectangle 3"/>
          <p:cNvSpPr/>
          <p:nvPr/>
        </p:nvSpPr>
        <p:spPr>
          <a:xfrm>
            <a:off x="2708728" y="2398163"/>
            <a:ext cx="2569680" cy="4374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Resource Exposer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708728" y="2965696"/>
            <a:ext cx="2569680" cy="4374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Resource Constructor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2708728" y="3552538"/>
            <a:ext cx="2569680" cy="4374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Application Scripts</a:t>
            </a:r>
          </a:p>
        </p:txBody>
      </p:sp>
      <p:sp>
        <p:nvSpPr>
          <p:cNvPr id="7" name="Rectangle 6"/>
          <p:cNvSpPr/>
          <p:nvPr/>
        </p:nvSpPr>
        <p:spPr>
          <a:xfrm>
            <a:off x="2708728" y="4146732"/>
            <a:ext cx="2569680" cy="437496"/>
          </a:xfrm>
          <a:prstGeom prst="rect">
            <a:avLst/>
          </a:prstGeom>
          <a:solidFill>
            <a:srgbClr val="C3D69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Resource FIlter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708728" y="4717624"/>
            <a:ext cx="2569680" cy="437496"/>
          </a:xfrm>
          <a:prstGeom prst="rect">
            <a:avLst/>
          </a:prstGeom>
          <a:solidFill>
            <a:srgbClr val="B7DEE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Resource Consumer</a:t>
            </a:r>
          </a:p>
        </p:txBody>
      </p:sp>
      <p:sp>
        <p:nvSpPr>
          <p:cNvPr id="12" name="Left Brace 11"/>
          <p:cNvSpPr/>
          <p:nvPr/>
        </p:nvSpPr>
        <p:spPr>
          <a:xfrm>
            <a:off x="2085727" y="2398163"/>
            <a:ext cx="442780" cy="2756957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63946" y="3462727"/>
            <a:ext cx="956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WoT </a:t>
            </a:r>
          </a:p>
          <a:p>
            <a:pPr algn="ctr"/>
            <a:r>
              <a:rPr lang="en-US"/>
              <a:t>Servient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35794" y="3586510"/>
            <a:ext cx="182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Thing Description</a:t>
            </a:r>
            <a:endParaRPr lang="en-US"/>
          </a:p>
        </p:txBody>
      </p:sp>
      <p:cxnSp>
        <p:nvCxnSpPr>
          <p:cNvPr id="17" name="Straight Arrow Connector 16"/>
          <p:cNvCxnSpPr>
            <a:stCxn id="14" idx="1"/>
            <a:endCxn id="5" idx="3"/>
          </p:cNvCxnSpPr>
          <p:nvPr/>
        </p:nvCxnSpPr>
        <p:spPr>
          <a:xfrm flipH="1" flipV="1">
            <a:off x="5278408" y="3184444"/>
            <a:ext cx="757386" cy="5867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1"/>
            <a:endCxn id="7" idx="3"/>
          </p:cNvCxnSpPr>
          <p:nvPr/>
        </p:nvCxnSpPr>
        <p:spPr>
          <a:xfrm flipH="1">
            <a:off x="5278408" y="3771176"/>
            <a:ext cx="757386" cy="59430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904640" y="1642647"/>
            <a:ext cx="2150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Consumed by Others</a:t>
            </a: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079421" y="5580879"/>
            <a:ext cx="1933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Exposed by Others</a:t>
            </a:r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4287978" y="5231245"/>
            <a:ext cx="454431" cy="4195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262593" y="5231245"/>
            <a:ext cx="477734" cy="4195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985021" y="5231245"/>
            <a:ext cx="1" cy="4195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996673" y="1988677"/>
            <a:ext cx="1" cy="3298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276325" y="1988677"/>
            <a:ext cx="361216" cy="3298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3262593" y="1988677"/>
            <a:ext cx="372867" cy="3298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loud 54"/>
          <p:cNvSpPr/>
          <p:nvPr/>
        </p:nvSpPr>
        <p:spPr>
          <a:xfrm>
            <a:off x="2720380" y="1615705"/>
            <a:ext cx="2429856" cy="632789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loud 55"/>
          <p:cNvSpPr/>
          <p:nvPr/>
        </p:nvSpPr>
        <p:spPr>
          <a:xfrm>
            <a:off x="2801944" y="5554640"/>
            <a:ext cx="2429856" cy="632789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7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128"/>
            <a:ext cx="8229600" cy="1143000"/>
          </a:xfrm>
        </p:spPr>
        <p:txBody>
          <a:bodyPr/>
          <a:lstStyle/>
          <a:p>
            <a:r>
              <a:rPr lang="en-US"/>
              <a:t>Resource Model Scope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561383" y="2573128"/>
            <a:ext cx="1293385" cy="2015603"/>
            <a:chOff x="1270081" y="2726306"/>
            <a:chExt cx="1293385" cy="2015603"/>
          </a:xfrm>
        </p:grpSpPr>
        <p:sp>
          <p:nvSpPr>
            <p:cNvPr id="4" name="Rectangle 3"/>
            <p:cNvSpPr/>
            <p:nvPr/>
          </p:nvSpPr>
          <p:spPr>
            <a:xfrm>
              <a:off x="1270081" y="2726306"/>
              <a:ext cx="1293385" cy="2015603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70081" y="2949550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70081" y="3392284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0081" y="3847607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0081" y="4290341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774299" y="1764446"/>
            <a:ext cx="1293385" cy="1117546"/>
            <a:chOff x="4731682" y="2064084"/>
            <a:chExt cx="1293385" cy="1117546"/>
          </a:xfrm>
        </p:grpSpPr>
        <p:sp>
          <p:nvSpPr>
            <p:cNvPr id="10" name="Rectangle 9"/>
            <p:cNvSpPr/>
            <p:nvPr/>
          </p:nvSpPr>
          <p:spPr>
            <a:xfrm>
              <a:off x="4731682" y="2064084"/>
              <a:ext cx="1293385" cy="1117546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31682" y="2287327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31682" y="2730061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67684" y="4652536"/>
            <a:ext cx="1293385" cy="1117546"/>
            <a:chOff x="4731682" y="2064084"/>
            <a:chExt cx="1293385" cy="1117546"/>
          </a:xfrm>
        </p:grpSpPr>
        <p:sp>
          <p:nvSpPr>
            <p:cNvPr id="18" name="Rectangle 17"/>
            <p:cNvSpPr/>
            <p:nvPr/>
          </p:nvSpPr>
          <p:spPr>
            <a:xfrm>
              <a:off x="4731682" y="2064084"/>
              <a:ext cx="1293385" cy="1117546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31682" y="2287327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31682" y="2730061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27607" y="5064930"/>
            <a:ext cx="1293385" cy="1117546"/>
            <a:chOff x="4731682" y="2064084"/>
            <a:chExt cx="1293385" cy="1117546"/>
          </a:xfrm>
        </p:grpSpPr>
        <p:sp>
          <p:nvSpPr>
            <p:cNvPr id="22" name="Rectangle 21"/>
            <p:cNvSpPr/>
            <p:nvPr/>
          </p:nvSpPr>
          <p:spPr>
            <a:xfrm>
              <a:off x="4731682" y="2064084"/>
              <a:ext cx="1293385" cy="1117546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31682" y="2287327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31682" y="2730061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20992" y="3170449"/>
            <a:ext cx="1293385" cy="1117546"/>
            <a:chOff x="4731682" y="2064084"/>
            <a:chExt cx="1293385" cy="1117546"/>
          </a:xfrm>
        </p:grpSpPr>
        <p:sp>
          <p:nvSpPr>
            <p:cNvPr id="26" name="Rectangle 25"/>
            <p:cNvSpPr/>
            <p:nvPr/>
          </p:nvSpPr>
          <p:spPr>
            <a:xfrm>
              <a:off x="4731682" y="2064084"/>
              <a:ext cx="1293385" cy="1117546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31682" y="2287327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31682" y="2730061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 flipV="1">
            <a:off x="2854768" y="1899095"/>
            <a:ext cx="1919531" cy="76340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854768" y="3145430"/>
            <a:ext cx="2566224" cy="9367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854768" y="3836427"/>
            <a:ext cx="3212916" cy="94043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854768" y="4248431"/>
            <a:ext cx="1272839" cy="9478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73035" y="1892266"/>
            <a:ext cx="1258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Thing Description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41346" y="2499259"/>
            <a:ext cx="13038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Property href</a:t>
            </a:r>
            <a:endParaRPr lang="en-US" sz="1600"/>
          </a:p>
        </p:txBody>
      </p:sp>
      <p:sp>
        <p:nvSpPr>
          <p:cNvPr id="39" name="Rectangle 38"/>
          <p:cNvSpPr/>
          <p:nvPr/>
        </p:nvSpPr>
        <p:spPr>
          <a:xfrm>
            <a:off x="1542270" y="2954585"/>
            <a:ext cx="13038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Property href</a:t>
            </a:r>
            <a:endParaRPr lang="en-US" sz="1600"/>
          </a:p>
        </p:txBody>
      </p:sp>
      <p:sp>
        <p:nvSpPr>
          <p:cNvPr id="40" name="Rectangle 39"/>
          <p:cNvSpPr/>
          <p:nvPr/>
        </p:nvSpPr>
        <p:spPr>
          <a:xfrm>
            <a:off x="1658790" y="3625771"/>
            <a:ext cx="11109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Action href</a:t>
            </a:r>
            <a:endParaRPr lang="en-US" sz="1600"/>
          </a:p>
        </p:txBody>
      </p:sp>
      <p:sp>
        <p:nvSpPr>
          <p:cNvPr id="41" name="Rectangle 40"/>
          <p:cNvSpPr/>
          <p:nvPr/>
        </p:nvSpPr>
        <p:spPr>
          <a:xfrm>
            <a:off x="1681170" y="4068505"/>
            <a:ext cx="10465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Event href</a:t>
            </a:r>
            <a:endParaRPr lang="en-US" sz="1600"/>
          </a:p>
        </p:txBody>
      </p:sp>
      <p:sp>
        <p:nvSpPr>
          <p:cNvPr id="42" name="Rectangle 41"/>
          <p:cNvSpPr/>
          <p:nvPr/>
        </p:nvSpPr>
        <p:spPr>
          <a:xfrm>
            <a:off x="4934319" y="1400503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Property</a:t>
            </a:r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564982" y="2840210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Property</a:t>
            </a: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141763" y="4305035"/>
            <a:ext cx="118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Actuations</a:t>
            </a: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053589" y="4738526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Subscriptions</a:t>
            </a:r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833547" y="1417638"/>
            <a:ext cx="3821895" cy="4897139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362057" y="1635557"/>
            <a:ext cx="11302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Resource Model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9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Transfer Layer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348270"/>
              </p:ext>
            </p:extLst>
          </p:nvPr>
        </p:nvGraphicFramePr>
        <p:xfrm>
          <a:off x="1395826" y="2002846"/>
          <a:ext cx="6247963" cy="355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044"/>
                <a:gridCol w="4705919"/>
              </a:tblGrid>
              <a:tr h="58272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</a:p>
                  </a:txBody>
                  <a:tcPr/>
                </a:tc>
              </a:tr>
              <a:tr h="582728">
                <a:tc>
                  <a:txBody>
                    <a:bodyPr/>
                    <a:lstStyle/>
                    <a:p>
                      <a:r>
                        <a:rPr lang="en-US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Scripts that expose and consume resources, execute the "business logic" of things</a:t>
                      </a:r>
                    </a:p>
                  </a:txBody>
                  <a:tcPr/>
                </a:tc>
              </a:tr>
              <a:tr h="582728">
                <a:tc>
                  <a:txBody>
                    <a:bodyPr/>
                    <a:lstStyle/>
                    <a:p>
                      <a:r>
                        <a:rPr lang="en-US"/>
                        <a:t>Things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Thing Description, Stateful Resources</a:t>
                      </a:r>
                    </a:p>
                  </a:txBody>
                  <a:tcPr/>
                </a:tc>
              </a:tr>
              <a:tr h="582728">
                <a:tc>
                  <a:txBody>
                    <a:bodyPr/>
                    <a:lstStyle/>
                    <a:p>
                      <a:r>
                        <a:rPr lang="en-US"/>
                        <a:t>Transfer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REST, Pub-Sub: HTTP, CoAP,</a:t>
                      </a:r>
                      <a:r>
                        <a:rPr lang="en-US" baseline="0"/>
                        <a:t> </a:t>
                      </a:r>
                      <a:r>
                        <a:rPr lang="en-US"/>
                        <a:t>MQTT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82728">
                <a:tc>
                  <a:txBody>
                    <a:bodyPr/>
                    <a:lstStyle/>
                    <a:p>
                      <a:r>
                        <a:rPr lang="en-US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UDP, TCP</a:t>
                      </a:r>
                    </a:p>
                  </a:txBody>
                  <a:tcPr/>
                </a:tc>
              </a:tr>
              <a:tr h="582728">
                <a:tc>
                  <a:txBody>
                    <a:bodyPr/>
                    <a:lstStyle/>
                    <a:p>
                      <a:r>
                        <a:rPr lang="en-US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Ethernet, WiFi,</a:t>
                      </a:r>
                      <a:r>
                        <a:rPr lang="en-US" baseline="0"/>
                        <a:t> 6LoWPAN, Thread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772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Transfer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1945"/>
            <a:ext cx="8229600" cy="4525963"/>
          </a:xfrm>
        </p:spPr>
        <p:txBody>
          <a:bodyPr>
            <a:normAutofit/>
          </a:bodyPr>
          <a:lstStyle/>
          <a:p>
            <a:r>
              <a:rPr lang="en-US"/>
              <a:t>Define REST + Pubsub based transfer semantics for a common resource interaction model exposed by the"hrefs" pointed to in TD </a:t>
            </a:r>
          </a:p>
          <a:p>
            <a:r>
              <a:rPr lang="en-US"/>
              <a:t>One model to map to HTTP, CoAP, MQTT using protocol bindings</a:t>
            </a:r>
          </a:p>
          <a:p>
            <a:r>
              <a:rPr lang="en-US"/>
              <a:t>Instances of Events, Actions, Properties, and other entity classes in TD point to resources with well defined transfer semantics</a:t>
            </a:r>
          </a:p>
        </p:txBody>
      </p:sp>
    </p:spTree>
    <p:extLst>
      <p:ext uri="{BB962C8B-B14F-4D97-AF65-F5344CB8AC3E}">
        <p14:creationId xmlns:p14="http://schemas.microsoft.com/office/powerpoint/2010/main" val="2030411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Abstract Transfer Layer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468005"/>
              </p:ext>
            </p:extLst>
          </p:nvPr>
        </p:nvGraphicFramePr>
        <p:xfrm>
          <a:off x="803995" y="1630017"/>
          <a:ext cx="7329183" cy="4276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069"/>
                <a:gridCol w="1734928"/>
                <a:gridCol w="1923764"/>
                <a:gridCol w="2242422"/>
              </a:tblGrid>
              <a:tr h="64817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Abstract</a:t>
                      </a:r>
                      <a:r>
                        <a:rPr lang="en-US" baseline="0"/>
                        <a:t> Transfer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Pubsub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HTTP</a:t>
                      </a:r>
                    </a:p>
                  </a:txBody>
                  <a:tcPr anchor="ctr"/>
                </a:tc>
              </a:tr>
              <a:tr h="561422">
                <a:tc>
                  <a:txBody>
                    <a:bodyPr/>
                    <a:lstStyle/>
                    <a:p>
                      <a:r>
                        <a:rPr lang="en-US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(Publish)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POST</a:t>
                      </a:r>
                    </a:p>
                  </a:txBody>
                  <a:tcPr/>
                </a:tc>
              </a:tr>
              <a:tr h="648179">
                <a:tc>
                  <a:txBody>
                    <a:bodyPr/>
                    <a:lstStyle/>
                    <a:p>
                      <a:r>
                        <a:rPr lang="en-US"/>
                        <a:t>Retrieve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Subscribe</a:t>
                      </a:r>
                    </a:p>
                    <a:p>
                      <a:r>
                        <a:rPr lang="en-US"/>
                        <a:t>(with</a:t>
                      </a:r>
                      <a:r>
                        <a:rPr lang="en-US" baseline="0"/>
                        <a:t> </a:t>
                      </a:r>
                      <a:r>
                        <a:rPr lang="en-US"/>
                        <a:t>retain)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GET</a:t>
                      </a:r>
                    </a:p>
                  </a:txBody>
                  <a:tcPr/>
                </a:tc>
              </a:tr>
              <a:tr h="561422">
                <a:tc>
                  <a:txBody>
                    <a:bodyPr/>
                    <a:lstStyle/>
                    <a:p>
                      <a:r>
                        <a:rPr lang="en-US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Publish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PUT</a:t>
                      </a:r>
                    </a:p>
                  </a:txBody>
                  <a:tcPr/>
                </a:tc>
              </a:tr>
              <a:tr h="561422">
                <a:tc>
                  <a:txBody>
                    <a:bodyPr/>
                    <a:lstStyle/>
                    <a:p>
                      <a:r>
                        <a:rPr lang="en-US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DELETE</a:t>
                      </a:r>
                    </a:p>
                  </a:txBody>
                  <a:tcPr/>
                </a:tc>
              </a:tr>
              <a:tr h="648179">
                <a:tc>
                  <a:txBody>
                    <a:bodyPr/>
                    <a:lstStyle/>
                    <a:p>
                      <a:r>
                        <a:rPr lang="en-US"/>
                        <a:t>Observe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Subscribe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GET with OBS 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GET</a:t>
                      </a:r>
                      <a:r>
                        <a:rPr lang="en-US" baseline="0"/>
                        <a:t> text/stream, TE=chunked (SSE)</a:t>
                      </a:r>
                      <a:endParaRPr lang="en-US"/>
                    </a:p>
                  </a:txBody>
                  <a:tcPr/>
                </a:tc>
              </a:tr>
              <a:tr h="648179">
                <a:tc>
                  <a:txBody>
                    <a:bodyPr/>
                    <a:lstStyle/>
                    <a:p>
                      <a:r>
                        <a:rPr lang="en-US"/>
                        <a:t>Notify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Notify Client (onMessage)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Response with OBS 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SSE chunk</a:t>
                      </a:r>
                      <a:r>
                        <a:rPr lang="en-US" baseline="0"/>
                        <a:t> Response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460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13505</TotalTime>
  <Words>489</Words>
  <Application>Microsoft Macintosh PowerPoint</Application>
  <PresentationFormat>On-screen Show (4:3)</PresentationFormat>
  <Paragraphs>135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Common Resource Model and Transfer Layer for the Web of Things</vt:lpstr>
      <vt:lpstr>Problems being solved</vt:lpstr>
      <vt:lpstr>Scope</vt:lpstr>
      <vt:lpstr>Use Case Requirements</vt:lpstr>
      <vt:lpstr>WoT Servient Use Case</vt:lpstr>
      <vt:lpstr>Resource Model Scope</vt:lpstr>
      <vt:lpstr>Transfer Layer</vt:lpstr>
      <vt:lpstr>Common Transfer Semantics</vt:lpstr>
      <vt:lpstr>Example Abstract Transfer Layer</vt:lpstr>
      <vt:lpstr>Architecture</vt:lpstr>
      <vt:lpstr>Device Server</vt:lpstr>
      <vt:lpstr>Simple Device</vt:lpstr>
      <vt:lpstr>Scripting Client</vt:lpstr>
      <vt:lpstr>Milestones</vt:lpstr>
      <vt:lpstr>Working Documents</vt:lpstr>
    </vt:vector>
  </TitlesOfParts>
  <Company>ARM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WoT Architecture</dc:title>
  <dc:creator>Michael Koster</dc:creator>
  <cp:lastModifiedBy>Michael Koster</cp:lastModifiedBy>
  <cp:revision>131</cp:revision>
  <dcterms:created xsi:type="dcterms:W3CDTF">2016-05-02T14:25:13Z</dcterms:created>
  <dcterms:modified xsi:type="dcterms:W3CDTF">2016-05-11T23:30:42Z</dcterms:modified>
</cp:coreProperties>
</file>