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7F34-5B11-E241-9EB1-22D521DE3D7B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1C94-3A5E-C845-AE66-4718F26EA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RESTful Actuation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Interaction Model for Actuation using the REST Design Style</a:t>
            </a:r>
          </a:p>
        </p:txBody>
      </p:sp>
    </p:spTree>
    <p:extLst>
      <p:ext uri="{BB962C8B-B14F-4D97-AF65-F5344CB8AC3E}">
        <p14:creationId xmlns:p14="http://schemas.microsoft.com/office/powerpoint/2010/main" val="182608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Actuation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Actuation is the act of changing the state of something in the physical world</a:t>
            </a:r>
          </a:p>
          <a:p>
            <a:r>
              <a:rPr lang="en-US"/>
              <a:t>Coupling to the physical world introduces some new requirements, and suggests a new general class of Actions</a:t>
            </a:r>
          </a:p>
          <a:p>
            <a:r>
              <a:rPr lang="en-US"/>
              <a:t>Actions may be parameterized, for example delay time or transition time/effect</a:t>
            </a:r>
          </a:p>
          <a:p>
            <a:r>
              <a:rPr lang="en-US"/>
              <a:t>Conveniently maps to commands and methods </a:t>
            </a:r>
          </a:p>
        </p:txBody>
      </p:sp>
    </p:spTree>
    <p:extLst>
      <p:ext uri="{BB962C8B-B14F-4D97-AF65-F5344CB8AC3E}">
        <p14:creationId xmlns:p14="http://schemas.microsoft.com/office/powerpoint/2010/main" val="25176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setBrightness(targetValue, transitionTime)</a:t>
            </a:r>
          </a:p>
          <a:p>
            <a:r>
              <a:rPr lang="en-US"/>
              <a:t>changeValvePosition(position, time)</a:t>
            </a:r>
          </a:p>
          <a:p>
            <a:r>
              <a:rPr lang="en-US"/>
              <a:t>changeState(targetState, delayTime)</a:t>
            </a:r>
          </a:p>
        </p:txBody>
      </p:sp>
    </p:spTree>
    <p:extLst>
      <p:ext uri="{BB962C8B-B14F-4D97-AF65-F5344CB8AC3E}">
        <p14:creationId xmlns:p14="http://schemas.microsoft.com/office/powerpoint/2010/main" val="9598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Actuation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Map Actions onto the REST design style</a:t>
            </a:r>
          </a:p>
          <a:p>
            <a:r>
              <a:rPr lang="en-US"/>
              <a:t>Need a way to invoke an Action and supply parameters</a:t>
            </a:r>
          </a:p>
          <a:p>
            <a:r>
              <a:rPr lang="en-US"/>
              <a:t>Actions could be long-running</a:t>
            </a:r>
          </a:p>
          <a:p>
            <a:r>
              <a:rPr lang="en-US"/>
              <a:t>Invoked Actions should be trackable and modifiable</a:t>
            </a:r>
          </a:p>
          <a:p>
            <a:r>
              <a:rPr lang="en-US"/>
              <a:t>CREATE instances of Actions as first class REST resources that represent the current state of the invoked Action</a:t>
            </a:r>
          </a:p>
        </p:txBody>
      </p:sp>
    </p:spTree>
    <p:extLst>
      <p:ext uri="{BB962C8B-B14F-4D97-AF65-F5344CB8AC3E}">
        <p14:creationId xmlns:p14="http://schemas.microsoft.com/office/powerpoint/2010/main" val="133839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ActionInstance is a resource type that represents the state of an invoked Action</a:t>
            </a:r>
          </a:p>
          <a:p>
            <a:r>
              <a:rPr lang="en-US"/>
              <a:t>The Action is invoked by CREATE of an ActionInstance resource with a payload representing the parameters </a:t>
            </a:r>
          </a:p>
          <a:p>
            <a:r>
              <a:rPr lang="en-US"/>
              <a:t>The CREATE operation returns a location value pointing to the created actionInstance</a:t>
            </a:r>
          </a:p>
          <a:p>
            <a:r>
              <a:rPr lang="en-US"/>
              <a:t>This resource represents the current state of the invoked action, through completion or failure</a:t>
            </a:r>
          </a:p>
          <a:p>
            <a:r>
              <a:rPr lang="en-US"/>
              <a:t>ActionInstances may be observed for state changes and progress reports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ActionInstance Collections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ActionInstances may be created as subresources of a collection</a:t>
            </a:r>
          </a:p>
          <a:p>
            <a:r>
              <a:rPr lang="en-US"/>
              <a:t>The collection resource may be associated with a particular capability, e.g. brightness</a:t>
            </a:r>
          </a:p>
          <a:p>
            <a:r>
              <a:rPr lang="en-US"/>
              <a:t>There may be pending actionInstances, running actionInstances, and completed actionInstances in a collection</a:t>
            </a:r>
          </a:p>
          <a:p>
            <a:r>
              <a:rPr lang="en-US"/>
              <a:t>New actionInstances may or may not pre-empt currently running actions</a:t>
            </a:r>
          </a:p>
        </p:txBody>
      </p:sp>
    </p:spTree>
    <p:extLst>
      <p:ext uri="{BB962C8B-B14F-4D97-AF65-F5344CB8AC3E}">
        <p14:creationId xmlns:p14="http://schemas.microsoft.com/office/powerpoint/2010/main" val="89678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Action Invocation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403" y="1260195"/>
            <a:ext cx="5740911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Request:</a:t>
            </a:r>
          </a:p>
          <a:p>
            <a:r>
              <a:rPr lang="en-US" sz="1600">
                <a:latin typeface="Courier"/>
                <a:cs typeface="Courier"/>
              </a:rPr>
              <a:t>POST /brightness/actions/</a:t>
            </a:r>
          </a:p>
          <a:p>
            <a:r>
              <a:rPr lang="en-US" sz="1600">
                <a:latin typeface="Courier"/>
                <a:cs typeface="Courier"/>
              </a:rPr>
              <a:t>{</a:t>
            </a:r>
          </a:p>
          <a:p>
            <a:r>
              <a:rPr lang="en-US" sz="1600">
                <a:latin typeface="Courier"/>
                <a:cs typeface="Courier"/>
              </a:rPr>
              <a:t>  "brightness": 75,</a:t>
            </a:r>
          </a:p>
          <a:p>
            <a:r>
              <a:rPr lang="en-US" sz="1600">
                <a:latin typeface="Courier"/>
                <a:cs typeface="Courier"/>
              </a:rPr>
              <a:t>  "transitiontime": 10</a:t>
            </a:r>
          </a:p>
          <a:p>
            <a:r>
              <a:rPr lang="en-US" sz="1600">
                <a:latin typeface="Courier"/>
                <a:cs typeface="Courier"/>
              </a:rPr>
              <a:t>} </a:t>
            </a:r>
          </a:p>
          <a:p>
            <a:r>
              <a:rPr lang="en-US" sz="1600">
                <a:latin typeface="Courier"/>
                <a:cs typeface="Courier"/>
              </a:rPr>
              <a:t>-------------------</a:t>
            </a:r>
          </a:p>
          <a:p>
            <a:r>
              <a:rPr lang="en-US" sz="1600">
                <a:latin typeface="Courier"/>
                <a:cs typeface="Courier"/>
              </a:rPr>
              <a:t>Response:</a:t>
            </a:r>
          </a:p>
          <a:p>
            <a:r>
              <a:rPr lang="en-US" sz="1600">
                <a:latin typeface="Courier"/>
                <a:cs typeface="Courier"/>
              </a:rPr>
              <a:t>2.01 Created</a:t>
            </a:r>
          </a:p>
          <a:p>
            <a:r>
              <a:rPr lang="en-US" sz="1600">
                <a:latin typeface="Courier"/>
                <a:cs typeface="Courier"/>
              </a:rPr>
              <a:t>Location: 10775f7e</a:t>
            </a:r>
          </a:p>
          <a:p>
            <a:r>
              <a:rPr lang="en-US" sz="1600">
                <a:latin typeface="Courier"/>
                <a:cs typeface="Courier"/>
              </a:rPr>
              <a:t>-------------------</a:t>
            </a:r>
          </a:p>
          <a:p>
            <a:r>
              <a:rPr lang="en-US" sz="1600">
                <a:latin typeface="Courier"/>
                <a:cs typeface="Courier"/>
              </a:rPr>
              <a:t>Request:</a:t>
            </a:r>
          </a:p>
          <a:p>
            <a:r>
              <a:rPr lang="en-US" sz="1600">
                <a:latin typeface="Courier"/>
                <a:cs typeface="Courier"/>
              </a:rPr>
              <a:t>GET /brightness/actions/10775f7e</a:t>
            </a:r>
          </a:p>
          <a:p>
            <a:r>
              <a:rPr lang="en-US" sz="1600">
                <a:latin typeface="Courier"/>
                <a:cs typeface="Courier"/>
              </a:rPr>
              <a:t>-------------------</a:t>
            </a:r>
          </a:p>
          <a:p>
            <a:r>
              <a:rPr lang="en-US" sz="1600">
                <a:latin typeface="Courier"/>
                <a:cs typeface="Courier"/>
              </a:rPr>
              <a:t>Response:</a:t>
            </a:r>
          </a:p>
          <a:p>
            <a:r>
              <a:rPr lang="en-US" sz="1600">
                <a:latin typeface="Courier"/>
                <a:cs typeface="Courier"/>
              </a:rPr>
              <a:t>{</a:t>
            </a:r>
          </a:p>
          <a:p>
            <a:r>
              <a:rPr lang="en-US" sz="1600">
                <a:latin typeface="Courier"/>
                <a:cs typeface="Courier"/>
              </a:rPr>
              <a:t>  "brightness": 75,</a:t>
            </a:r>
          </a:p>
          <a:p>
            <a:r>
              <a:rPr lang="en-US" sz="1600">
                <a:latin typeface="Courier"/>
                <a:cs typeface="Courier"/>
              </a:rPr>
              <a:t>  "transitiontime": 10,</a:t>
            </a:r>
          </a:p>
          <a:p>
            <a:r>
              <a:rPr lang="en-US" sz="1600">
                <a:latin typeface="Courier"/>
                <a:cs typeface="Courier"/>
              </a:rPr>
              <a:t>  "actionstate": "active"</a:t>
            </a:r>
          </a:p>
          <a:p>
            <a:r>
              <a:rPr lang="en-US" sz="1600">
                <a:latin typeface="Courier"/>
                <a:cs typeface="Courier"/>
              </a:rPr>
              <a:t>  "remainingtime": 5.3</a:t>
            </a:r>
          </a:p>
          <a:p>
            <a:r>
              <a:rPr lang="en-US" sz="160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7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Hypermedia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Action collections may be annotated with application semantics that describe their function in terms of the associated capability</a:t>
            </a:r>
          </a:p>
          <a:p>
            <a:r>
              <a:rPr lang="en-US"/>
              <a:t>For example, a brightness attribute for a light may have an actionInstance collection for changing the light brightness in various ways</a:t>
            </a:r>
          </a:p>
          <a:p>
            <a:r>
              <a:rPr lang="en-US"/>
              <a:t>Hypermedia forms may be used to describe the different brightness control operations available, e.g. move-to, step, pulse</a:t>
            </a:r>
          </a:p>
        </p:txBody>
      </p:sp>
    </p:spTree>
    <p:extLst>
      <p:ext uri="{BB962C8B-B14F-4D97-AF65-F5344CB8AC3E}">
        <p14:creationId xmlns:p14="http://schemas.microsoft.com/office/powerpoint/2010/main" val="12502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3788" y="1238560"/>
            <a:ext cx="613973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{</a:t>
            </a:r>
          </a:p>
          <a:p>
            <a:r>
              <a:rPr lang="en-US" sz="1600">
                <a:latin typeface="Courier"/>
                <a:cs typeface="Courier"/>
              </a:rPr>
              <a:t>  "anchor": "/brightness/",</a:t>
            </a:r>
          </a:p>
          <a:p>
            <a:r>
              <a:rPr lang="en-US" sz="1600">
                <a:latin typeface="Courier"/>
                <a:cs typeface="Courier"/>
              </a:rPr>
              <a:t>  "rel": "action",</a:t>
            </a:r>
          </a:p>
          <a:p>
            <a:r>
              <a:rPr lang="en-US" sz="1600">
                <a:latin typeface="Courier"/>
                <a:cs typeface="Courier"/>
              </a:rPr>
              <a:t>  "type": "move-to",</a:t>
            </a:r>
          </a:p>
          <a:p>
            <a:r>
              <a:rPr lang="en-US" sz="1600">
                <a:latin typeface="Courier"/>
                <a:cs typeface="Courier"/>
              </a:rPr>
              <a:t>  "method": "post",  </a:t>
            </a:r>
          </a:p>
          <a:p>
            <a:r>
              <a:rPr lang="en-US" sz="1600">
                <a:latin typeface="Courier"/>
                <a:cs typeface="Courier"/>
              </a:rPr>
              <a:t>  "href": "actions",</a:t>
            </a:r>
          </a:p>
          <a:p>
            <a:r>
              <a:rPr lang="en-US" sz="1600">
                <a:latin typeface="Courier"/>
                <a:cs typeface="Courier"/>
              </a:rPr>
              <a:t>  "schema": [</a:t>
            </a:r>
          </a:p>
          <a:p>
            <a:r>
              <a:rPr lang="en-US" sz="1600">
                <a:latin typeface="Courier"/>
                <a:cs typeface="Courier"/>
              </a:rPr>
              <a:t>    {</a:t>
            </a:r>
          </a:p>
          <a:p>
            <a:r>
              <a:rPr lang="en-US" sz="1600">
                <a:latin typeface="Courier"/>
                <a:cs typeface="Courier"/>
              </a:rPr>
              <a:t>    "id": "targetValue",</a:t>
            </a:r>
          </a:p>
          <a:p>
            <a:r>
              <a:rPr lang="en-US" sz="1600">
                <a:latin typeface="Courier"/>
                <a:cs typeface="Courier"/>
              </a:rPr>
              <a:t>    "type": "number",</a:t>
            </a:r>
          </a:p>
          <a:p>
            <a:r>
              <a:rPr lang="en-US" sz="1600">
                <a:latin typeface="Courier"/>
                <a:cs typeface="Courier"/>
              </a:rPr>
              <a:t>    "minvalue": 0,</a:t>
            </a:r>
          </a:p>
          <a:p>
            <a:r>
              <a:rPr lang="en-US" sz="1600">
                <a:latin typeface="Courier"/>
                <a:cs typeface="Courier"/>
              </a:rPr>
              <a:t>    "maxvalue": 100</a:t>
            </a:r>
          </a:p>
          <a:p>
            <a:r>
              <a:rPr lang="en-US" sz="1600">
                <a:latin typeface="Courier"/>
                <a:cs typeface="Courier"/>
              </a:rPr>
              <a:t>    },</a:t>
            </a:r>
          </a:p>
          <a:p>
            <a:r>
              <a:rPr lang="en-US" sz="1600">
                <a:latin typeface="Courier"/>
                <a:cs typeface="Courier"/>
              </a:rPr>
              <a:t>    {</a:t>
            </a:r>
          </a:p>
          <a:p>
            <a:r>
              <a:rPr lang="en-US" sz="1600">
                <a:latin typeface="Courier"/>
                <a:cs typeface="Courier"/>
              </a:rPr>
              <a:t>    "id": "transitiontime",</a:t>
            </a:r>
          </a:p>
          <a:p>
            <a:r>
              <a:rPr lang="en-US" sz="1600">
                <a:latin typeface="Courier"/>
                <a:cs typeface="Courier"/>
              </a:rPr>
              <a:t>    "type": "number",</a:t>
            </a:r>
          </a:p>
          <a:p>
            <a:r>
              <a:rPr lang="en-US" sz="1600">
                <a:latin typeface="Courier"/>
                <a:cs typeface="Courier"/>
              </a:rPr>
              <a:t>    "minvalue": 0,</a:t>
            </a:r>
          </a:p>
          <a:p>
            <a:r>
              <a:rPr lang="en-US" sz="1600">
                <a:latin typeface="Courier"/>
                <a:cs typeface="Courier"/>
              </a:rPr>
              <a:t>    "maxvalue": 6553</a:t>
            </a:r>
          </a:p>
          <a:p>
            <a:r>
              <a:rPr lang="en-US" sz="1600">
                <a:latin typeface="Courier"/>
                <a:cs typeface="Courier"/>
              </a:rPr>
              <a:t>    }</a:t>
            </a:r>
          </a:p>
          <a:p>
            <a:r>
              <a:rPr lang="en-US" sz="1600">
                <a:latin typeface="Courier"/>
                <a:cs typeface="Courier"/>
              </a:rPr>
              <a:t>  ]</a:t>
            </a:r>
          </a:p>
          <a:p>
            <a:r>
              <a:rPr lang="en-US" sz="160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14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585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RESTful Actuation</vt:lpstr>
      <vt:lpstr>Actuation and Actions</vt:lpstr>
      <vt:lpstr>Examples of Action Types</vt:lpstr>
      <vt:lpstr>RESTful Actuation</vt:lpstr>
      <vt:lpstr>ActionInstance</vt:lpstr>
      <vt:lpstr>ActionInstance Collections </vt:lpstr>
      <vt:lpstr>Example Action Invocation</vt:lpstr>
      <vt:lpstr>Hypermedia Framework</vt:lpstr>
      <vt:lpstr>Example Form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Actuation</dc:title>
  <dc:creator>Michael Koster</dc:creator>
  <cp:lastModifiedBy>Michael Koster</cp:lastModifiedBy>
  <cp:revision>13</cp:revision>
  <dcterms:created xsi:type="dcterms:W3CDTF">2016-05-26T19:58:50Z</dcterms:created>
  <dcterms:modified xsi:type="dcterms:W3CDTF">2016-05-27T02:59:24Z</dcterms:modified>
</cp:coreProperties>
</file>