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WoT Transfer Layer 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Architecture Notes and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9461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RESThook and Application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850605" y="2516581"/>
            <a:ext cx="3086738" cy="2656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6670" y="2516581"/>
            <a:ext cx="2959638" cy="2656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6306" y="2147249"/>
            <a:ext cx="1932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Resource Exposing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47670" y="2147249"/>
            <a:ext cx="2148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Resource Consuming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48627" y="3170908"/>
            <a:ext cx="9321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52744" y="2801576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52744" y="4463216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19049" y="409388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46909" y="2609787"/>
            <a:ext cx="1259496" cy="118211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Request Handler</a:t>
            </a:r>
          </a:p>
        </p:txBody>
      </p:sp>
      <p:sp>
        <p:nvSpPr>
          <p:cNvPr id="18" name="Oval 17"/>
          <p:cNvSpPr/>
          <p:nvPr/>
        </p:nvSpPr>
        <p:spPr>
          <a:xfrm>
            <a:off x="1422699" y="3915624"/>
            <a:ext cx="1145084" cy="1095183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REST hook</a:t>
            </a:r>
          </a:p>
        </p:txBody>
      </p:sp>
      <p:cxnSp>
        <p:nvCxnSpPr>
          <p:cNvPr id="19" name="Straight Arrow Connector 18"/>
          <p:cNvCxnSpPr>
            <a:endCxn id="17" idx="6"/>
          </p:cNvCxnSpPr>
          <p:nvPr/>
        </p:nvCxnSpPr>
        <p:spPr>
          <a:xfrm flipH="1">
            <a:off x="3606405" y="3170908"/>
            <a:ext cx="330938" cy="299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6"/>
          </p:cNvCxnSpPr>
          <p:nvPr/>
        </p:nvCxnSpPr>
        <p:spPr>
          <a:xfrm>
            <a:off x="2567783" y="4463216"/>
            <a:ext cx="1254111" cy="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346910" y="3756947"/>
            <a:ext cx="220873" cy="267291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95299" y="2801576"/>
            <a:ext cx="1106951" cy="7556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Resource State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695383" y="3557265"/>
            <a:ext cx="157302" cy="358359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422979" y="3756947"/>
            <a:ext cx="794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creates</a:t>
            </a:r>
            <a:endParaRPr lang="en-US" sz="1600"/>
          </a:p>
        </p:txBody>
      </p:sp>
      <p:sp>
        <p:nvSpPr>
          <p:cNvPr id="49" name="Rectangle 48"/>
          <p:cNvSpPr/>
          <p:nvPr/>
        </p:nvSpPr>
        <p:spPr>
          <a:xfrm>
            <a:off x="2690770" y="4422931"/>
            <a:ext cx="805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n</a:t>
            </a:r>
            <a:r>
              <a:rPr lang="en-US" sz="1600">
                <a:solidFill>
                  <a:schemeClr val="tx1"/>
                </a:solidFill>
              </a:rPr>
              <a:t>otifies</a:t>
            </a:r>
            <a:endParaRPr lang="en-US" sz="1600"/>
          </a:p>
        </p:txBody>
      </p:sp>
      <p:sp>
        <p:nvSpPr>
          <p:cNvPr id="53" name="Oval 52"/>
          <p:cNvSpPr/>
          <p:nvPr/>
        </p:nvSpPr>
        <p:spPr>
          <a:xfrm>
            <a:off x="5950723" y="2750871"/>
            <a:ext cx="914762" cy="89994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Req</a:t>
            </a:r>
          </a:p>
        </p:txBody>
      </p:sp>
      <p:sp>
        <p:nvSpPr>
          <p:cNvPr id="54" name="Oval 53"/>
          <p:cNvSpPr/>
          <p:nvPr/>
        </p:nvSpPr>
        <p:spPr>
          <a:xfrm>
            <a:off x="5512378" y="3954643"/>
            <a:ext cx="1129330" cy="105616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onMsg</a:t>
            </a:r>
          </a:p>
        </p:txBody>
      </p:sp>
      <p:sp>
        <p:nvSpPr>
          <p:cNvPr id="55" name="Oval 54"/>
          <p:cNvSpPr/>
          <p:nvPr/>
        </p:nvSpPr>
        <p:spPr>
          <a:xfrm>
            <a:off x="7286421" y="2609787"/>
            <a:ext cx="914762" cy="89994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865485" y="3691357"/>
            <a:ext cx="878317" cy="3328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Resolve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65485" y="4010197"/>
            <a:ext cx="878317" cy="3328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65485" y="4331758"/>
            <a:ext cx="878317" cy="33288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Reject</a:t>
            </a:r>
          </a:p>
        </p:txBody>
      </p:sp>
      <p:cxnSp>
        <p:nvCxnSpPr>
          <p:cNvPr id="59" name="Straight Arrow Connector 58"/>
          <p:cNvCxnSpPr>
            <a:stCxn id="55" idx="2"/>
          </p:cNvCxnSpPr>
          <p:nvPr/>
        </p:nvCxnSpPr>
        <p:spPr>
          <a:xfrm flipH="1">
            <a:off x="6865485" y="3059760"/>
            <a:ext cx="420936" cy="64544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2"/>
          </p:cNvCxnSpPr>
          <p:nvPr/>
        </p:nvCxnSpPr>
        <p:spPr>
          <a:xfrm flipH="1">
            <a:off x="5336670" y="3200844"/>
            <a:ext cx="614053" cy="7823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175626" y="3669352"/>
            <a:ext cx="75277" cy="263286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7" idx="1"/>
          </p:cNvCxnSpPr>
          <p:nvPr/>
        </p:nvCxnSpPr>
        <p:spPr>
          <a:xfrm flipV="1">
            <a:off x="6622647" y="4176638"/>
            <a:ext cx="242838" cy="155119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7743802" y="3509733"/>
            <a:ext cx="121378" cy="668772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4" idx="2"/>
          </p:cNvCxnSpPr>
          <p:nvPr/>
        </p:nvCxnSpPr>
        <p:spPr>
          <a:xfrm>
            <a:off x="5323667" y="4476733"/>
            <a:ext cx="188711" cy="5992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38953" y="3597246"/>
            <a:ext cx="993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onupdate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2716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State-Message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7" y="1390486"/>
            <a:ext cx="8229600" cy="145233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Uses Observable Resource to update another resource or create + send a message</a:t>
            </a:r>
          </a:p>
          <a:p>
            <a:r>
              <a:rPr lang="en-US"/>
              <a:t>AKA WoT Subscription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2631" y="3444292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7930" y="4213249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07930" y="3701550"/>
            <a:ext cx="9321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07930" y="3332218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04323" y="384391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50055" y="3444292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1430" y="3444292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06234" y="3957868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3"/>
          </p:cNvCxnSpPr>
          <p:nvPr/>
        </p:nvCxnSpPr>
        <p:spPr>
          <a:xfrm flipV="1">
            <a:off x="3471430" y="3951105"/>
            <a:ext cx="1095299" cy="26214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61912" y="3074960"/>
            <a:ext cx="888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Binding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12631" y="5114579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507930" y="5883536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507930" y="5371837"/>
            <a:ext cx="9321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07930" y="5002505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04323" y="551420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50055" y="5114579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71430" y="5114579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606234" y="5628155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3"/>
          </p:cNvCxnSpPr>
          <p:nvPr/>
        </p:nvCxnSpPr>
        <p:spPr>
          <a:xfrm flipV="1">
            <a:off x="3471430" y="5621392"/>
            <a:ext cx="1095299" cy="26214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61912" y="4745247"/>
            <a:ext cx="888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Binding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626077" y="3581913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05697" y="5250675"/>
            <a:ext cx="863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Publish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5354" y="5893569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645354" y="5381870"/>
            <a:ext cx="9321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645354" y="5012538"/>
            <a:ext cx="109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Subscribe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41747" y="552423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645354" y="4213252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645354" y="3701553"/>
            <a:ext cx="9321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45354" y="3332221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41747" y="384392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with Filter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6043" y="2841752"/>
            <a:ext cx="2956312" cy="235552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1062" y="2791249"/>
            <a:ext cx="888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Binding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27351" y="3521889"/>
            <a:ext cx="9321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42631" y="3164208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27351" y="4497656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12543" y="415605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42626" y="4498380"/>
            <a:ext cx="803078" cy="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03964" y="3115095"/>
            <a:ext cx="1106951" cy="924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03964" y="4039375"/>
            <a:ext cx="1106951" cy="9355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90126" y="2859704"/>
            <a:ext cx="1286954" cy="23375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6647" y="2804777"/>
            <a:ext cx="104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Resource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082669" y="4085582"/>
            <a:ext cx="803078" cy="37712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18127" y="2447667"/>
            <a:ext cx="0" cy="62333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20405" y="2037122"/>
            <a:ext cx="805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Create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011921" y="3525168"/>
            <a:ext cx="83378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018168" y="4039375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021796" y="3697769"/>
            <a:ext cx="87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Update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86"/>
            <a:ext cx="8229600" cy="1143000"/>
          </a:xfrm>
        </p:spPr>
        <p:txBody>
          <a:bodyPr/>
          <a:lstStyle/>
          <a:p>
            <a:r>
              <a:rPr lang="en-US"/>
              <a:t>Events modeled as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065"/>
            <a:ext cx="8229600" cy="2151384"/>
          </a:xfrm>
        </p:spPr>
        <p:txBody>
          <a:bodyPr>
            <a:normAutofit/>
          </a:bodyPr>
          <a:lstStyle/>
          <a:p>
            <a:r>
              <a:rPr lang="en-US"/>
              <a:t>Events can be modeled as observable resources which emit messages in some format and use the same communication patterns as observable 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5194" y="3604567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Event Source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40493" y="4373524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40493" y="3861825"/>
            <a:ext cx="9321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606798" y="3492493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06798" y="400419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2249" y="5142317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Event Source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427548" y="5911274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27548" y="5399575"/>
            <a:ext cx="9321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27548" y="5030243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23941" y="554194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69673" y="5142317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91048" y="5142317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25852" y="5655893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3"/>
          </p:cNvCxnSpPr>
          <p:nvPr/>
        </p:nvCxnSpPr>
        <p:spPr>
          <a:xfrm flipV="1">
            <a:off x="3391048" y="5649130"/>
            <a:ext cx="1095299" cy="26214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81530" y="4772985"/>
            <a:ext cx="888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Binding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25315" y="5278413"/>
            <a:ext cx="863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Publish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564972" y="5921307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64972" y="5409608"/>
            <a:ext cx="9321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64972" y="5040276"/>
            <a:ext cx="109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Subscribe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661365" y="555197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Model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Property</a:t>
            </a:r>
          </a:p>
          <a:p>
            <a:pPr lvl="1"/>
            <a:r>
              <a:rPr lang="en-US"/>
              <a:t>href points to a resource that can be retrieved, updated, or observed</a:t>
            </a:r>
          </a:p>
          <a:p>
            <a:pPr lvl="1"/>
            <a:r>
              <a:rPr lang="en-US"/>
              <a:t>Retrieve returns a representation of the current value or state</a:t>
            </a:r>
          </a:p>
          <a:p>
            <a:pPr lvl="1"/>
            <a:r>
              <a:rPr lang="en-US"/>
              <a:t>Update replaces the current value or state with the supplied value (and invokes RESThooks)</a:t>
            </a:r>
          </a:p>
          <a:p>
            <a:pPr lvl="1"/>
            <a:r>
              <a:rPr lang="en-US"/>
              <a:t>Emits state updates when Observed</a:t>
            </a:r>
          </a:p>
        </p:txBody>
      </p:sp>
    </p:spTree>
    <p:extLst>
      <p:ext uri="{BB962C8B-B14F-4D97-AF65-F5344CB8AC3E}">
        <p14:creationId xmlns:p14="http://schemas.microsoft.com/office/powerpoint/2010/main" val="156795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Model </a:t>
            </a:r>
            <a:r>
              <a:rPr lang="en-US"/>
              <a:t>Binding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Action</a:t>
            </a:r>
          </a:p>
          <a:p>
            <a:pPr lvl="1"/>
            <a:r>
              <a:rPr lang="en-US"/>
              <a:t>href points to a resource on which to create instances of actuations</a:t>
            </a:r>
          </a:p>
          <a:p>
            <a:pPr lvl="1"/>
            <a:r>
              <a:rPr lang="en-US"/>
              <a:t>Retrieve returns a list of actuation instances</a:t>
            </a:r>
          </a:p>
          <a:p>
            <a:pPr lvl="1"/>
            <a:r>
              <a:rPr lang="en-US"/>
              <a:t>Create invokes an action specified by parameters in the payolad, and returns a handle to an observable resource that represents the current state of the actuation instance and emits status updates when observed</a:t>
            </a:r>
          </a:p>
          <a:p>
            <a:pPr lvl="1"/>
            <a:r>
              <a:rPr lang="en-US"/>
              <a:t>An actuation instance may be modified or deleted</a:t>
            </a:r>
          </a:p>
        </p:txBody>
      </p:sp>
    </p:spTree>
    <p:extLst>
      <p:ext uri="{BB962C8B-B14F-4D97-AF65-F5344CB8AC3E}">
        <p14:creationId xmlns:p14="http://schemas.microsoft.com/office/powerpoint/2010/main" val="311479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Model </a:t>
            </a:r>
            <a:r>
              <a:rPr lang="en-US"/>
              <a:t>Binding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</a:t>
            </a:r>
          </a:p>
          <a:p>
            <a:pPr lvl="1"/>
            <a:r>
              <a:rPr lang="en-US"/>
              <a:t>href points to a resource which emits event representations when Observed</a:t>
            </a:r>
          </a:p>
          <a:p>
            <a:pPr lvl="1"/>
            <a:r>
              <a:rPr lang="en-US"/>
              <a:t>Create on this resource makes a binding to an observable resource, with </a:t>
            </a:r>
            <a:r>
              <a:rPr lang="en-US"/>
              <a:t>optional </a:t>
            </a:r>
            <a:r>
              <a:rPr lang="en-US"/>
              <a:t>filter parameters</a:t>
            </a:r>
          </a:p>
          <a:p>
            <a:pPr lvl="1"/>
            <a:r>
              <a:rPr lang="en-US"/>
              <a:t>Create returns a handle to the observable resource, which emits post-filter event representations when observed</a:t>
            </a:r>
          </a:p>
        </p:txBody>
      </p:sp>
    </p:spTree>
    <p:extLst>
      <p:ext uri="{BB962C8B-B14F-4D97-AF65-F5344CB8AC3E}">
        <p14:creationId xmlns:p14="http://schemas.microsoft.com/office/powerpoint/2010/main" val="108744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Model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Group </a:t>
            </a:r>
          </a:p>
          <a:p>
            <a:pPr lvl="1"/>
            <a:r>
              <a:rPr lang="en-US"/>
              <a:t>href  points to a group of resources (hrefs)</a:t>
            </a:r>
          </a:p>
          <a:p>
            <a:pPr lvl="1"/>
            <a:r>
              <a:rPr lang="en-US"/>
              <a:t>Doing something with a group repeats the same message to all members of the group</a:t>
            </a:r>
          </a:p>
          <a:p>
            <a:pPr lvl="1"/>
            <a:r>
              <a:rPr lang="en-US"/>
              <a:t>Separate resource is used for managing the membership of groups</a:t>
            </a:r>
          </a:p>
        </p:txBody>
      </p:sp>
    </p:spTree>
    <p:extLst>
      <p:ext uri="{BB962C8B-B14F-4D97-AF65-F5344CB8AC3E}">
        <p14:creationId xmlns:p14="http://schemas.microsoft.com/office/powerpoint/2010/main" val="409107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Model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Group Configuration</a:t>
            </a:r>
          </a:p>
          <a:p>
            <a:pPr lvl="1"/>
            <a:r>
              <a:rPr lang="en-US"/>
              <a:t>href points to a resource which represents a collection of resource groups</a:t>
            </a:r>
          </a:p>
          <a:p>
            <a:pPr lvl="1"/>
            <a:r>
              <a:rPr lang="en-US"/>
              <a:t>Create on this resource adds a new group to the collection and returns a handle to the group</a:t>
            </a:r>
          </a:p>
          <a:p>
            <a:pPr lvl="1"/>
            <a:r>
              <a:rPr lang="en-US"/>
              <a:t>Retrieve on this resource returns the current list of group </a:t>
            </a:r>
            <a:r>
              <a:rPr lang="en-US"/>
              <a:t>descriptors with hrefs</a:t>
            </a:r>
          </a:p>
          <a:p>
            <a:pPr lvl="1"/>
            <a:r>
              <a:rPr lang="en-US"/>
              <a:t>Each group exposes a configuration resource which is used to add, list, or remove resources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5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of base resource layer can be indicated with a content format identifier </a:t>
            </a:r>
            <a:r>
              <a:rPr lang="en-US"/>
              <a:t>e.g. "application/wot+json" </a:t>
            </a:r>
            <a:r>
              <a:rPr lang="en-US"/>
              <a:t>in the accept header of content-type header of the request made to the hrefs found in TD instances </a:t>
            </a:r>
          </a:p>
          <a:p>
            <a:r>
              <a:rPr lang="en-US"/>
              <a:t>Defines common representation formats for the payloads of events, notifications, bindings, actuations, group constructors, etc.</a:t>
            </a:r>
          </a:p>
        </p:txBody>
      </p:sp>
    </p:spTree>
    <p:extLst>
      <p:ext uri="{BB962C8B-B14F-4D97-AF65-F5344CB8AC3E}">
        <p14:creationId xmlns:p14="http://schemas.microsoft.com/office/powerpoint/2010/main" val="145906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How to implement the WoT servient pattern using TD for resource construction, discovery, and interaction </a:t>
            </a:r>
          </a:p>
          <a:p>
            <a:r>
              <a:rPr lang="en-US"/>
              <a:t>Define the transfer layer mapping to common protocols CoAP, HTTP, MQTT, Websockets using protocol bindings</a:t>
            </a:r>
          </a:p>
          <a:p>
            <a:r>
              <a:rPr lang="en-US"/>
              <a:t>Approach using a consistent definition for the low level interaction model exposed by the "hrefs" of an event, action, or property </a:t>
            </a:r>
          </a:p>
        </p:txBody>
      </p:sp>
    </p:spTree>
    <p:extLst>
      <p:ext uri="{BB962C8B-B14F-4D97-AF65-F5344CB8AC3E}">
        <p14:creationId xmlns:p14="http://schemas.microsoft.com/office/powerpoint/2010/main" val="405633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WoT Servient – Another 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728" y="2398163"/>
            <a:ext cx="2569680" cy="437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Exposer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8728" y="2965696"/>
            <a:ext cx="2569680" cy="4374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728" y="3552538"/>
            <a:ext cx="2569680" cy="437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 Scripts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8728" y="4146732"/>
            <a:ext cx="2569680" cy="437496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8728" y="4717624"/>
            <a:ext cx="2569680" cy="437496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Consumer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85727" y="2398163"/>
            <a:ext cx="442780" cy="275695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63946" y="3462727"/>
            <a:ext cx="956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WoT </a:t>
            </a:r>
          </a:p>
          <a:p>
            <a:pPr algn="ctr"/>
            <a:r>
              <a:rPr lang="en-US"/>
              <a:t>Servient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35794" y="3586510"/>
            <a:ext cx="182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Thing Description</a:t>
            </a:r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" idx="3"/>
          </p:cNvCxnSpPr>
          <p:nvPr/>
        </p:nvCxnSpPr>
        <p:spPr>
          <a:xfrm flipH="1" flipV="1">
            <a:off x="5278408" y="3184444"/>
            <a:ext cx="757386" cy="5867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7" idx="3"/>
          </p:cNvCxnSpPr>
          <p:nvPr/>
        </p:nvCxnSpPr>
        <p:spPr>
          <a:xfrm flipH="1">
            <a:off x="5278408" y="3771176"/>
            <a:ext cx="757386" cy="594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4640" y="1642647"/>
            <a:ext cx="215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Consumed by Others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79421" y="5580879"/>
            <a:ext cx="193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Exposed by Others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287978" y="5231245"/>
            <a:ext cx="45443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62593" y="5231245"/>
            <a:ext cx="477734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85021" y="5231245"/>
            <a:ext cx="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96673" y="1988677"/>
            <a:ext cx="1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276325" y="1988677"/>
            <a:ext cx="361216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62593" y="1988677"/>
            <a:ext cx="372867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2720380" y="1615705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/>
          <p:cNvSpPr/>
          <p:nvPr/>
        </p:nvSpPr>
        <p:spPr>
          <a:xfrm>
            <a:off x="2801944" y="5554640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Architecture</a:t>
            </a:r>
          </a:p>
          <a:p>
            <a:r>
              <a:rPr lang="en-US"/>
              <a:t>Transfer Layer</a:t>
            </a:r>
          </a:p>
          <a:p>
            <a:r>
              <a:rPr lang="en-US"/>
              <a:t>Asynchronous Communication Patterns with Observable Resources</a:t>
            </a:r>
          </a:p>
          <a:p>
            <a:r>
              <a:rPr lang="en-US"/>
              <a:t>Interaction Model Summary</a:t>
            </a:r>
          </a:p>
          <a:p>
            <a:r>
              <a:rPr lang="en-US"/>
              <a:t>Content Type, Media Type Indicators for Base Transfer Mapping</a:t>
            </a:r>
          </a:p>
        </p:txBody>
      </p:sp>
    </p:spTree>
    <p:extLst>
      <p:ext uri="{BB962C8B-B14F-4D97-AF65-F5344CB8AC3E}">
        <p14:creationId xmlns:p14="http://schemas.microsoft.com/office/powerpoint/2010/main" val="51304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61383" y="2573128"/>
            <a:ext cx="1293385" cy="2015603"/>
            <a:chOff x="1270081" y="2726306"/>
            <a:chExt cx="1293385" cy="2015603"/>
          </a:xfrm>
        </p:grpSpPr>
        <p:sp>
          <p:nvSpPr>
            <p:cNvPr id="4" name="Rectangle 3"/>
            <p:cNvSpPr/>
            <p:nvPr/>
          </p:nvSpPr>
          <p:spPr>
            <a:xfrm>
              <a:off x="1270081" y="2726306"/>
              <a:ext cx="1293385" cy="2015603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70081" y="2949550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0081" y="3392284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0081" y="384760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081" y="429034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4299" y="1764446"/>
            <a:ext cx="1293385" cy="1117546"/>
            <a:chOff x="4731682" y="2064084"/>
            <a:chExt cx="1293385" cy="1117546"/>
          </a:xfrm>
        </p:grpSpPr>
        <p:sp>
          <p:nvSpPr>
            <p:cNvPr id="10" name="Rectangle 9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7684" y="4652536"/>
            <a:ext cx="1293385" cy="1117546"/>
            <a:chOff x="4731682" y="2064084"/>
            <a:chExt cx="1293385" cy="1117546"/>
          </a:xfrm>
        </p:grpSpPr>
        <p:sp>
          <p:nvSpPr>
            <p:cNvPr id="18" name="Rectangle 17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27607" y="5064930"/>
            <a:ext cx="1293385" cy="1117546"/>
            <a:chOff x="4731682" y="2064084"/>
            <a:chExt cx="1293385" cy="1117546"/>
          </a:xfrm>
        </p:grpSpPr>
        <p:sp>
          <p:nvSpPr>
            <p:cNvPr id="22" name="Rectangle 21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20992" y="3170449"/>
            <a:ext cx="1293385" cy="1117546"/>
            <a:chOff x="4731682" y="2064084"/>
            <a:chExt cx="1293385" cy="1117546"/>
          </a:xfrm>
        </p:grpSpPr>
        <p:sp>
          <p:nvSpPr>
            <p:cNvPr id="26" name="Rectangle 25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2854768" y="1899095"/>
            <a:ext cx="1919531" cy="7634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4768" y="3145430"/>
            <a:ext cx="2566224" cy="936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54768" y="3836427"/>
            <a:ext cx="3212916" cy="9404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54768" y="4248431"/>
            <a:ext cx="1272839" cy="947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61383" y="1845662"/>
            <a:ext cx="125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Thing 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41346" y="2499259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1542270" y="2954585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40" name="Rectangle 39"/>
          <p:cNvSpPr/>
          <p:nvPr/>
        </p:nvSpPr>
        <p:spPr>
          <a:xfrm>
            <a:off x="1658790" y="3625771"/>
            <a:ext cx="111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Action href</a:t>
            </a:r>
            <a:endParaRPr lang="en-US" sz="1600"/>
          </a:p>
        </p:txBody>
      </p:sp>
      <p:sp>
        <p:nvSpPr>
          <p:cNvPr id="41" name="Rectangle 40"/>
          <p:cNvSpPr/>
          <p:nvPr/>
        </p:nvSpPr>
        <p:spPr>
          <a:xfrm>
            <a:off x="1681170" y="4068505"/>
            <a:ext cx="1046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Event href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934319" y="140050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4982" y="284021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41763" y="4305035"/>
            <a:ext cx="118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Actuations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76465" y="4738526"/>
            <a:ext cx="80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Events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1382" y="5361575"/>
            <a:ext cx="214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What happens here?</a:t>
            </a:r>
            <a:endParaRPr lang="en-US"/>
          </a:p>
        </p:txBody>
      </p:sp>
      <p:cxnSp>
        <p:nvCxnSpPr>
          <p:cNvPr id="47" name="Straight Arrow Connector 46"/>
          <p:cNvCxnSpPr>
            <a:stCxn id="46" idx="0"/>
          </p:cNvCxnSpPr>
          <p:nvPr/>
        </p:nvCxnSpPr>
        <p:spPr>
          <a:xfrm flipV="1">
            <a:off x="2632781" y="2430423"/>
            <a:ext cx="1071398" cy="2931152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0"/>
          </p:cNvCxnSpPr>
          <p:nvPr/>
        </p:nvCxnSpPr>
        <p:spPr>
          <a:xfrm flipV="1">
            <a:off x="2632781" y="3239106"/>
            <a:ext cx="1328939" cy="2122469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0"/>
          </p:cNvCxnSpPr>
          <p:nvPr/>
        </p:nvCxnSpPr>
        <p:spPr>
          <a:xfrm flipV="1">
            <a:off x="2632781" y="4137163"/>
            <a:ext cx="1071398" cy="1224412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0"/>
          </p:cNvCxnSpPr>
          <p:nvPr/>
        </p:nvCxnSpPr>
        <p:spPr>
          <a:xfrm flipV="1">
            <a:off x="2632781" y="4875779"/>
            <a:ext cx="897811" cy="485796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62713"/>
              </p:ext>
            </p:extLst>
          </p:nvPr>
        </p:nvGraphicFramePr>
        <p:xfrm>
          <a:off x="1395826" y="2002846"/>
          <a:ext cx="6247963" cy="3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044"/>
                <a:gridCol w="4705919"/>
              </a:tblGrid>
              <a:tr h="5827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Scripts that expose and consume resources, execute the "business logic" of things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Thing Description, Stateful Resources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REST, Pub-Sub: HTTP, CoAP,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MQTT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UDP, TCP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IP, Ethernet, WiFi,</a:t>
                      </a:r>
                      <a:r>
                        <a:rPr lang="en-US" baseline="0"/>
                        <a:t> 6LoWPAN, Thread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7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Transfer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45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Define REST + Pubsub based transfer semantics that can serve as a common low level interaction model for the "hrefs" resources pointed to in TD </a:t>
            </a:r>
          </a:p>
          <a:p>
            <a:r>
              <a:rPr lang="en-US"/>
              <a:t>One model to map to HTTP, CoAP, MQTT using protocol bindings</a:t>
            </a:r>
          </a:p>
          <a:p>
            <a:r>
              <a:rPr lang="en-US"/>
              <a:t>Instances of Events, Actions, Properties, and other entity classes point to resources with well defined transfer semantics</a:t>
            </a:r>
          </a:p>
          <a:p>
            <a:r>
              <a:rPr lang="en-US"/>
              <a:t>Messages constructed according to implied semantics rather than explicit forms</a:t>
            </a:r>
          </a:p>
        </p:txBody>
      </p:sp>
    </p:spTree>
    <p:extLst>
      <p:ext uri="{BB962C8B-B14F-4D97-AF65-F5344CB8AC3E}">
        <p14:creationId xmlns:p14="http://schemas.microsoft.com/office/powerpoint/2010/main" val="203041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Common Transfer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8005"/>
              </p:ext>
            </p:extLst>
          </p:nvPr>
        </p:nvGraphicFramePr>
        <p:xfrm>
          <a:off x="803995" y="1630017"/>
          <a:ext cx="7329183" cy="427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69"/>
                <a:gridCol w="1734928"/>
                <a:gridCol w="1923764"/>
                <a:gridCol w="2242422"/>
              </a:tblGrid>
              <a:tr h="6481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</a:t>
                      </a:r>
                      <a:r>
                        <a:rPr lang="en-US" baseline="0"/>
                        <a:t> Transfer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HTTP</a:t>
                      </a:r>
                    </a:p>
                  </a:txBody>
                  <a:tcPr anchor="ctr"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(Publish)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  <a:p>
                      <a:r>
                        <a:rPr lang="en-US"/>
                        <a:t>(with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retain)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Observe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  <a:r>
                        <a:rPr lang="en-US" baseline="0"/>
                        <a:t> text/stream, TE=chunked (SSE)</a:t>
                      </a:r>
                      <a:endParaRPr lang="en-US"/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Notify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Notify Client (onMessage)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SSE chunk</a:t>
                      </a:r>
                      <a:r>
                        <a:rPr lang="en-US" baseline="0"/>
                        <a:t> Response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46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Basis for asynchrounous events and resource state transfers</a:t>
            </a:r>
          </a:p>
          <a:p>
            <a:r>
              <a:rPr lang="en-US"/>
              <a:t>Observable resource is a RESThook based pattern that enables two classes of asynchronous communication</a:t>
            </a:r>
          </a:p>
          <a:p>
            <a:pPr lvl="1"/>
            <a:r>
              <a:rPr lang="en-US"/>
              <a:t>Asynchronous callbacks to a software handler following from a request</a:t>
            </a:r>
          </a:p>
          <a:p>
            <a:pPr lvl="1"/>
            <a:r>
              <a:rPr lang="en-US"/>
              <a:t>State updates propagated from one resource to another</a:t>
            </a:r>
          </a:p>
        </p:txBody>
      </p:sp>
    </p:spTree>
    <p:extLst>
      <p:ext uri="{BB962C8B-B14F-4D97-AF65-F5344CB8AC3E}">
        <p14:creationId xmlns:p14="http://schemas.microsoft.com/office/powerpoint/2010/main" val="222076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Observable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78556"/>
          </a:xfrm>
        </p:spPr>
        <p:txBody>
          <a:bodyPr>
            <a:normAutofit fontScale="92500"/>
          </a:bodyPr>
          <a:lstStyle/>
          <a:p>
            <a:r>
              <a:rPr lang="en-US"/>
              <a:t>Observe is a retrieve-like operation on a resource that results in an asynchronous sequence of messages rather than a single response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5405" y="4189885"/>
            <a:ext cx="1095299" cy="101362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290704" y="4958842"/>
            <a:ext cx="932169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90704" y="4447143"/>
            <a:ext cx="93216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57009" y="4077811"/>
            <a:ext cx="96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Observe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57009" y="458951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Notify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11939</TotalTime>
  <Words>838</Words>
  <Application>Microsoft Macintosh PowerPoint</Application>
  <PresentationFormat>On-screen Show (4:3)</PresentationFormat>
  <Paragraphs>181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WoT Transfer Layer Abstraction</vt:lpstr>
      <vt:lpstr>Scope</vt:lpstr>
      <vt:lpstr>Discussion Items</vt:lpstr>
      <vt:lpstr>Architecture</vt:lpstr>
      <vt:lpstr>Transfer Layer</vt:lpstr>
      <vt:lpstr>Common Transfer Semantics</vt:lpstr>
      <vt:lpstr>Example Common Transfer Model</vt:lpstr>
      <vt:lpstr>Observable Resources</vt:lpstr>
      <vt:lpstr>Observable Resource</vt:lpstr>
      <vt:lpstr>RESThook and Application</vt:lpstr>
      <vt:lpstr>State-Message Binding</vt:lpstr>
      <vt:lpstr>Binding with Filter</vt:lpstr>
      <vt:lpstr>Events modeled as Observables</vt:lpstr>
      <vt:lpstr>Interaction Model Binding</vt:lpstr>
      <vt:lpstr>Interaction Model Binding</vt:lpstr>
      <vt:lpstr>Interaction Model Binding</vt:lpstr>
      <vt:lpstr>Interaction Model Extension</vt:lpstr>
      <vt:lpstr>Interaction Model Extension</vt:lpstr>
      <vt:lpstr>Content Format</vt:lpstr>
      <vt:lpstr>WoT Servient – Another View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Architecture</dc:title>
  <dc:creator>Michael Koster</dc:creator>
  <cp:lastModifiedBy>Michael Koster</cp:lastModifiedBy>
  <cp:revision>80</cp:revision>
  <dcterms:created xsi:type="dcterms:W3CDTF">2016-05-02T14:25:13Z</dcterms:created>
  <dcterms:modified xsi:type="dcterms:W3CDTF">2016-05-10T21:24:51Z</dcterms:modified>
</cp:coreProperties>
</file>