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3"/>
  </p:notesMasterIdLst>
  <p:handoutMasterIdLst>
    <p:handoutMasterId r:id="rId14"/>
  </p:handoutMasterIdLst>
  <p:sldIdLst>
    <p:sldId id="256" r:id="rId5"/>
    <p:sldId id="275" r:id="rId6"/>
    <p:sldId id="276" r:id="rId7"/>
    <p:sldId id="277" r:id="rId8"/>
    <p:sldId id="278" r:id="rId9"/>
    <p:sldId id="280" r:id="rId10"/>
    <p:sldId id="279"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p:scale>
          <a:sx n="75" d="100"/>
          <a:sy n="75" d="100"/>
        </p:scale>
        <p:origin x="931" y="31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4/13/2023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4/13/2023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7967"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283767" y="-181526"/>
            <a:ext cx="7197726" cy="2421464"/>
          </a:xfrm>
        </p:spPr>
        <p:txBody>
          <a:bodyPr>
            <a:normAutofit/>
          </a:bodyPr>
          <a:lstStyle/>
          <a:p>
            <a:pPr algn="ctr"/>
            <a:r>
              <a:rPr lang="en-US" sz="9600" b="1" dirty="0" err="1" smtClean="0">
                <a:latin typeface="Baskerville Old Face" panose="02020602080505020303" pitchFamily="18" charset="0"/>
              </a:rPr>
              <a:t>D</a:t>
            </a:r>
            <a:r>
              <a:rPr lang="en-US" sz="9600" b="1" cap="none" dirty="0" err="1" smtClean="0">
                <a:latin typeface="Baskerville Old Face" panose="02020602080505020303" pitchFamily="18" charset="0"/>
              </a:rPr>
              <a:t>ecent</a:t>
            </a:r>
            <a:r>
              <a:rPr lang="en-US" sz="9600" b="1" dirty="0" err="1" smtClean="0">
                <a:latin typeface="Baskerville Old Face" panose="02020602080505020303" pitchFamily="18" charset="0"/>
              </a:rPr>
              <a:t>Ride</a:t>
            </a:r>
            <a:endParaRPr lang="en-US" sz="9600"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317873" y="2155932"/>
            <a:ext cx="7197726" cy="1915518"/>
          </a:xfrm>
        </p:spPr>
        <p:txBody>
          <a:bodyPr>
            <a:normAutofit/>
          </a:bodyPr>
          <a:lstStyle/>
          <a:p>
            <a:pPr algn="ctr"/>
            <a:r>
              <a:rPr lang="en-US" dirty="0">
                <a:solidFill>
                  <a:srgbClr val="FFFF00"/>
                </a:solidFill>
              </a:rPr>
              <a:t>A blockchain based decentralized ride sharing webapp</a:t>
            </a:r>
          </a:p>
        </p:txBody>
      </p:sp>
      <p:sp>
        <p:nvSpPr>
          <p:cNvPr id="4" name="TextBox 3"/>
          <p:cNvSpPr txBox="1"/>
          <p:nvPr/>
        </p:nvSpPr>
        <p:spPr>
          <a:xfrm>
            <a:off x="3502997" y="5581041"/>
            <a:ext cx="5201920" cy="646331"/>
          </a:xfrm>
          <a:prstGeom prst="rect">
            <a:avLst/>
          </a:prstGeom>
          <a:noFill/>
        </p:spPr>
        <p:txBody>
          <a:bodyPr wrap="square" rtlCol="0">
            <a:spAutoFit/>
          </a:bodyPr>
          <a:lstStyle/>
          <a:p>
            <a:r>
              <a:rPr lang="en-IN" dirty="0" smtClean="0"/>
              <a:t>    		THEME - OPEN INNOVATION</a:t>
            </a:r>
          </a:p>
          <a:p>
            <a:r>
              <a:rPr lang="en-IN" dirty="0"/>
              <a:t> </a:t>
            </a:r>
            <a:r>
              <a:rPr lang="en-IN" dirty="0" smtClean="0"/>
              <a:t>    TRACK – WEB DEVELOPMENT, BLOCKCHAIN</a:t>
            </a:r>
          </a:p>
        </p:txBody>
      </p:sp>
      <p:pic>
        <p:nvPicPr>
          <p:cNvPr id="1026" name="Picture 2" descr="10,224 Carpool Images, Stock Photos &amp; Vectors | Shutterstock"/>
          <p:cNvPicPr>
            <a:picLocks noChangeAspect="1" noChangeArrowheads="1"/>
          </p:cNvPicPr>
          <p:nvPr/>
        </p:nvPicPr>
        <p:blipFill rotWithShape="1">
          <a:blip r:embed="rId4">
            <a:extLst>
              <a:ext uri="{28A0092B-C50C-407E-A947-70E740481C1C}">
                <a14:useLocalDpi xmlns:a14="http://schemas.microsoft.com/office/drawing/2010/main" val="0"/>
              </a:ext>
            </a:extLst>
          </a:blip>
          <a:srcRect b="8183"/>
          <a:stretch/>
        </p:blipFill>
        <p:spPr bwMode="auto">
          <a:xfrm>
            <a:off x="3823786" y="2869549"/>
            <a:ext cx="4333875" cy="244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t>PROBLEM STATEMENT:</a:t>
            </a:r>
          </a:p>
        </p:txBody>
      </p:sp>
      <p:sp>
        <p:nvSpPr>
          <p:cNvPr id="3" name="Content Placeholder 2"/>
          <p:cNvSpPr>
            <a:spLocks noGrp="1"/>
          </p:cNvSpPr>
          <p:nvPr>
            <p:ph idx="1"/>
          </p:nvPr>
        </p:nvSpPr>
        <p:spPr>
          <a:xfrm>
            <a:off x="828041" y="2106508"/>
            <a:ext cx="10131425" cy="3649133"/>
          </a:xfrm>
        </p:spPr>
        <p:txBody>
          <a:bodyPr>
            <a:normAutofit/>
          </a:bodyPr>
          <a:lstStyle/>
          <a:p>
            <a:pPr marL="0" indent="0">
              <a:buNone/>
            </a:pPr>
            <a:r>
              <a:rPr lang="en-US" sz="2400" dirty="0" smtClean="0">
                <a:solidFill>
                  <a:srgbClr val="FFFF00"/>
                </a:solidFill>
              </a:rPr>
              <a:t>Current ride sharing apps </a:t>
            </a:r>
            <a:r>
              <a:rPr lang="en-US" sz="2400" dirty="0">
                <a:solidFill>
                  <a:srgbClr val="FFFF00"/>
                </a:solidFill>
              </a:rPr>
              <a:t>aim to connect drivers and passengers who are traveling in the same direction, reducing the number of vehicles on the road and promoting a more sustainable and cost-effective mode of </a:t>
            </a:r>
            <a:r>
              <a:rPr lang="en-US" sz="2400" dirty="0" smtClean="0">
                <a:solidFill>
                  <a:srgbClr val="FFFF00"/>
                </a:solidFill>
              </a:rPr>
              <a:t>transportation.</a:t>
            </a:r>
            <a:r>
              <a:rPr lang="en-US" sz="2400" dirty="0">
                <a:solidFill>
                  <a:srgbClr val="FFFF00"/>
                </a:solidFill>
              </a:rPr>
              <a:t> </a:t>
            </a:r>
            <a:r>
              <a:rPr lang="en-US" sz="2400" dirty="0" smtClean="0">
                <a:solidFill>
                  <a:srgbClr val="FFFF00"/>
                </a:solidFill>
              </a:rPr>
              <a:t>These </a:t>
            </a:r>
            <a:r>
              <a:rPr lang="en-US" sz="2400" dirty="0">
                <a:solidFill>
                  <a:srgbClr val="FFFF00"/>
                </a:solidFill>
              </a:rPr>
              <a:t>c</a:t>
            </a:r>
            <a:r>
              <a:rPr lang="en-US" sz="2400" dirty="0" smtClean="0">
                <a:solidFill>
                  <a:srgbClr val="FFFF00"/>
                </a:solidFill>
              </a:rPr>
              <a:t>entralized </a:t>
            </a:r>
            <a:r>
              <a:rPr lang="en-US" sz="2400" dirty="0">
                <a:solidFill>
                  <a:srgbClr val="FFFF00"/>
                </a:solidFill>
              </a:rPr>
              <a:t>ride-sharing platforms, while popular, face several technical challenges, including high transaction fees, centralized control, and limited transparency, which can result in reduced trust between drivers and riders, as well as increased costs for both parties. Moreover, these platforms can be subject to regulatory and compliance issues, leading to legal challenges for the platform owners</a:t>
            </a:r>
            <a:r>
              <a:rPr lang="en-US" sz="2400" dirty="0" smtClean="0">
                <a:solidFill>
                  <a:srgbClr val="FFFF00"/>
                </a:solidFill>
              </a:rPr>
              <a:t>.</a:t>
            </a:r>
            <a:endParaRPr lang="en-US" sz="2400" dirty="0">
              <a:solidFill>
                <a:srgbClr val="FFFF00"/>
              </a:solidFill>
            </a:endParaRPr>
          </a:p>
        </p:txBody>
      </p:sp>
    </p:spTree>
    <p:extLst>
      <p:ext uri="{BB962C8B-B14F-4D97-AF65-F5344CB8AC3E}">
        <p14:creationId xmlns:p14="http://schemas.microsoft.com/office/powerpoint/2010/main" val="2939066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u="sng" dirty="0"/>
              <a:t>DESCRIPTION</a:t>
            </a:r>
            <a:r>
              <a:rPr lang="en-US" b="1" u="sng" dirty="0"/>
              <a:t>:</a:t>
            </a:r>
          </a:p>
        </p:txBody>
      </p:sp>
      <p:sp>
        <p:nvSpPr>
          <p:cNvPr id="3" name="Content Placeholder 2"/>
          <p:cNvSpPr>
            <a:spLocks noGrp="1"/>
          </p:cNvSpPr>
          <p:nvPr>
            <p:ph idx="1"/>
          </p:nvPr>
        </p:nvSpPr>
        <p:spPr>
          <a:xfrm>
            <a:off x="685801" y="2142067"/>
            <a:ext cx="10622279" cy="3984413"/>
          </a:xfrm>
        </p:spPr>
        <p:txBody>
          <a:bodyPr>
            <a:normAutofit/>
          </a:bodyPr>
          <a:lstStyle/>
          <a:p>
            <a:r>
              <a:rPr lang="en-US" sz="2400" dirty="0" smtClean="0">
                <a:solidFill>
                  <a:srgbClr val="FFFF00"/>
                </a:solidFill>
              </a:rPr>
              <a:t>A </a:t>
            </a:r>
            <a:r>
              <a:rPr lang="en-US" sz="2400" dirty="0" err="1" smtClean="0">
                <a:solidFill>
                  <a:srgbClr val="FFFF00"/>
                </a:solidFill>
              </a:rPr>
              <a:t>Blockchain</a:t>
            </a:r>
            <a:r>
              <a:rPr lang="en-US" sz="2400" dirty="0" smtClean="0">
                <a:solidFill>
                  <a:srgbClr val="FFFF00"/>
                </a:solidFill>
              </a:rPr>
              <a:t>-based </a:t>
            </a:r>
            <a:r>
              <a:rPr lang="en-US" sz="2400" dirty="0">
                <a:solidFill>
                  <a:srgbClr val="FFFF00"/>
                </a:solidFill>
              </a:rPr>
              <a:t>decentralized ride-sharing web app is a platform that allows riders and drivers to connect and arrange transportation services without the need for intermediaries such as ride-hailing companies</a:t>
            </a:r>
            <a:r>
              <a:rPr lang="en-US" sz="2400" dirty="0" smtClean="0">
                <a:solidFill>
                  <a:srgbClr val="FFFF00"/>
                </a:solidFill>
              </a:rPr>
              <a:t>.</a:t>
            </a:r>
            <a:endParaRPr lang="en-US" sz="2400" dirty="0" smtClean="0">
              <a:solidFill>
                <a:srgbClr val="FFFF00"/>
              </a:solidFill>
            </a:endParaRPr>
          </a:p>
          <a:p>
            <a:r>
              <a:rPr lang="en-US" sz="2400" dirty="0" smtClean="0">
                <a:solidFill>
                  <a:srgbClr val="FFFF00"/>
                </a:solidFill>
              </a:rPr>
              <a:t>The </a:t>
            </a:r>
            <a:r>
              <a:rPr lang="en-US" sz="2400" dirty="0">
                <a:solidFill>
                  <a:srgbClr val="FFFF00"/>
                </a:solidFill>
              </a:rPr>
              <a:t>platform is built on blockchain technology, which is a secure and transparent digital ledger that records transactions and ensures data immutability. Blockchain technology provides a high level of security and transparency, making it an ideal foundation for a decentralized ride-sharing platform.</a:t>
            </a:r>
          </a:p>
          <a:p>
            <a:r>
              <a:rPr lang="en-US" sz="2400" dirty="0" smtClean="0">
                <a:solidFill>
                  <a:srgbClr val="FFFF00"/>
                </a:solidFill>
              </a:rPr>
              <a:t>The </a:t>
            </a:r>
            <a:r>
              <a:rPr lang="en-US" sz="2400" dirty="0">
                <a:solidFill>
                  <a:srgbClr val="FFFF00"/>
                </a:solidFill>
              </a:rPr>
              <a:t>platform uses smart contracts, which are self-executing contracts that automatically enforce the terms of the agreement between the rider and driver.</a:t>
            </a:r>
          </a:p>
        </p:txBody>
      </p:sp>
    </p:spTree>
    <p:extLst>
      <p:ext uri="{BB962C8B-B14F-4D97-AF65-F5344CB8AC3E}">
        <p14:creationId xmlns:p14="http://schemas.microsoft.com/office/powerpoint/2010/main" val="137372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2214"/>
            <a:ext cx="10131425" cy="1456267"/>
          </a:xfrm>
        </p:spPr>
        <p:txBody>
          <a:bodyPr>
            <a:normAutofit/>
          </a:bodyPr>
          <a:lstStyle/>
          <a:p>
            <a:r>
              <a:rPr lang="en-US" sz="4400" dirty="0"/>
              <a:t>How </a:t>
            </a:r>
            <a:r>
              <a:rPr lang="en-US" sz="4400" dirty="0" smtClean="0"/>
              <a:t>“</a:t>
            </a:r>
            <a:r>
              <a:rPr lang="en-US" sz="4400" b="1" dirty="0" err="1" smtClean="0">
                <a:solidFill>
                  <a:srgbClr val="7030A0"/>
                </a:solidFill>
              </a:rPr>
              <a:t>D</a:t>
            </a:r>
            <a:r>
              <a:rPr lang="en-US" sz="4400" b="1" cap="none" dirty="0" err="1" smtClean="0">
                <a:solidFill>
                  <a:srgbClr val="7030A0"/>
                </a:solidFill>
              </a:rPr>
              <a:t>ecent</a:t>
            </a:r>
            <a:r>
              <a:rPr lang="en-US" sz="4400" b="1" dirty="0" err="1" smtClean="0">
                <a:solidFill>
                  <a:srgbClr val="7030A0"/>
                </a:solidFill>
              </a:rPr>
              <a:t>Ride</a:t>
            </a:r>
            <a:r>
              <a:rPr lang="en-US" sz="4400" dirty="0" smtClean="0"/>
              <a:t>” </a:t>
            </a:r>
            <a:r>
              <a:rPr lang="en-US" sz="4400" dirty="0"/>
              <a:t>RESOLVES  THE PROBLEM?</a:t>
            </a:r>
          </a:p>
        </p:txBody>
      </p:sp>
      <p:sp>
        <p:nvSpPr>
          <p:cNvPr id="3" name="Content Placeholder 2"/>
          <p:cNvSpPr>
            <a:spLocks noGrp="1"/>
          </p:cNvSpPr>
          <p:nvPr>
            <p:ph idx="1"/>
          </p:nvPr>
        </p:nvSpPr>
        <p:spPr>
          <a:xfrm>
            <a:off x="584200" y="1717041"/>
            <a:ext cx="10713720" cy="4866640"/>
          </a:xfrm>
        </p:spPr>
        <p:txBody>
          <a:bodyPr>
            <a:noAutofit/>
          </a:bodyPr>
          <a:lstStyle/>
          <a:p>
            <a:pPr marL="0" indent="0">
              <a:buNone/>
            </a:pPr>
            <a:r>
              <a:rPr lang="en-US" sz="2000" dirty="0">
                <a:solidFill>
                  <a:srgbClr val="FFFF00"/>
                </a:solidFill>
              </a:rPr>
              <a:t>A decentralized peer-to-peer ride-sharing app that leverages blockchain technology can address these challenges by eliminating intermediaries and their associated fees, increasing transparency and security, and ensuring compliance with regulatory requirements.</a:t>
            </a:r>
          </a:p>
          <a:p>
            <a:pPr lvl="1"/>
            <a:r>
              <a:rPr lang="en-IN" sz="2000" b="0" i="0" dirty="0">
                <a:solidFill>
                  <a:srgbClr val="FFFF00"/>
                </a:solidFill>
                <a:effectLst/>
                <a:latin typeface="Söhne"/>
              </a:rPr>
              <a:t>Elimination of middlemen: </a:t>
            </a:r>
            <a:r>
              <a:rPr lang="en-US" sz="2000" b="0" i="0" dirty="0">
                <a:solidFill>
                  <a:srgbClr val="D1D5DB"/>
                </a:solidFill>
                <a:effectLst/>
                <a:latin typeface="Söhne"/>
              </a:rPr>
              <a:t>A decentralized ride-sharing platform makes riders and drivers can directly interact with each other, resulting in lower costs for both parties.</a:t>
            </a:r>
            <a:endParaRPr lang="en-IN" sz="2000" b="0" i="0" dirty="0">
              <a:solidFill>
                <a:srgbClr val="D1D5DB"/>
              </a:solidFill>
              <a:effectLst/>
              <a:latin typeface="Söhne"/>
            </a:endParaRPr>
          </a:p>
          <a:p>
            <a:pPr lvl="1"/>
            <a:r>
              <a:rPr lang="en-IN" sz="2000" b="0" i="0" dirty="0">
                <a:solidFill>
                  <a:srgbClr val="FFFF00"/>
                </a:solidFill>
                <a:effectLst/>
                <a:latin typeface="Söhne"/>
              </a:rPr>
              <a:t>Transparent transaction</a:t>
            </a:r>
            <a:r>
              <a:rPr lang="en-IN" sz="2000" dirty="0">
                <a:solidFill>
                  <a:srgbClr val="FFFF00"/>
                </a:solidFill>
                <a:latin typeface="Söhne"/>
              </a:rPr>
              <a:t>s: </a:t>
            </a:r>
            <a:r>
              <a:rPr lang="en-US" sz="2000" dirty="0">
                <a:solidFill>
                  <a:srgbClr val="D1D5DB"/>
                </a:solidFill>
                <a:latin typeface="Söhne"/>
              </a:rPr>
              <a:t>Blockchain technology provides a transparent and tamper-proof of all transactions made on the platform. This makes it easier to track and manage payments, as well as prevent fraud.</a:t>
            </a:r>
          </a:p>
          <a:p>
            <a:pPr lvl="1"/>
            <a:r>
              <a:rPr lang="en-US" sz="2000" b="0" i="0" dirty="0">
                <a:solidFill>
                  <a:srgbClr val="FFFF00"/>
                </a:solidFill>
                <a:effectLst/>
                <a:latin typeface="Söhne"/>
              </a:rPr>
              <a:t>Fair distribution of earnings: </a:t>
            </a:r>
            <a:r>
              <a:rPr lang="en-US" sz="2000" b="0" i="0" dirty="0">
                <a:solidFill>
                  <a:srgbClr val="D1D5DB"/>
                </a:solidFill>
                <a:effectLst/>
                <a:latin typeface="Söhne"/>
              </a:rPr>
              <a:t>A decentralized ride-sharing platform can ensure that earnings are distributed fairly between drivers and riders. Smart contracts can be used to automatically calculate and distribute payments based on predetermined criteria, such as distance traveled or time spent on a trip.</a:t>
            </a:r>
            <a:endParaRPr lang="en-IN" sz="2000" dirty="0">
              <a:solidFill>
                <a:srgbClr val="D1D5DB"/>
              </a:solidFill>
              <a:latin typeface="Söhne"/>
            </a:endParaRPr>
          </a:p>
          <a:p>
            <a:pPr lvl="1"/>
            <a:endParaRPr lang="en-US" sz="2000" dirty="0"/>
          </a:p>
        </p:txBody>
      </p:sp>
    </p:spTree>
    <p:extLst>
      <p:ext uri="{BB962C8B-B14F-4D97-AF65-F5344CB8AC3E}">
        <p14:creationId xmlns:p14="http://schemas.microsoft.com/office/powerpoint/2010/main" val="3870498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61" y="347133"/>
            <a:ext cx="10131425" cy="1456267"/>
          </a:xfrm>
        </p:spPr>
        <p:txBody>
          <a:bodyPr>
            <a:normAutofit/>
          </a:bodyPr>
          <a:lstStyle/>
          <a:p>
            <a:r>
              <a:rPr lang="en-US" sz="5400" u="sng" dirty="0"/>
              <a:t>IDEA IMPLEMENTATION</a:t>
            </a:r>
          </a:p>
        </p:txBody>
      </p:sp>
      <p:sp>
        <p:nvSpPr>
          <p:cNvPr id="4" name="Rectangle 3"/>
          <p:cNvSpPr/>
          <p:nvPr/>
        </p:nvSpPr>
        <p:spPr>
          <a:xfrm>
            <a:off x="532924" y="2214880"/>
            <a:ext cx="2032000" cy="2692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Gathering requirements to determine the features and functionalities to implement in the </a:t>
            </a:r>
            <a:r>
              <a:rPr lang="en-US" dirty="0" err="1"/>
              <a:t>webapp</a:t>
            </a:r>
            <a:endParaRPr lang="en-IN" dirty="0"/>
          </a:p>
        </p:txBody>
      </p:sp>
      <p:sp>
        <p:nvSpPr>
          <p:cNvPr id="5" name="Rectangle 4"/>
          <p:cNvSpPr/>
          <p:nvPr/>
        </p:nvSpPr>
        <p:spPr>
          <a:xfrm>
            <a:off x="3709353" y="2214880"/>
            <a:ext cx="1920240" cy="2692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a:t>
            </a:r>
            <a:r>
              <a:rPr lang="en-US" dirty="0"/>
              <a:t>and code smart contracts of our desired </a:t>
            </a:r>
            <a:r>
              <a:rPr lang="en-US" dirty="0" err="1"/>
              <a:t>blockchain</a:t>
            </a:r>
            <a:r>
              <a:rPr lang="en-US" dirty="0"/>
              <a:t> using solidity or python.</a:t>
            </a:r>
            <a:endParaRPr lang="en-IN" dirty="0"/>
          </a:p>
        </p:txBody>
      </p:sp>
      <p:sp>
        <p:nvSpPr>
          <p:cNvPr id="6" name="Rectangle 5"/>
          <p:cNvSpPr/>
          <p:nvPr/>
        </p:nvSpPr>
        <p:spPr>
          <a:xfrm>
            <a:off x="6834267" y="2214880"/>
            <a:ext cx="1920240" cy="2692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t>Developing the webapp frontend and some part of back-end using django or react</a:t>
            </a:r>
            <a:endParaRPr lang="en-IN"/>
          </a:p>
        </p:txBody>
      </p:sp>
      <p:sp>
        <p:nvSpPr>
          <p:cNvPr id="7" name="Rectangle 6"/>
          <p:cNvSpPr/>
          <p:nvPr/>
        </p:nvSpPr>
        <p:spPr>
          <a:xfrm>
            <a:off x="9959182" y="2214880"/>
            <a:ext cx="1920240" cy="2692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I</a:t>
            </a:r>
            <a:r>
              <a:rPr lang="en-IN" dirty="0" smtClean="0"/>
              <a:t>ntegrating </a:t>
            </a:r>
            <a:r>
              <a:rPr lang="en-IN" dirty="0"/>
              <a:t>open source </a:t>
            </a:r>
            <a:r>
              <a:rPr lang="en-IN" dirty="0" err="1"/>
              <a:t>api</a:t>
            </a:r>
            <a:r>
              <a:rPr lang="en-IN" dirty="0"/>
              <a:t> for map data</a:t>
            </a:r>
          </a:p>
        </p:txBody>
      </p:sp>
      <p:sp>
        <p:nvSpPr>
          <p:cNvPr id="8" name="Right Arrow 7"/>
          <p:cNvSpPr/>
          <p:nvPr/>
        </p:nvSpPr>
        <p:spPr>
          <a:xfrm>
            <a:off x="2564924" y="3037840"/>
            <a:ext cx="1144429" cy="792480"/>
          </a:xfrm>
          <a:prstGeom prst="rightArrow">
            <a:avLst/>
          </a:prstGeom>
          <a:solidFill>
            <a:schemeClr val="accent5">
              <a:lumMod val="50000"/>
            </a:schemeClr>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9" name="Right Arrow 8"/>
          <p:cNvSpPr/>
          <p:nvPr/>
        </p:nvSpPr>
        <p:spPr>
          <a:xfrm>
            <a:off x="5629593" y="3037840"/>
            <a:ext cx="1144429" cy="792480"/>
          </a:xfrm>
          <a:prstGeom prst="rightArrow">
            <a:avLst/>
          </a:prstGeom>
          <a:solidFill>
            <a:schemeClr val="accent5">
              <a:lumMod val="50000"/>
            </a:schemeClr>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0" name="Right Arrow 9"/>
          <p:cNvSpPr/>
          <p:nvPr/>
        </p:nvSpPr>
        <p:spPr>
          <a:xfrm>
            <a:off x="8814753" y="3063240"/>
            <a:ext cx="1144429" cy="792480"/>
          </a:xfrm>
          <a:prstGeom prst="rightArrow">
            <a:avLst/>
          </a:prstGeom>
          <a:solidFill>
            <a:schemeClr val="accent5">
              <a:lumMod val="50000"/>
            </a:schemeClr>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910238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642" y="281092"/>
            <a:ext cx="10131425" cy="1456267"/>
          </a:xfrm>
        </p:spPr>
        <p:txBody>
          <a:bodyPr/>
          <a:lstStyle/>
          <a:p>
            <a:r>
              <a:rPr lang="en-US" sz="5400" u="sng" dirty="0"/>
              <a:t>IDEA</a:t>
            </a:r>
            <a:r>
              <a:rPr lang="en-US" u="sng" dirty="0"/>
              <a:t> </a:t>
            </a:r>
            <a:r>
              <a:rPr lang="en-US" sz="5400" u="sng" dirty="0"/>
              <a:t>IMPLEMENTATION</a:t>
            </a:r>
            <a:endParaRPr lang="en-US" sz="5400" dirty="0"/>
          </a:p>
        </p:txBody>
      </p:sp>
      <p:sp>
        <p:nvSpPr>
          <p:cNvPr id="4" name="Rectangle 3"/>
          <p:cNvSpPr/>
          <p:nvPr/>
        </p:nvSpPr>
        <p:spPr>
          <a:xfrm>
            <a:off x="1456571" y="2143760"/>
            <a:ext cx="2032000" cy="26924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Use web3.js or web3.py to interact with the </a:t>
            </a:r>
            <a:r>
              <a:rPr lang="en-US" dirty="0" err="1"/>
              <a:t>blockchain</a:t>
            </a:r>
            <a:r>
              <a:rPr lang="en-US" dirty="0"/>
              <a:t> through the </a:t>
            </a:r>
            <a:r>
              <a:rPr lang="en-US" dirty="0" err="1"/>
              <a:t>webapp</a:t>
            </a:r>
            <a:endParaRPr lang="en-IN" dirty="0"/>
          </a:p>
        </p:txBody>
      </p:sp>
      <p:sp>
        <p:nvSpPr>
          <p:cNvPr id="5" name="Rectangle 4"/>
          <p:cNvSpPr/>
          <p:nvPr/>
        </p:nvSpPr>
        <p:spPr>
          <a:xfrm>
            <a:off x="5300743" y="2143760"/>
            <a:ext cx="1920240" cy="2692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Test and deploy the smart contract using frameworks like </a:t>
            </a:r>
            <a:r>
              <a:rPr lang="en-US" dirty="0" err="1"/>
              <a:t>genache</a:t>
            </a:r>
            <a:r>
              <a:rPr lang="en-US" dirty="0"/>
              <a:t> or truffle.</a:t>
            </a:r>
            <a:endParaRPr lang="en-IN" dirty="0"/>
          </a:p>
        </p:txBody>
      </p:sp>
      <p:sp>
        <p:nvSpPr>
          <p:cNvPr id="6" name="Rectangle 5"/>
          <p:cNvSpPr/>
          <p:nvPr/>
        </p:nvSpPr>
        <p:spPr>
          <a:xfrm>
            <a:off x="9033155" y="2174240"/>
            <a:ext cx="1920240" cy="2692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Deployment and maintenance of </a:t>
            </a:r>
            <a:r>
              <a:rPr lang="en-US" dirty="0" smtClean="0"/>
              <a:t>  </a:t>
            </a:r>
            <a:r>
              <a:rPr lang="en-US" dirty="0" err="1" smtClean="0"/>
              <a:t>webapp</a:t>
            </a:r>
            <a:endParaRPr lang="en-IN" dirty="0"/>
          </a:p>
        </p:txBody>
      </p:sp>
      <p:sp>
        <p:nvSpPr>
          <p:cNvPr id="3" name="Right Arrow 2"/>
          <p:cNvSpPr/>
          <p:nvPr/>
        </p:nvSpPr>
        <p:spPr>
          <a:xfrm>
            <a:off x="3507105" y="3037840"/>
            <a:ext cx="1756569" cy="792480"/>
          </a:xfrm>
          <a:prstGeom prst="rightArrow">
            <a:avLst/>
          </a:prstGeom>
          <a:solidFill>
            <a:schemeClr val="accent5">
              <a:lumMod val="50000"/>
            </a:schemeClr>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8" name="Right Arrow 7"/>
          <p:cNvSpPr/>
          <p:nvPr/>
        </p:nvSpPr>
        <p:spPr>
          <a:xfrm>
            <a:off x="7220983" y="3037840"/>
            <a:ext cx="1756569" cy="792480"/>
          </a:xfrm>
          <a:prstGeom prst="rightArrow">
            <a:avLst/>
          </a:prstGeom>
          <a:solidFill>
            <a:schemeClr val="accent5">
              <a:lumMod val="50000"/>
            </a:schemeClr>
          </a:solidFill>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1616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t>FUTURE ASPECTS:</a:t>
            </a:r>
          </a:p>
        </p:txBody>
      </p:sp>
      <p:sp>
        <p:nvSpPr>
          <p:cNvPr id="3" name="Content Placeholder 2"/>
          <p:cNvSpPr>
            <a:spLocks noGrp="1"/>
          </p:cNvSpPr>
          <p:nvPr>
            <p:ph idx="1"/>
          </p:nvPr>
        </p:nvSpPr>
        <p:spPr/>
        <p:txBody>
          <a:bodyPr/>
          <a:lstStyle/>
          <a:p>
            <a:r>
              <a:rPr lang="en-US" dirty="0">
                <a:solidFill>
                  <a:srgbClr val="FFFF00"/>
                </a:solidFill>
              </a:rPr>
              <a:t>Integration with other blockchain-based services: Decentralized ride-sharing apps can integrate with other blockchain-based services, such as identity verification or insurance, which can further enhance the platform's security and transparency.</a:t>
            </a:r>
          </a:p>
          <a:p>
            <a:r>
              <a:rPr lang="en-US" dirty="0">
                <a:solidFill>
                  <a:srgbClr val="FFFF00"/>
                </a:solidFill>
              </a:rPr>
              <a:t>Global accessibility: Decentralized ride-sharing platforms can operate globally, providing a more inclusive and accessible platform for drivers and riders around the world.</a:t>
            </a:r>
          </a:p>
          <a:p>
            <a:r>
              <a:rPr lang="en-US" dirty="0">
                <a:solidFill>
                  <a:srgbClr val="FFFF00"/>
                </a:solidFill>
              </a:rPr>
              <a:t>Increased Security: With a decentralized platform, data is stored on a distributed network of nodes, which makes it much harder for hackers to gain access to sensitive information. This increased security is particularly important for ride-sharing apps, which typically store personal and financial information.</a:t>
            </a:r>
          </a:p>
          <a:p>
            <a:r>
              <a:rPr lang="en-US" dirty="0">
                <a:solidFill>
                  <a:srgbClr val="FFFF00"/>
                </a:solidFill>
              </a:rPr>
              <a:t>To ensure accessibility of the web app to all types of users, deploying it as an Android and iOS version is essential.</a:t>
            </a:r>
          </a:p>
        </p:txBody>
      </p:sp>
    </p:spTree>
    <p:extLst>
      <p:ext uri="{BB962C8B-B14F-4D97-AF65-F5344CB8AC3E}">
        <p14:creationId xmlns:p14="http://schemas.microsoft.com/office/powerpoint/2010/main" val="3121221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title"/>
          </p:nvPr>
        </p:nvSpPr>
        <p:spPr>
          <a:xfrm>
            <a:off x="685799" y="181917"/>
            <a:ext cx="10131427" cy="1468800"/>
          </a:xfrm>
        </p:spPr>
        <p:txBody>
          <a:bodyPr>
            <a:normAutofit/>
          </a:bodyPr>
          <a:lstStyle/>
          <a:p>
            <a:r>
              <a:rPr lang="en-US" dirty="0">
                <a:latin typeface="Bernard MT Condensed" panose="02050806060905020404" pitchFamily="18" charset="0"/>
              </a:rPr>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body" idx="1"/>
          </p:nvPr>
        </p:nvSpPr>
        <p:spPr>
          <a:xfrm>
            <a:off x="1432560" y="2105515"/>
            <a:ext cx="10129520" cy="1432559"/>
          </a:xfrm>
        </p:spPr>
        <p:txBody>
          <a:bodyPr>
            <a:noAutofit/>
          </a:bodyPr>
          <a:lstStyle/>
          <a:p>
            <a:r>
              <a:rPr lang="en-US" sz="6600" dirty="0" smtClean="0">
                <a:solidFill>
                  <a:schemeClr val="accent1">
                    <a:lumMod val="40000"/>
                    <a:lumOff val="60000"/>
                  </a:schemeClr>
                </a:solidFill>
                <a:latin typeface="Castellar" panose="020A0402060406010301" pitchFamily="18" charset="0"/>
              </a:rPr>
              <a:t>TEAM KRYOCELLS</a:t>
            </a:r>
            <a:endParaRPr lang="en-US" sz="6600" dirty="0">
              <a:solidFill>
                <a:schemeClr val="accent1">
                  <a:lumMod val="40000"/>
                  <a:lumOff val="60000"/>
                </a:schemeClr>
              </a:solidFill>
              <a:latin typeface="Castellar" panose="020A0402060406010301" pitchFamily="18" charset="0"/>
            </a:endParaRPr>
          </a:p>
        </p:txBody>
      </p:sp>
      <p:sp>
        <p:nvSpPr>
          <p:cNvPr id="8" name="TextBox 7"/>
          <p:cNvSpPr txBox="1"/>
          <p:nvPr/>
        </p:nvSpPr>
        <p:spPr>
          <a:xfrm>
            <a:off x="833120" y="4450080"/>
            <a:ext cx="2722880" cy="923330"/>
          </a:xfrm>
          <a:prstGeom prst="rect">
            <a:avLst/>
          </a:prstGeom>
          <a:noFill/>
        </p:spPr>
        <p:txBody>
          <a:bodyPr wrap="square" rtlCol="0">
            <a:spAutoFit/>
          </a:bodyPr>
          <a:lstStyle/>
          <a:p>
            <a:r>
              <a:rPr lang="en-IN" dirty="0" smtClean="0"/>
              <a:t>PRIYANSH UPADHYAY</a:t>
            </a:r>
          </a:p>
          <a:p>
            <a:r>
              <a:rPr lang="en-IN" dirty="0" smtClean="0"/>
              <a:t>2006180</a:t>
            </a:r>
          </a:p>
          <a:p>
            <a:r>
              <a:rPr lang="en-IN" dirty="0" smtClean="0"/>
              <a:t>NIT PATNA</a:t>
            </a:r>
            <a:endParaRPr lang="en-IN" dirty="0"/>
          </a:p>
        </p:txBody>
      </p:sp>
      <p:sp>
        <p:nvSpPr>
          <p:cNvPr id="10" name="TextBox 9"/>
          <p:cNvSpPr txBox="1"/>
          <p:nvPr/>
        </p:nvSpPr>
        <p:spPr>
          <a:xfrm>
            <a:off x="3622020" y="4450080"/>
            <a:ext cx="2722880" cy="923330"/>
          </a:xfrm>
          <a:prstGeom prst="rect">
            <a:avLst/>
          </a:prstGeom>
          <a:noFill/>
        </p:spPr>
        <p:txBody>
          <a:bodyPr wrap="square" rtlCol="0">
            <a:spAutoFit/>
          </a:bodyPr>
          <a:lstStyle/>
          <a:p>
            <a:r>
              <a:rPr lang="en-IN" dirty="0" smtClean="0"/>
              <a:t>MANVENDRA SINGH</a:t>
            </a:r>
          </a:p>
          <a:p>
            <a:r>
              <a:rPr lang="en-IN" dirty="0" smtClean="0"/>
              <a:t>2006214</a:t>
            </a:r>
          </a:p>
          <a:p>
            <a:r>
              <a:rPr lang="en-IN" dirty="0" smtClean="0"/>
              <a:t>NIT PATNA</a:t>
            </a:r>
            <a:endParaRPr lang="en-IN" dirty="0"/>
          </a:p>
        </p:txBody>
      </p:sp>
      <p:sp>
        <p:nvSpPr>
          <p:cNvPr id="11" name="TextBox 10"/>
          <p:cNvSpPr txBox="1"/>
          <p:nvPr/>
        </p:nvSpPr>
        <p:spPr>
          <a:xfrm>
            <a:off x="6344900" y="4439920"/>
            <a:ext cx="1584960" cy="923330"/>
          </a:xfrm>
          <a:prstGeom prst="rect">
            <a:avLst/>
          </a:prstGeom>
          <a:noFill/>
        </p:spPr>
        <p:txBody>
          <a:bodyPr wrap="square" rtlCol="0">
            <a:spAutoFit/>
          </a:bodyPr>
          <a:lstStyle/>
          <a:p>
            <a:r>
              <a:rPr lang="en-IN" dirty="0" smtClean="0"/>
              <a:t>DEEPAK</a:t>
            </a:r>
          </a:p>
          <a:p>
            <a:r>
              <a:rPr lang="en-IN" dirty="0" smtClean="0"/>
              <a:t>2006234</a:t>
            </a:r>
          </a:p>
          <a:p>
            <a:r>
              <a:rPr lang="en-IN" dirty="0" smtClean="0"/>
              <a:t>NIT PATNA</a:t>
            </a:r>
            <a:endParaRPr lang="en-IN" dirty="0"/>
          </a:p>
        </p:txBody>
      </p:sp>
      <p:sp>
        <p:nvSpPr>
          <p:cNvPr id="12" name="TextBox 11"/>
          <p:cNvSpPr txBox="1"/>
          <p:nvPr/>
        </p:nvSpPr>
        <p:spPr>
          <a:xfrm>
            <a:off x="8361680" y="4450080"/>
            <a:ext cx="2722880" cy="923330"/>
          </a:xfrm>
          <a:prstGeom prst="rect">
            <a:avLst/>
          </a:prstGeom>
          <a:noFill/>
        </p:spPr>
        <p:txBody>
          <a:bodyPr wrap="square" rtlCol="0">
            <a:spAutoFit/>
          </a:bodyPr>
          <a:lstStyle/>
          <a:p>
            <a:r>
              <a:rPr lang="en-IN" dirty="0" smtClean="0"/>
              <a:t>SWARAJ DOIFODE</a:t>
            </a:r>
          </a:p>
          <a:p>
            <a:r>
              <a:rPr lang="en-IN" dirty="0" smtClean="0"/>
              <a:t>2006205</a:t>
            </a:r>
          </a:p>
          <a:p>
            <a:r>
              <a:rPr lang="en-IN" dirty="0" smtClean="0"/>
              <a:t>NIT PATNA</a:t>
            </a:r>
            <a:endParaRPr lang="en-IN" dirty="0"/>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www.w3.org/XML/1998/namespace"/>
    <ds:schemaRef ds:uri="71af3243-3dd4-4a8d-8c0d-dd76da1f02a5"/>
    <ds:schemaRef ds:uri="http://purl.org/dc/dcmitype/"/>
    <ds:schemaRef ds:uri="http://schemas.openxmlformats.org/package/2006/metadata/core-properties"/>
    <ds:schemaRef ds:uri="http://schemas.microsoft.com/office/2006/documentManagement/types"/>
    <ds:schemaRef ds:uri="http://purl.org/dc/terms/"/>
    <ds:schemaRef ds:uri="http://purl.org/dc/elements/1.1/"/>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628</Words>
  <Application>Microsoft Office PowerPoint</Application>
  <PresentationFormat>Widescreen</PresentationFormat>
  <Paragraphs>45</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Baskerville Old Face</vt:lpstr>
      <vt:lpstr>Bernard MT Condensed</vt:lpstr>
      <vt:lpstr>Calibri</vt:lpstr>
      <vt:lpstr>Calibri Light</vt:lpstr>
      <vt:lpstr>Castellar</vt:lpstr>
      <vt:lpstr>Söhne</vt:lpstr>
      <vt:lpstr>Celestial</vt:lpstr>
      <vt:lpstr>DecentRide</vt:lpstr>
      <vt:lpstr>PROBLEM STATEMENT:</vt:lpstr>
      <vt:lpstr>DESCRIPTION:</vt:lpstr>
      <vt:lpstr>How “DecentRide” RESOLVES  THE PROBLEM?</vt:lpstr>
      <vt:lpstr>IDEA IMPLEMENTATION</vt:lpstr>
      <vt:lpstr>IDEA IMPLEMENTATION</vt:lpstr>
      <vt:lpstr>FUTURE ASPECTS: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2023-04-13T04:50:13Z</dcterms:created>
  <dcterms:modified xsi:type="dcterms:W3CDTF">2023-04-13T12:24:27Z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