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5965A4-9ABF-4CE9-9B55-F9DDF21FDA30}" v="3" dt="2020-07-22T10:00:15.5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4" d="100"/>
          <a:sy n="94" d="100"/>
        </p:scale>
        <p:origin x="60" y="1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Qin" userId="94a3ac8f-4d61-47b7-9ccb-3c8c4a30664e" providerId="ADAL" clId="{615965A4-9ABF-4CE9-9B55-F9DDF21FDA30}"/>
    <pc:docChg chg="undo custSel modSld">
      <pc:chgData name="Jason Qin" userId="94a3ac8f-4d61-47b7-9ccb-3c8c4a30664e" providerId="ADAL" clId="{615965A4-9ABF-4CE9-9B55-F9DDF21FDA30}" dt="2020-07-22T10:23:28.278" v="4416" actId="20577"/>
      <pc:docMkLst>
        <pc:docMk/>
      </pc:docMkLst>
      <pc:sldChg chg="modSp mod">
        <pc:chgData name="Jason Qin" userId="94a3ac8f-4d61-47b7-9ccb-3c8c4a30664e" providerId="ADAL" clId="{615965A4-9ABF-4CE9-9B55-F9DDF21FDA30}" dt="2020-07-22T10:23:28.278" v="4416" actId="20577"/>
        <pc:sldMkLst>
          <pc:docMk/>
          <pc:sldMk cId="2564697638" sldId="258"/>
        </pc:sldMkLst>
        <pc:spChg chg="mod">
          <ac:chgData name="Jason Qin" userId="94a3ac8f-4d61-47b7-9ccb-3c8c4a30664e" providerId="ADAL" clId="{615965A4-9ABF-4CE9-9B55-F9DDF21FDA30}" dt="2020-07-22T10:00:12.486" v="2636"/>
          <ac:spMkLst>
            <pc:docMk/>
            <pc:sldMk cId="2564697638" sldId="258"/>
            <ac:spMk id="2" creationId="{F17D14E2-5C9A-4CED-A513-3C93923D0CF6}"/>
          </ac:spMkLst>
        </pc:spChg>
        <pc:spChg chg="mod">
          <ac:chgData name="Jason Qin" userId="94a3ac8f-4d61-47b7-9ccb-3c8c4a30664e" providerId="ADAL" clId="{615965A4-9ABF-4CE9-9B55-F9DDF21FDA30}" dt="2020-07-22T10:23:28.278" v="4416" actId="20577"/>
          <ac:spMkLst>
            <pc:docMk/>
            <pc:sldMk cId="2564697638" sldId="258"/>
            <ac:spMk id="3" creationId="{F4F2829B-7A1A-483A-9600-A28EE5A770A1}"/>
          </ac:spMkLst>
        </pc:spChg>
      </pc:sldChg>
      <pc:sldChg chg="modSp mod">
        <pc:chgData name="Jason Qin" userId="94a3ac8f-4d61-47b7-9ccb-3c8c4a30664e" providerId="ADAL" clId="{615965A4-9ABF-4CE9-9B55-F9DDF21FDA30}" dt="2020-07-22T00:06:31.278" v="2631" actId="20577"/>
        <pc:sldMkLst>
          <pc:docMk/>
          <pc:sldMk cId="1194399951" sldId="259"/>
        </pc:sldMkLst>
        <pc:spChg chg="mod">
          <ac:chgData name="Jason Qin" userId="94a3ac8f-4d61-47b7-9ccb-3c8c4a30664e" providerId="ADAL" clId="{615965A4-9ABF-4CE9-9B55-F9DDF21FDA30}" dt="2020-07-22T00:06:31.278" v="2631" actId="20577"/>
          <ac:spMkLst>
            <pc:docMk/>
            <pc:sldMk cId="1194399951" sldId="259"/>
            <ac:spMk id="3" creationId="{8040A40F-22A1-4602-99F8-1359CAFB25B4}"/>
          </ac:spMkLst>
        </pc:spChg>
      </pc:sldChg>
      <pc:sldChg chg="modSp mod">
        <pc:chgData name="Jason Qin" userId="94a3ac8f-4d61-47b7-9ccb-3c8c4a30664e" providerId="ADAL" clId="{615965A4-9ABF-4CE9-9B55-F9DDF21FDA30}" dt="2020-07-22T10:04:55.765" v="2783" actId="20577"/>
        <pc:sldMkLst>
          <pc:docMk/>
          <pc:sldMk cId="2293943216" sldId="260"/>
        </pc:sldMkLst>
        <pc:spChg chg="mod">
          <ac:chgData name="Jason Qin" userId="94a3ac8f-4d61-47b7-9ccb-3c8c4a30664e" providerId="ADAL" clId="{615965A4-9ABF-4CE9-9B55-F9DDF21FDA30}" dt="2020-07-22T10:04:55.765" v="2783" actId="20577"/>
          <ac:spMkLst>
            <pc:docMk/>
            <pc:sldMk cId="2293943216" sldId="260"/>
            <ac:spMk id="3" creationId="{59D5A44D-95C1-4635-8569-8C755155761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2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600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14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5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17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4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37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30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6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61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7/22/2020</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96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7/22/2020</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62450433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75" r:id="rId6"/>
    <p:sldLayoutId id="2147483771" r:id="rId7"/>
    <p:sldLayoutId id="2147483772" r:id="rId8"/>
    <p:sldLayoutId id="2147483773" r:id="rId9"/>
    <p:sldLayoutId id="2147483774"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B7C585-78C0-4D4D-B834-E1A6C5140B84}"/>
              </a:ext>
            </a:extLst>
          </p:cNvPr>
          <p:cNvSpPr>
            <a:spLocks noGrp="1"/>
          </p:cNvSpPr>
          <p:nvPr>
            <p:ph type="ctrTitle"/>
          </p:nvPr>
        </p:nvSpPr>
        <p:spPr>
          <a:xfrm>
            <a:off x="838200" y="698643"/>
            <a:ext cx="5243394" cy="2225532"/>
          </a:xfrm>
        </p:spPr>
        <p:txBody>
          <a:bodyPr vert="horz" lIns="91440" tIns="45720" rIns="91440" bIns="45720" rtlCol="0" anchor="t">
            <a:normAutofit/>
          </a:bodyPr>
          <a:lstStyle/>
          <a:p>
            <a:r>
              <a:rPr lang="en-US" kern="1200">
                <a:solidFill>
                  <a:schemeClr val="tx1"/>
                </a:solidFill>
                <a:latin typeface="+mj-lt"/>
                <a:ea typeface="+mj-ea"/>
                <a:cs typeface="+mj-cs"/>
              </a:rPr>
              <a:t>Project Report</a:t>
            </a:r>
          </a:p>
        </p:txBody>
      </p:sp>
      <p:cxnSp>
        <p:nvCxnSpPr>
          <p:cNvPr id="33" name="Straight Connector 3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81934"/>
            <a:ext cx="0" cy="647606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5948"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4728"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3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408"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pic>
        <p:nvPicPr>
          <p:cNvPr id="4" name="Picture 3">
            <a:extLst>
              <a:ext uri="{FF2B5EF4-FFF2-40B4-BE49-F238E27FC236}">
                <a16:creationId xmlns:a16="http://schemas.microsoft.com/office/drawing/2014/main" id="{C7DE9948-4797-4E33-8D53-BC766D9E3F13}"/>
              </a:ext>
            </a:extLst>
          </p:cNvPr>
          <p:cNvPicPr>
            <a:picLocks noChangeAspect="1"/>
          </p:cNvPicPr>
          <p:nvPr/>
        </p:nvPicPr>
        <p:blipFill rotWithShape="1">
          <a:blip r:embed="rId2"/>
          <a:srcRect r="-4" b="14425"/>
          <a:stretch/>
        </p:blipFill>
        <p:spPr>
          <a:xfrm>
            <a:off x="838200" y="3003053"/>
            <a:ext cx="5243391" cy="2994972"/>
          </a:xfrm>
          <a:prstGeom prst="rect">
            <a:avLst/>
          </a:prstGeom>
        </p:spPr>
      </p:pic>
      <p:sp>
        <p:nvSpPr>
          <p:cNvPr id="41" name="Rectangle 40">
            <a:extLst>
              <a:ext uri="{FF2B5EF4-FFF2-40B4-BE49-F238E27FC236}">
                <a16:creationId xmlns:a16="http://schemas.microsoft.com/office/drawing/2014/main" id="{2CA8D992-BB3F-47CD-BA18-71D545392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3000055"/>
            <a:ext cx="5243390" cy="2997970"/>
          </a:xfrm>
          <a:prstGeom prst="rect">
            <a:avLst/>
          </a:prstGeom>
          <a:gradFill flip="none" rotWithShape="1">
            <a:gsLst>
              <a:gs pos="100000">
                <a:schemeClr val="accent4">
                  <a:alpha val="20000"/>
                </a:schemeClr>
              </a:gs>
              <a:gs pos="0">
                <a:schemeClr val="accent2">
                  <a:alpha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6C0CC9C-5C28-411A-9B29-D61005B440A1}"/>
              </a:ext>
            </a:extLst>
          </p:cNvPr>
          <p:cNvSpPr>
            <a:spLocks noGrp="1"/>
          </p:cNvSpPr>
          <p:nvPr>
            <p:ph type="subTitle" idx="1"/>
          </p:nvPr>
        </p:nvSpPr>
        <p:spPr>
          <a:xfrm>
            <a:off x="7229042" y="879355"/>
            <a:ext cx="4124758" cy="5120755"/>
          </a:xfrm>
        </p:spPr>
        <p:txBody>
          <a:bodyPr vert="horz" lIns="91440" tIns="45720" rIns="91440" bIns="45720" rtlCol="0" anchor="ctr">
            <a:normAutofit/>
          </a:bodyPr>
          <a:lstStyle/>
          <a:p>
            <a:pPr indent="-228600">
              <a:buFont typeface="Arial" panose="020B0604020202020204" pitchFamily="34" charset="0"/>
              <a:buChar char="•"/>
            </a:pPr>
            <a:r>
              <a:rPr lang="en-US" sz="1800"/>
              <a:t>[Jiasheng Qin, z5258237]</a:t>
            </a:r>
          </a:p>
          <a:p>
            <a:pPr indent="-228600">
              <a:buFont typeface="Arial" panose="020B0604020202020204" pitchFamily="34" charset="0"/>
              <a:buChar char="•"/>
            </a:pPr>
            <a:r>
              <a:rPr lang="en-US" sz="1800"/>
              <a:t>[Chengze Li, z5287104]</a:t>
            </a:r>
          </a:p>
          <a:p>
            <a:pPr indent="-228600">
              <a:buFont typeface="Arial" panose="020B0604020202020204" pitchFamily="34" charset="0"/>
              <a:buChar char="•"/>
            </a:pPr>
            <a:r>
              <a:rPr lang="en-US" sz="1800"/>
              <a:t>[Edwin Sun, z5112651]</a:t>
            </a:r>
          </a:p>
          <a:p>
            <a:pPr indent="-228600">
              <a:buFont typeface="Arial" panose="020B0604020202020204" pitchFamily="34" charset="0"/>
              <a:buChar char="•"/>
            </a:pPr>
            <a:r>
              <a:rPr lang="en-US" sz="1800"/>
              <a:t>[Genyuan Liang, z5235682]</a:t>
            </a:r>
          </a:p>
          <a:p>
            <a:pPr indent="-228600">
              <a:buFont typeface="Arial" panose="020B0604020202020204" pitchFamily="34" charset="0"/>
              <a:buChar char="•"/>
            </a:pPr>
            <a:endParaRPr lang="en-US" sz="1800"/>
          </a:p>
        </p:txBody>
      </p:sp>
    </p:spTree>
    <p:extLst>
      <p:ext uri="{BB962C8B-B14F-4D97-AF65-F5344CB8AC3E}">
        <p14:creationId xmlns:p14="http://schemas.microsoft.com/office/powerpoint/2010/main" val="368830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B4180-711F-4176-B91C-1C71275D1855}"/>
              </a:ext>
            </a:extLst>
          </p:cNvPr>
          <p:cNvSpPr>
            <a:spLocks noGrp="1"/>
          </p:cNvSpPr>
          <p:nvPr>
            <p:ph type="title"/>
          </p:nvPr>
        </p:nvSpPr>
        <p:spPr/>
        <p:txBody>
          <a:bodyPr/>
          <a:lstStyle/>
          <a:p>
            <a:r>
              <a:rPr lang="en-AU"/>
              <a:t>Abstract</a:t>
            </a:r>
            <a:endParaRPr lang="en-US"/>
          </a:p>
        </p:txBody>
      </p:sp>
      <p:sp>
        <p:nvSpPr>
          <p:cNvPr id="3" name="Content Placeholder 2">
            <a:extLst>
              <a:ext uri="{FF2B5EF4-FFF2-40B4-BE49-F238E27FC236}">
                <a16:creationId xmlns:a16="http://schemas.microsoft.com/office/drawing/2014/main" id="{028063A5-9666-4B33-A260-31268953D4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463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14E2-5C9A-4CED-A513-3C93923D0CF6}"/>
              </a:ext>
            </a:extLst>
          </p:cNvPr>
          <p:cNvSpPr>
            <a:spLocks noGrp="1"/>
          </p:cNvSpPr>
          <p:nvPr>
            <p:ph type="title"/>
          </p:nvPr>
        </p:nvSpPr>
        <p:spPr/>
        <p:txBody>
          <a:bodyPr/>
          <a:lstStyle/>
          <a:p>
            <a:r>
              <a:rPr lang="en-AU" dirty="0"/>
              <a:t>Introduction</a:t>
            </a:r>
            <a:br>
              <a:rPr lang="en-AU" dirty="0"/>
            </a:br>
            <a:endParaRPr lang="en-US" dirty="0"/>
          </a:p>
        </p:txBody>
      </p:sp>
      <p:sp>
        <p:nvSpPr>
          <p:cNvPr id="3" name="Content Placeholder 2">
            <a:extLst>
              <a:ext uri="{FF2B5EF4-FFF2-40B4-BE49-F238E27FC236}">
                <a16:creationId xmlns:a16="http://schemas.microsoft.com/office/drawing/2014/main" id="{F4F2829B-7A1A-483A-9600-A28EE5A770A1}"/>
              </a:ext>
            </a:extLst>
          </p:cNvPr>
          <p:cNvSpPr>
            <a:spLocks noGrp="1"/>
          </p:cNvSpPr>
          <p:nvPr>
            <p:ph idx="1"/>
          </p:nvPr>
        </p:nvSpPr>
        <p:spPr/>
        <p:txBody>
          <a:bodyPr>
            <a:normAutofit fontScale="47500" lnSpcReduction="20000"/>
          </a:bodyPr>
          <a:lstStyle/>
          <a:p>
            <a:r>
              <a:rPr lang="en-AU" dirty="0"/>
              <a:t>Introduction :You must explain the problem you have tackled, the basic approach taken to solving it, why you chose it, and any important aspects of that approach in terms of machine learning.</a:t>
            </a:r>
            <a:endParaRPr lang="en-US" dirty="0"/>
          </a:p>
          <a:p>
            <a:r>
              <a:rPr lang="en-US" dirty="0"/>
              <a:t>Problems: hard to find datasets, got IP banned from </a:t>
            </a:r>
            <a:r>
              <a:rPr lang="en-US" dirty="0" err="1"/>
              <a:t>GSMArena</a:t>
            </a:r>
            <a:r>
              <a:rPr lang="en-US" dirty="0"/>
              <a:t> due to excessive web-crawling. Will have to try a whole bunch of different algorithms on the data and decide which is best, and use more complicated algorithms. Considered SVM, DT (&amp; ensembles), Deep Learning. Also means that we should ‘think wider’ instead of changing hyperparameters to fit a certain model. Thus must use data that is already available &amp; other techniques, e.g. unsupervised learning to analyze technical specs only, without labelled classes. Also time considerations mean we can’t just manually collect data.</a:t>
            </a:r>
          </a:p>
          <a:p>
            <a:r>
              <a:rPr lang="en-US" dirty="0"/>
              <a:t>Framing the task:</a:t>
            </a:r>
          </a:p>
          <a:p>
            <a:pPr lvl="1"/>
            <a:r>
              <a:rPr lang="en-US" dirty="0"/>
              <a:t>1. Supervised, multiple-regression, SVM, batch-learning. </a:t>
            </a:r>
          </a:p>
          <a:p>
            <a:pPr lvl="1"/>
            <a:r>
              <a:rPr lang="en-US" dirty="0"/>
              <a:t>2. Supervised, classification, DT &amp; </a:t>
            </a:r>
            <a:r>
              <a:rPr lang="en-US" dirty="0" err="1"/>
              <a:t>ensembling</a:t>
            </a:r>
            <a:r>
              <a:rPr lang="en-US" dirty="0"/>
              <a:t>, batch-learning.</a:t>
            </a:r>
          </a:p>
          <a:p>
            <a:pPr lvl="1"/>
            <a:r>
              <a:rPr lang="en-US" dirty="0"/>
              <a:t>3. Unsupervised, classification, clustering, batch-learning.</a:t>
            </a:r>
          </a:p>
          <a:p>
            <a:pPr marL="457200" lvl="1" indent="0">
              <a:buNone/>
            </a:pPr>
            <a:r>
              <a:rPr lang="en-US" dirty="0"/>
              <a:t>I.e. learn everything in one go instead of online learning. Then compare models (1&amp;2 with 3). Try to predict prices of (3) using (1&amp;2). See if you can see some kind of pattern with clustering. Compare </a:t>
            </a:r>
            <a:r>
              <a:rPr lang="en-US"/>
              <a:t>pattern with 1&amp;2.</a:t>
            </a:r>
            <a:endParaRPr lang="en-US" dirty="0"/>
          </a:p>
          <a:p>
            <a:pPr marL="0" indent="0">
              <a:buNone/>
            </a:pPr>
            <a:r>
              <a:rPr lang="en-US" dirty="0"/>
              <a:t>The relationship between the ‘technical specifications’ of a modern ‘tech device’ and its inherent value is an interesting one indeed.</a:t>
            </a:r>
          </a:p>
          <a:p>
            <a:pPr marL="0" indent="0">
              <a:buNone/>
            </a:pPr>
            <a:r>
              <a:rPr lang="en-US" dirty="0"/>
              <a:t>There have been some niche research into the topic, but ‘deep’ investigative journalism or analysis are deficient.</a:t>
            </a:r>
          </a:p>
          <a:p>
            <a:pPr marL="0" indent="0">
              <a:buNone/>
            </a:pPr>
            <a:r>
              <a:rPr lang="en-US" dirty="0"/>
              <a:t>With the increasing number of smart devices and new, complex innovations that power them, the question of whether such product’s value can be ‘predicted’ may be of value to consumers and companies wanting to buy a new device or undergoing innovative research to create ‘higher spec’d’ devices.</a:t>
            </a:r>
          </a:p>
          <a:p>
            <a:pPr marL="0" indent="0">
              <a:buNone/>
            </a:pPr>
            <a:r>
              <a:rPr lang="en-US" dirty="0"/>
              <a:t>Modelling such a relationship is the largest problem. The many parameters versus the smaller-medium sized datasets available meant that any proposed ‘ML models’ must be carefully analyzed and corroborated with known sources and journals. ‘Kernel’-based techniques and dimensionality reduction would also have to be considered, along with baseline algorithms that seek to remove any seemingly unnecessary features.</a:t>
            </a:r>
          </a:p>
          <a:p>
            <a:pPr marL="0" indent="0">
              <a:buNone/>
            </a:pPr>
            <a:endParaRPr lang="en-US" dirty="0"/>
          </a:p>
        </p:txBody>
      </p:sp>
    </p:spTree>
    <p:extLst>
      <p:ext uri="{BB962C8B-B14F-4D97-AF65-F5344CB8AC3E}">
        <p14:creationId xmlns:p14="http://schemas.microsoft.com/office/powerpoint/2010/main" val="2564697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EC3E-C0B2-4AF9-BCB2-27546791BB66}"/>
              </a:ext>
            </a:extLst>
          </p:cNvPr>
          <p:cNvSpPr>
            <a:spLocks noGrp="1"/>
          </p:cNvSpPr>
          <p:nvPr>
            <p:ph type="title"/>
          </p:nvPr>
        </p:nvSpPr>
        <p:spPr/>
        <p:txBody>
          <a:bodyPr/>
          <a:lstStyle/>
          <a:p>
            <a:r>
              <a:rPr lang="en-AU"/>
              <a:t>Methodology I</a:t>
            </a:r>
            <a:endParaRPr lang="en-US"/>
          </a:p>
        </p:txBody>
      </p:sp>
      <p:sp>
        <p:nvSpPr>
          <p:cNvPr id="3" name="Content Placeholder 2">
            <a:extLst>
              <a:ext uri="{FF2B5EF4-FFF2-40B4-BE49-F238E27FC236}">
                <a16:creationId xmlns:a16="http://schemas.microsoft.com/office/drawing/2014/main" id="{8040A40F-22A1-4602-99F8-1359CAFB25B4}"/>
              </a:ext>
            </a:extLst>
          </p:cNvPr>
          <p:cNvSpPr>
            <a:spLocks noGrp="1"/>
          </p:cNvSpPr>
          <p:nvPr>
            <p:ph idx="1"/>
          </p:nvPr>
        </p:nvSpPr>
        <p:spPr/>
        <p:txBody>
          <a:bodyPr/>
          <a:lstStyle/>
          <a:p>
            <a:r>
              <a:rPr lang="en-US" dirty="0"/>
              <a:t>Linear Regression.</a:t>
            </a:r>
          </a:p>
          <a:p>
            <a:pPr lvl="1"/>
            <a:r>
              <a:rPr lang="en-US" dirty="0"/>
              <a:t>SK-Learn &amp; our own batch/stochastic gradient descent. </a:t>
            </a:r>
          </a:p>
          <a:p>
            <a:pPr lvl="1"/>
            <a:r>
              <a:rPr lang="en-US" dirty="0"/>
              <a:t>Inspected regularized L1 &amp; L2.</a:t>
            </a:r>
          </a:p>
          <a:p>
            <a:pPr lvl="1"/>
            <a:r>
              <a:rPr lang="en-US" dirty="0"/>
              <a:t>3-fold &amp; 4-fold cross validation.</a:t>
            </a:r>
          </a:p>
          <a:p>
            <a:pPr lvl="1"/>
            <a:r>
              <a:rPr lang="en-US" dirty="0"/>
              <a:t>Tweaking hyper-parameters, learning rate, total learning time around ~0.05 minutes.</a:t>
            </a:r>
          </a:p>
          <a:p>
            <a:pPr lvl="1"/>
            <a:endParaRPr lang="en-US" dirty="0"/>
          </a:p>
          <a:p>
            <a:pPr marL="457200" lvl="1" indent="0">
              <a:buNone/>
            </a:pPr>
            <a:endParaRPr lang="en-US" dirty="0"/>
          </a:p>
          <a:p>
            <a:pPr marL="0" indent="0">
              <a:buNone/>
            </a:pPr>
            <a:endParaRPr lang="en-US" dirty="0"/>
          </a:p>
        </p:txBody>
      </p:sp>
    </p:spTree>
    <p:extLst>
      <p:ext uri="{BB962C8B-B14F-4D97-AF65-F5344CB8AC3E}">
        <p14:creationId xmlns:p14="http://schemas.microsoft.com/office/powerpoint/2010/main" val="119439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65E3-E5B8-4528-A772-B74CEC67D08B}"/>
              </a:ext>
            </a:extLst>
          </p:cNvPr>
          <p:cNvSpPr>
            <a:spLocks noGrp="1"/>
          </p:cNvSpPr>
          <p:nvPr>
            <p:ph type="title"/>
          </p:nvPr>
        </p:nvSpPr>
        <p:spPr/>
        <p:txBody>
          <a:bodyPr/>
          <a:lstStyle/>
          <a:p>
            <a:r>
              <a:rPr lang="en-AU"/>
              <a:t>Methodology II</a:t>
            </a:r>
            <a:endParaRPr lang="en-US"/>
          </a:p>
        </p:txBody>
      </p:sp>
      <p:sp>
        <p:nvSpPr>
          <p:cNvPr id="3" name="Content Placeholder 2">
            <a:extLst>
              <a:ext uri="{FF2B5EF4-FFF2-40B4-BE49-F238E27FC236}">
                <a16:creationId xmlns:a16="http://schemas.microsoft.com/office/drawing/2014/main" id="{59D5A44D-95C1-4635-8569-8C7551557619}"/>
              </a:ext>
            </a:extLst>
          </p:cNvPr>
          <p:cNvSpPr>
            <a:spLocks noGrp="1"/>
          </p:cNvSpPr>
          <p:nvPr>
            <p:ph idx="1"/>
          </p:nvPr>
        </p:nvSpPr>
        <p:spPr/>
        <p:txBody>
          <a:bodyPr/>
          <a:lstStyle/>
          <a:p>
            <a:r>
              <a:rPr lang="en-US" dirty="0"/>
              <a:t>Unsupervised Learning.</a:t>
            </a:r>
          </a:p>
          <a:p>
            <a:pPr lvl="1"/>
            <a:r>
              <a:rPr lang="en-US" dirty="0"/>
              <a:t>Cluster Analysis of </a:t>
            </a:r>
            <a:r>
              <a:rPr lang="en-US" dirty="0" err="1"/>
              <a:t>unlabelled</a:t>
            </a:r>
            <a:r>
              <a:rPr lang="en-US" dirty="0"/>
              <a:t> datasets. Compare results of supervised &amp; unsupervised learning.</a:t>
            </a:r>
          </a:p>
        </p:txBody>
      </p:sp>
    </p:spTree>
    <p:extLst>
      <p:ext uri="{BB962C8B-B14F-4D97-AF65-F5344CB8AC3E}">
        <p14:creationId xmlns:p14="http://schemas.microsoft.com/office/powerpoint/2010/main" val="229394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094F-F004-4AAB-B28A-5CC1940E9A0D}"/>
              </a:ext>
            </a:extLst>
          </p:cNvPr>
          <p:cNvSpPr>
            <a:spLocks noGrp="1"/>
          </p:cNvSpPr>
          <p:nvPr>
            <p:ph type="title"/>
          </p:nvPr>
        </p:nvSpPr>
        <p:spPr/>
        <p:txBody>
          <a:bodyPr/>
          <a:lstStyle/>
          <a:p>
            <a:r>
              <a:rPr lang="en-AU"/>
              <a:t>Results I</a:t>
            </a:r>
            <a:endParaRPr lang="en-US"/>
          </a:p>
        </p:txBody>
      </p:sp>
      <p:sp>
        <p:nvSpPr>
          <p:cNvPr id="3" name="Content Placeholder 2">
            <a:extLst>
              <a:ext uri="{FF2B5EF4-FFF2-40B4-BE49-F238E27FC236}">
                <a16:creationId xmlns:a16="http://schemas.microsoft.com/office/drawing/2014/main" id="{CCF3DA14-63E0-4E22-8DF2-3002F968E4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737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5709-DDD1-4E71-BBEF-D5E8D642380D}"/>
              </a:ext>
            </a:extLst>
          </p:cNvPr>
          <p:cNvSpPr>
            <a:spLocks noGrp="1"/>
          </p:cNvSpPr>
          <p:nvPr>
            <p:ph type="title"/>
          </p:nvPr>
        </p:nvSpPr>
        <p:spPr/>
        <p:txBody>
          <a:bodyPr/>
          <a:lstStyle/>
          <a:p>
            <a:r>
              <a:rPr lang="en-AU"/>
              <a:t>Results II</a:t>
            </a:r>
            <a:endParaRPr lang="en-US"/>
          </a:p>
        </p:txBody>
      </p:sp>
      <p:sp>
        <p:nvSpPr>
          <p:cNvPr id="3" name="Content Placeholder 2">
            <a:extLst>
              <a:ext uri="{FF2B5EF4-FFF2-40B4-BE49-F238E27FC236}">
                <a16:creationId xmlns:a16="http://schemas.microsoft.com/office/drawing/2014/main" id="{C13A3C0F-86D3-434F-9692-91563D4ED4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734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0837-9E15-47DA-B0A6-2850149B11CF}"/>
              </a:ext>
            </a:extLst>
          </p:cNvPr>
          <p:cNvSpPr>
            <a:spLocks noGrp="1"/>
          </p:cNvSpPr>
          <p:nvPr>
            <p:ph type="title"/>
          </p:nvPr>
        </p:nvSpPr>
        <p:spPr/>
        <p:txBody>
          <a:bodyPr/>
          <a:lstStyle/>
          <a:p>
            <a:r>
              <a:rPr lang="en-AU"/>
              <a:t>Conclusion</a:t>
            </a:r>
            <a:endParaRPr lang="en-US"/>
          </a:p>
        </p:txBody>
      </p:sp>
      <p:sp>
        <p:nvSpPr>
          <p:cNvPr id="3" name="Content Placeholder 2">
            <a:extLst>
              <a:ext uri="{FF2B5EF4-FFF2-40B4-BE49-F238E27FC236}">
                <a16:creationId xmlns:a16="http://schemas.microsoft.com/office/drawing/2014/main" id="{11937D0E-E064-4D70-B6F9-A8A4B05D29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302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9658E-A3B7-45F1-B238-E875592A0DA7}"/>
              </a:ext>
            </a:extLst>
          </p:cNvPr>
          <p:cNvSpPr>
            <a:spLocks noGrp="1"/>
          </p:cNvSpPr>
          <p:nvPr>
            <p:ph type="title"/>
          </p:nvPr>
        </p:nvSpPr>
        <p:spPr/>
        <p:txBody>
          <a:bodyPr/>
          <a:lstStyle/>
          <a:p>
            <a:r>
              <a:rPr lang="en-AU"/>
              <a:t>References</a:t>
            </a:r>
            <a:endParaRPr lang="en-US"/>
          </a:p>
        </p:txBody>
      </p:sp>
      <p:sp>
        <p:nvSpPr>
          <p:cNvPr id="3" name="Content Placeholder 2">
            <a:extLst>
              <a:ext uri="{FF2B5EF4-FFF2-40B4-BE49-F238E27FC236}">
                <a16:creationId xmlns:a16="http://schemas.microsoft.com/office/drawing/2014/main" id="{0B6B2CFA-5B5F-4352-A580-C6E800697C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0408604"/>
      </p:ext>
    </p:extLst>
  </p:cSld>
  <p:clrMapOvr>
    <a:masterClrMapping/>
  </p:clrMapOvr>
</p:sld>
</file>

<file path=ppt/theme/theme1.xml><?xml version="1.0" encoding="utf-8"?>
<a:theme xmlns:a="http://schemas.openxmlformats.org/drawingml/2006/main" name="GradientVTI">
  <a:themeElements>
    <a:clrScheme name="AnalogousFromRegularSeedRightStep">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1852</TotalTime>
  <Words>495</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Univers</vt:lpstr>
      <vt:lpstr>GradientVTI</vt:lpstr>
      <vt:lpstr>Project Report</vt:lpstr>
      <vt:lpstr>Abstract</vt:lpstr>
      <vt:lpstr>Introduction </vt:lpstr>
      <vt:lpstr>Methodology I</vt:lpstr>
      <vt:lpstr>Methodology II</vt:lpstr>
      <vt:lpstr>Results I</vt:lpstr>
      <vt:lpstr>Results II</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Jason Qin</dc:creator>
  <cp:lastModifiedBy>Jason Qin</cp:lastModifiedBy>
  <cp:revision>2</cp:revision>
  <dcterms:created xsi:type="dcterms:W3CDTF">2020-07-19T00:35:50Z</dcterms:created>
  <dcterms:modified xsi:type="dcterms:W3CDTF">2020-07-22T10:23:28Z</dcterms:modified>
</cp:coreProperties>
</file>