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307" r:id="rId3"/>
    <p:sldId id="312" r:id="rId4"/>
    <p:sldId id="308" r:id="rId5"/>
    <p:sldId id="309" r:id="rId6"/>
    <p:sldId id="310" r:id="rId7"/>
    <p:sldId id="311" r:id="rId8"/>
    <p:sldId id="260" r:id="rId9"/>
    <p:sldId id="313" r:id="rId10"/>
    <p:sldId id="305" r:id="rId11"/>
    <p:sldId id="261" r:id="rId12"/>
    <p:sldId id="276" r:id="rId13"/>
    <p:sldId id="30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Tenor Sans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58F"/>
    <a:srgbClr val="F7F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F0EFB-0CCF-49FD-960F-A97875890BD8}" v="7" dt="2022-06-29T12:57:02.636"/>
  </p1510:revLst>
</p1510:revInfo>
</file>

<file path=ppt/tableStyles.xml><?xml version="1.0" encoding="utf-8"?>
<a:tblStyleLst xmlns:a="http://schemas.openxmlformats.org/drawingml/2006/main" def="{321A65C1-703D-44BC-A43B-56A1866F0C82}">
  <a:tblStyle styleId="{321A65C1-703D-44BC-A43B-56A1866F0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109D9-4CA2-49B0-A43F-E537B179919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22D67-BD62-4CA5-ACF3-5DF8F0BFDB24}">
      <dgm:prSet phldrT="[Text]" custT="1"/>
      <dgm:spPr/>
      <dgm:t>
        <a:bodyPr/>
        <a:lstStyle/>
        <a:p>
          <a:r>
            <a:rPr lang="en-US" sz="1800" dirty="0"/>
            <a:t>Data (what)</a:t>
          </a:r>
        </a:p>
      </dgm:t>
    </dgm:pt>
    <dgm:pt modelId="{4481BD05-A481-4D88-BF28-E7DE85C049D9}" type="parTrans" cxnId="{DF75AB03-A843-4A47-9B8E-DACCA0AEE4AE}">
      <dgm:prSet/>
      <dgm:spPr/>
      <dgm:t>
        <a:bodyPr/>
        <a:lstStyle/>
        <a:p>
          <a:endParaRPr lang="en-US"/>
        </a:p>
      </dgm:t>
    </dgm:pt>
    <dgm:pt modelId="{306AFB21-9836-44C5-A517-9968BA29CADE}" type="sibTrans" cxnId="{DF75AB03-A843-4A47-9B8E-DACCA0AEE4AE}">
      <dgm:prSet/>
      <dgm:spPr/>
      <dgm:t>
        <a:bodyPr/>
        <a:lstStyle/>
        <a:p>
          <a:endParaRPr lang="en-US"/>
        </a:p>
      </dgm:t>
    </dgm:pt>
    <dgm:pt modelId="{A1FF6AF1-0757-4C31-8B78-0B25DB56030E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b="0" u="none" dirty="0"/>
            <a:t>Date (Ordinal – Qualitative)</a:t>
          </a:r>
        </a:p>
      </dgm:t>
    </dgm:pt>
    <dgm:pt modelId="{90651F67-3DFB-4E60-912D-E8F27A554008}" type="parTrans" cxnId="{E7EB8EB8-B54F-447D-92C7-54B5668755C6}">
      <dgm:prSet/>
      <dgm:spPr/>
      <dgm:t>
        <a:bodyPr/>
        <a:lstStyle/>
        <a:p>
          <a:endParaRPr lang="en-US"/>
        </a:p>
      </dgm:t>
    </dgm:pt>
    <dgm:pt modelId="{4B48DF1E-07F7-4FD3-80CD-DD01FE05B981}" type="sibTrans" cxnId="{E7EB8EB8-B54F-447D-92C7-54B5668755C6}">
      <dgm:prSet/>
      <dgm:spPr/>
      <dgm:t>
        <a:bodyPr/>
        <a:lstStyle/>
        <a:p>
          <a:endParaRPr lang="en-US"/>
        </a:p>
      </dgm:t>
    </dgm:pt>
    <dgm:pt modelId="{37AE8676-B79F-4D13-BF98-6DA8271AB709}">
      <dgm:prSet phldrT="[Text]" custT="1"/>
      <dgm:spPr/>
      <dgm:t>
        <a:bodyPr/>
        <a:lstStyle/>
        <a:p>
          <a:r>
            <a:rPr lang="en-US" sz="1800" dirty="0"/>
            <a:t>Task (why)</a:t>
          </a:r>
        </a:p>
      </dgm:t>
    </dgm:pt>
    <dgm:pt modelId="{7B08BB47-6283-42FB-8B30-E731AC9ED717}" type="parTrans" cxnId="{82B3FE91-8227-4B44-B274-289A3DE4D08D}">
      <dgm:prSet/>
      <dgm:spPr/>
      <dgm:t>
        <a:bodyPr/>
        <a:lstStyle/>
        <a:p>
          <a:endParaRPr lang="en-US"/>
        </a:p>
      </dgm:t>
    </dgm:pt>
    <dgm:pt modelId="{2AB5FE1A-E16E-4253-ABAE-403152A8BFD0}" type="sibTrans" cxnId="{82B3FE91-8227-4B44-B274-289A3DE4D08D}">
      <dgm:prSet/>
      <dgm:spPr/>
      <dgm:t>
        <a:bodyPr/>
        <a:lstStyle/>
        <a:p>
          <a:endParaRPr lang="en-US"/>
        </a:p>
      </dgm:t>
    </dgm:pt>
    <dgm:pt modelId="{407AF38D-C504-4516-A90F-00768E3FC09F}">
      <dgm:prSet phldrT="[Text]" custT="1"/>
      <dgm:spPr/>
      <dgm:t>
        <a:bodyPr/>
        <a:lstStyle/>
        <a:p>
          <a:r>
            <a:rPr lang="en-US" sz="1800" dirty="0"/>
            <a:t>How (Idiom)</a:t>
          </a:r>
        </a:p>
      </dgm:t>
    </dgm:pt>
    <dgm:pt modelId="{B73A30DC-A261-44B3-BFBB-48E12A8130C0}" type="parTrans" cxnId="{C25463CF-9952-4071-92CE-D028D239E50D}">
      <dgm:prSet/>
      <dgm:spPr/>
      <dgm:t>
        <a:bodyPr/>
        <a:lstStyle/>
        <a:p>
          <a:endParaRPr lang="en-US"/>
        </a:p>
      </dgm:t>
    </dgm:pt>
    <dgm:pt modelId="{0E62CA15-8891-471D-8375-ED5BA313B862}" type="sibTrans" cxnId="{C25463CF-9952-4071-92CE-D028D239E50D}">
      <dgm:prSet/>
      <dgm:spPr/>
      <dgm:t>
        <a:bodyPr/>
        <a:lstStyle/>
        <a:p>
          <a:endParaRPr lang="en-US"/>
        </a:p>
      </dgm:t>
    </dgm:pt>
    <dgm:pt modelId="{B36C591B-C495-4EEA-B32D-3DFD2D5BA784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dirty="0"/>
            <a:t>To understand the response level of each country, based on their time period </a:t>
          </a:r>
        </a:p>
      </dgm:t>
    </dgm:pt>
    <dgm:pt modelId="{67F056C0-80CC-4E13-A569-958FCBBF800D}" type="parTrans" cxnId="{E174E0E9-DD70-44EB-8083-1D5D1686D616}">
      <dgm:prSet/>
      <dgm:spPr/>
      <dgm:t>
        <a:bodyPr/>
        <a:lstStyle/>
        <a:p>
          <a:endParaRPr lang="en-US"/>
        </a:p>
      </dgm:t>
    </dgm:pt>
    <dgm:pt modelId="{96300F04-862B-4802-9F00-CDC14D7E8A45}" type="sibTrans" cxnId="{E174E0E9-DD70-44EB-8083-1D5D1686D616}">
      <dgm:prSet/>
      <dgm:spPr/>
      <dgm:t>
        <a:bodyPr/>
        <a:lstStyle/>
        <a:p>
          <a:endParaRPr lang="en-US"/>
        </a:p>
      </dgm:t>
    </dgm:pt>
    <dgm:pt modelId="{5D47B854-BC4D-4BF2-9673-1FF0AD4B1219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dirty="0"/>
            <a:t>Represent the index rate in a way where we can see the trend over a period of time </a:t>
          </a:r>
        </a:p>
      </dgm:t>
    </dgm:pt>
    <dgm:pt modelId="{9460452A-96BA-4708-A810-0879F7275FEA}" type="parTrans" cxnId="{83909C51-8B6A-4F3E-9631-DDA6EC9256B6}">
      <dgm:prSet/>
      <dgm:spPr/>
      <dgm:t>
        <a:bodyPr/>
        <a:lstStyle/>
        <a:p>
          <a:endParaRPr lang="en-US"/>
        </a:p>
      </dgm:t>
    </dgm:pt>
    <dgm:pt modelId="{22D6BB3B-840C-45EC-A6A1-6A6A90F3D26C}" type="sibTrans" cxnId="{83909C51-8B6A-4F3E-9631-DDA6EC9256B6}">
      <dgm:prSet/>
      <dgm:spPr/>
      <dgm:t>
        <a:bodyPr/>
        <a:lstStyle/>
        <a:p>
          <a:endParaRPr lang="en-US"/>
        </a:p>
      </dgm:t>
    </dgm:pt>
    <dgm:pt modelId="{899741A8-F196-444D-B4A7-B172B4E0A958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b="0" u="none" dirty="0"/>
            <a:t>Stringency Index (Ordinal – Qualitative)</a:t>
          </a:r>
        </a:p>
      </dgm:t>
    </dgm:pt>
    <dgm:pt modelId="{FBB96A11-D22F-405C-9515-1D0D485AFC5D}" type="parTrans" cxnId="{17966B13-312C-4D4F-B5E0-4FFB4B196EB5}">
      <dgm:prSet/>
      <dgm:spPr/>
      <dgm:t>
        <a:bodyPr/>
        <a:lstStyle/>
        <a:p>
          <a:endParaRPr lang="en-US"/>
        </a:p>
      </dgm:t>
    </dgm:pt>
    <dgm:pt modelId="{8C922353-6F23-4514-9EEE-B84A2AE757B8}" type="sibTrans" cxnId="{17966B13-312C-4D4F-B5E0-4FFB4B196EB5}">
      <dgm:prSet/>
      <dgm:spPr/>
      <dgm:t>
        <a:bodyPr/>
        <a:lstStyle/>
        <a:p>
          <a:endParaRPr lang="en-US"/>
        </a:p>
      </dgm:t>
    </dgm:pt>
    <dgm:pt modelId="{CB7F300F-E52B-49B6-B357-AB8F0E057883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b="0" u="none" dirty="0"/>
            <a:t>Location (Nominal)</a:t>
          </a:r>
        </a:p>
      </dgm:t>
    </dgm:pt>
    <dgm:pt modelId="{F8E45AE9-6F7A-42AB-AE46-E13B97D254E7}" type="parTrans" cxnId="{6343841E-BC70-4701-82E4-CA7CFAF1ED41}">
      <dgm:prSet/>
      <dgm:spPr/>
      <dgm:t>
        <a:bodyPr/>
        <a:lstStyle/>
        <a:p>
          <a:endParaRPr lang="en-US"/>
        </a:p>
      </dgm:t>
    </dgm:pt>
    <dgm:pt modelId="{A93EB50E-4FEE-4A43-8C9C-5EF7F608C4DC}" type="sibTrans" cxnId="{6343841E-BC70-4701-82E4-CA7CFAF1ED41}">
      <dgm:prSet/>
      <dgm:spPr/>
      <dgm:t>
        <a:bodyPr/>
        <a:lstStyle/>
        <a:p>
          <a:endParaRPr lang="en-US"/>
        </a:p>
      </dgm:t>
    </dgm:pt>
    <dgm:pt modelId="{ADA248F3-C597-4648-82C8-36403BD5C0E1}" type="pres">
      <dgm:prSet presAssocID="{28B109D9-4CA2-49B0-A43F-E537B179919E}" presName="Name0" presStyleCnt="0">
        <dgm:presLayoutVars>
          <dgm:dir/>
          <dgm:animLvl val="lvl"/>
          <dgm:resizeHandles val="exact"/>
        </dgm:presLayoutVars>
      </dgm:prSet>
      <dgm:spPr/>
    </dgm:pt>
    <dgm:pt modelId="{AB5742FE-9A8B-495D-94EC-2CC98CB1D794}" type="pres">
      <dgm:prSet presAssocID="{3E722D67-BD62-4CA5-ACF3-5DF8F0BFDB24}" presName="linNode" presStyleCnt="0"/>
      <dgm:spPr/>
    </dgm:pt>
    <dgm:pt modelId="{402F73A2-67C6-4692-93A1-6CF6F3C28553}" type="pres">
      <dgm:prSet presAssocID="{3E722D67-BD62-4CA5-ACF3-5DF8F0BFDB24}" presName="parTx" presStyleLbl="revTx" presStyleIdx="0" presStyleCnt="3">
        <dgm:presLayoutVars>
          <dgm:chMax val="1"/>
          <dgm:bulletEnabled val="1"/>
        </dgm:presLayoutVars>
      </dgm:prSet>
      <dgm:spPr/>
    </dgm:pt>
    <dgm:pt modelId="{647615B5-632A-463B-B4B9-F710732BD821}" type="pres">
      <dgm:prSet presAssocID="{3E722D67-BD62-4CA5-ACF3-5DF8F0BFDB24}" presName="bracket" presStyleLbl="parChTrans1D1" presStyleIdx="0" presStyleCnt="3"/>
      <dgm:spPr/>
    </dgm:pt>
    <dgm:pt modelId="{39F52884-A181-443A-A117-C1EBBC95F66F}" type="pres">
      <dgm:prSet presAssocID="{3E722D67-BD62-4CA5-ACF3-5DF8F0BFDB24}" presName="spH" presStyleCnt="0"/>
      <dgm:spPr/>
    </dgm:pt>
    <dgm:pt modelId="{03DC8D0B-79E1-4CD6-A250-EDD42985A6D9}" type="pres">
      <dgm:prSet presAssocID="{3E722D67-BD62-4CA5-ACF3-5DF8F0BFDB24}" presName="desTx" presStyleLbl="node1" presStyleIdx="0" presStyleCnt="3">
        <dgm:presLayoutVars>
          <dgm:bulletEnabled val="1"/>
        </dgm:presLayoutVars>
      </dgm:prSet>
      <dgm:spPr/>
    </dgm:pt>
    <dgm:pt modelId="{491989EE-DCC8-4236-93D6-AB790EDB10FF}" type="pres">
      <dgm:prSet presAssocID="{306AFB21-9836-44C5-A517-9968BA29CADE}" presName="spV" presStyleCnt="0"/>
      <dgm:spPr/>
    </dgm:pt>
    <dgm:pt modelId="{50509ABA-39FD-469C-8F6D-96C3B0C13E60}" type="pres">
      <dgm:prSet presAssocID="{37AE8676-B79F-4D13-BF98-6DA8271AB709}" presName="linNode" presStyleCnt="0"/>
      <dgm:spPr/>
    </dgm:pt>
    <dgm:pt modelId="{D6F0CD46-0C8A-4B5C-A111-E93EAA3890DA}" type="pres">
      <dgm:prSet presAssocID="{37AE8676-B79F-4D13-BF98-6DA8271AB709}" presName="parTx" presStyleLbl="revTx" presStyleIdx="1" presStyleCnt="3">
        <dgm:presLayoutVars>
          <dgm:chMax val="1"/>
          <dgm:bulletEnabled val="1"/>
        </dgm:presLayoutVars>
      </dgm:prSet>
      <dgm:spPr/>
    </dgm:pt>
    <dgm:pt modelId="{D94E6ED0-02C2-4676-8D22-C6319B8ED564}" type="pres">
      <dgm:prSet presAssocID="{37AE8676-B79F-4D13-BF98-6DA8271AB709}" presName="bracket" presStyleLbl="parChTrans1D1" presStyleIdx="1" presStyleCnt="3"/>
      <dgm:spPr/>
    </dgm:pt>
    <dgm:pt modelId="{82135789-7020-45EE-BF1A-F1D3B6CF4B4E}" type="pres">
      <dgm:prSet presAssocID="{37AE8676-B79F-4D13-BF98-6DA8271AB709}" presName="spH" presStyleCnt="0"/>
      <dgm:spPr/>
    </dgm:pt>
    <dgm:pt modelId="{AC2D815E-DCF8-4EE0-AF1E-2F9662CCDA3A}" type="pres">
      <dgm:prSet presAssocID="{37AE8676-B79F-4D13-BF98-6DA8271AB709}" presName="desTx" presStyleLbl="node1" presStyleIdx="1" presStyleCnt="3">
        <dgm:presLayoutVars>
          <dgm:bulletEnabled val="1"/>
        </dgm:presLayoutVars>
      </dgm:prSet>
      <dgm:spPr/>
    </dgm:pt>
    <dgm:pt modelId="{3DA12B50-477D-4D14-9A2B-8AD3329F4B05}" type="pres">
      <dgm:prSet presAssocID="{2AB5FE1A-E16E-4253-ABAE-403152A8BFD0}" presName="spV" presStyleCnt="0"/>
      <dgm:spPr/>
    </dgm:pt>
    <dgm:pt modelId="{C6F240CF-4E08-4411-B36F-60126B92E7AF}" type="pres">
      <dgm:prSet presAssocID="{407AF38D-C504-4516-A90F-00768E3FC09F}" presName="linNode" presStyleCnt="0"/>
      <dgm:spPr/>
    </dgm:pt>
    <dgm:pt modelId="{B5924EAB-0456-481E-A93A-EB3468193833}" type="pres">
      <dgm:prSet presAssocID="{407AF38D-C504-4516-A90F-00768E3FC09F}" presName="parTx" presStyleLbl="revTx" presStyleIdx="2" presStyleCnt="3">
        <dgm:presLayoutVars>
          <dgm:chMax val="1"/>
          <dgm:bulletEnabled val="1"/>
        </dgm:presLayoutVars>
      </dgm:prSet>
      <dgm:spPr/>
    </dgm:pt>
    <dgm:pt modelId="{4977A6C8-B5CD-40DA-BAD6-39837CBFDFE0}" type="pres">
      <dgm:prSet presAssocID="{407AF38D-C504-4516-A90F-00768E3FC09F}" presName="bracket" presStyleLbl="parChTrans1D1" presStyleIdx="2" presStyleCnt="3"/>
      <dgm:spPr/>
    </dgm:pt>
    <dgm:pt modelId="{636D8D44-3D60-4849-854C-A25021B74D09}" type="pres">
      <dgm:prSet presAssocID="{407AF38D-C504-4516-A90F-00768E3FC09F}" presName="spH" presStyleCnt="0"/>
      <dgm:spPr/>
    </dgm:pt>
    <dgm:pt modelId="{72B8858B-E61B-487C-8BC7-DB2AE888ED82}" type="pres">
      <dgm:prSet presAssocID="{407AF38D-C504-4516-A90F-00768E3FC09F}" presName="desTx" presStyleLbl="node1" presStyleIdx="2" presStyleCnt="3" custLinFactNeighborX="-20626">
        <dgm:presLayoutVars>
          <dgm:bulletEnabled val="1"/>
        </dgm:presLayoutVars>
      </dgm:prSet>
      <dgm:spPr/>
    </dgm:pt>
  </dgm:ptLst>
  <dgm:cxnLst>
    <dgm:cxn modelId="{DF75AB03-A843-4A47-9B8E-DACCA0AEE4AE}" srcId="{28B109D9-4CA2-49B0-A43F-E537B179919E}" destId="{3E722D67-BD62-4CA5-ACF3-5DF8F0BFDB24}" srcOrd="0" destOrd="0" parTransId="{4481BD05-A481-4D88-BF28-E7DE85C049D9}" sibTransId="{306AFB21-9836-44C5-A517-9968BA29CADE}"/>
    <dgm:cxn modelId="{AE0EF00B-C7EC-4CF0-AE47-17755FBEC454}" type="presOf" srcId="{A1FF6AF1-0757-4C31-8B78-0B25DB56030E}" destId="{03DC8D0B-79E1-4CD6-A250-EDD42985A6D9}" srcOrd="0" destOrd="0" presId="urn:diagrams.loki3.com/BracketList"/>
    <dgm:cxn modelId="{17966B13-312C-4D4F-B5E0-4FFB4B196EB5}" srcId="{3E722D67-BD62-4CA5-ACF3-5DF8F0BFDB24}" destId="{899741A8-F196-444D-B4A7-B172B4E0A958}" srcOrd="1" destOrd="0" parTransId="{FBB96A11-D22F-405C-9515-1D0D485AFC5D}" sibTransId="{8C922353-6F23-4514-9EEE-B84A2AE757B8}"/>
    <dgm:cxn modelId="{06198C1A-4AF1-469E-AA8A-3902041A1F7B}" type="presOf" srcId="{5D47B854-BC4D-4BF2-9673-1FF0AD4B1219}" destId="{72B8858B-E61B-487C-8BC7-DB2AE888ED82}" srcOrd="0" destOrd="0" presId="urn:diagrams.loki3.com/BracketList"/>
    <dgm:cxn modelId="{6343841E-BC70-4701-82E4-CA7CFAF1ED41}" srcId="{3E722D67-BD62-4CA5-ACF3-5DF8F0BFDB24}" destId="{CB7F300F-E52B-49B6-B357-AB8F0E057883}" srcOrd="2" destOrd="0" parTransId="{F8E45AE9-6F7A-42AB-AE46-E13B97D254E7}" sibTransId="{A93EB50E-4FEE-4A43-8C9C-5EF7F608C4DC}"/>
    <dgm:cxn modelId="{0DDF951F-D461-4F85-86D2-4FA841E63FD0}" type="presOf" srcId="{407AF38D-C504-4516-A90F-00768E3FC09F}" destId="{B5924EAB-0456-481E-A93A-EB3468193833}" srcOrd="0" destOrd="0" presId="urn:diagrams.loki3.com/BracketList"/>
    <dgm:cxn modelId="{C0818C3B-30B0-43FE-91C2-AE53BB1D665D}" type="presOf" srcId="{37AE8676-B79F-4D13-BF98-6DA8271AB709}" destId="{D6F0CD46-0C8A-4B5C-A111-E93EAA3890DA}" srcOrd="0" destOrd="0" presId="urn:diagrams.loki3.com/BracketList"/>
    <dgm:cxn modelId="{83909C51-8B6A-4F3E-9631-DDA6EC9256B6}" srcId="{407AF38D-C504-4516-A90F-00768E3FC09F}" destId="{5D47B854-BC4D-4BF2-9673-1FF0AD4B1219}" srcOrd="0" destOrd="0" parTransId="{9460452A-96BA-4708-A810-0879F7275FEA}" sibTransId="{22D6BB3B-840C-45EC-A6A1-6A6A90F3D26C}"/>
    <dgm:cxn modelId="{EC5D1E76-BF0A-4379-8D80-406FF23DCCF6}" type="presOf" srcId="{28B109D9-4CA2-49B0-A43F-E537B179919E}" destId="{ADA248F3-C597-4648-82C8-36403BD5C0E1}" srcOrd="0" destOrd="0" presId="urn:diagrams.loki3.com/BracketList"/>
    <dgm:cxn modelId="{82B3FE91-8227-4B44-B274-289A3DE4D08D}" srcId="{28B109D9-4CA2-49B0-A43F-E537B179919E}" destId="{37AE8676-B79F-4D13-BF98-6DA8271AB709}" srcOrd="1" destOrd="0" parTransId="{7B08BB47-6283-42FB-8B30-E731AC9ED717}" sibTransId="{2AB5FE1A-E16E-4253-ABAE-403152A8BFD0}"/>
    <dgm:cxn modelId="{E7EB8EB8-B54F-447D-92C7-54B5668755C6}" srcId="{3E722D67-BD62-4CA5-ACF3-5DF8F0BFDB24}" destId="{A1FF6AF1-0757-4C31-8B78-0B25DB56030E}" srcOrd="0" destOrd="0" parTransId="{90651F67-3DFB-4E60-912D-E8F27A554008}" sibTransId="{4B48DF1E-07F7-4FD3-80CD-DD01FE05B981}"/>
    <dgm:cxn modelId="{1B8F4FC8-136D-4E77-AEAE-F2D66C799982}" type="presOf" srcId="{3E722D67-BD62-4CA5-ACF3-5DF8F0BFDB24}" destId="{402F73A2-67C6-4692-93A1-6CF6F3C28553}" srcOrd="0" destOrd="0" presId="urn:diagrams.loki3.com/BracketList"/>
    <dgm:cxn modelId="{749E72C9-B1FD-4C12-B9C2-99296A56079E}" type="presOf" srcId="{899741A8-F196-444D-B4A7-B172B4E0A958}" destId="{03DC8D0B-79E1-4CD6-A250-EDD42985A6D9}" srcOrd="0" destOrd="1" presId="urn:diagrams.loki3.com/BracketList"/>
    <dgm:cxn modelId="{C25463CF-9952-4071-92CE-D028D239E50D}" srcId="{28B109D9-4CA2-49B0-A43F-E537B179919E}" destId="{407AF38D-C504-4516-A90F-00768E3FC09F}" srcOrd="2" destOrd="0" parTransId="{B73A30DC-A261-44B3-BFBB-48E12A8130C0}" sibTransId="{0E62CA15-8891-471D-8375-ED5BA313B862}"/>
    <dgm:cxn modelId="{E7468BE4-7F44-4805-827D-5A7FB94FE29F}" type="presOf" srcId="{CB7F300F-E52B-49B6-B357-AB8F0E057883}" destId="{03DC8D0B-79E1-4CD6-A250-EDD42985A6D9}" srcOrd="0" destOrd="2" presId="urn:diagrams.loki3.com/BracketList"/>
    <dgm:cxn modelId="{E174E0E9-DD70-44EB-8083-1D5D1686D616}" srcId="{37AE8676-B79F-4D13-BF98-6DA8271AB709}" destId="{B36C591B-C495-4EEA-B32D-3DFD2D5BA784}" srcOrd="0" destOrd="0" parTransId="{67F056C0-80CC-4E13-A569-958FCBBF800D}" sibTransId="{96300F04-862B-4802-9F00-CDC14D7E8A45}"/>
    <dgm:cxn modelId="{4EF5E1FE-DACF-4C93-8477-2CFF3420BC0B}" type="presOf" srcId="{B36C591B-C495-4EEA-B32D-3DFD2D5BA784}" destId="{AC2D815E-DCF8-4EE0-AF1E-2F9662CCDA3A}" srcOrd="0" destOrd="0" presId="urn:diagrams.loki3.com/BracketList"/>
    <dgm:cxn modelId="{63F801D5-235C-4E5B-83A4-CBE01DB68821}" type="presParOf" srcId="{ADA248F3-C597-4648-82C8-36403BD5C0E1}" destId="{AB5742FE-9A8B-495D-94EC-2CC98CB1D794}" srcOrd="0" destOrd="0" presId="urn:diagrams.loki3.com/BracketList"/>
    <dgm:cxn modelId="{D7132203-123D-4D6F-9042-6CB26ECDB459}" type="presParOf" srcId="{AB5742FE-9A8B-495D-94EC-2CC98CB1D794}" destId="{402F73A2-67C6-4692-93A1-6CF6F3C28553}" srcOrd="0" destOrd="0" presId="urn:diagrams.loki3.com/BracketList"/>
    <dgm:cxn modelId="{7D44D692-1311-4ABA-A06C-B7B06F1CAEE5}" type="presParOf" srcId="{AB5742FE-9A8B-495D-94EC-2CC98CB1D794}" destId="{647615B5-632A-463B-B4B9-F710732BD821}" srcOrd="1" destOrd="0" presId="urn:diagrams.loki3.com/BracketList"/>
    <dgm:cxn modelId="{D73B8F20-D0D9-4104-BC82-95AD9264BB97}" type="presParOf" srcId="{AB5742FE-9A8B-495D-94EC-2CC98CB1D794}" destId="{39F52884-A181-443A-A117-C1EBBC95F66F}" srcOrd="2" destOrd="0" presId="urn:diagrams.loki3.com/BracketList"/>
    <dgm:cxn modelId="{419674A7-C66F-4956-A160-DE782623F88A}" type="presParOf" srcId="{AB5742FE-9A8B-495D-94EC-2CC98CB1D794}" destId="{03DC8D0B-79E1-4CD6-A250-EDD42985A6D9}" srcOrd="3" destOrd="0" presId="urn:diagrams.loki3.com/BracketList"/>
    <dgm:cxn modelId="{1977DE27-1EF6-4ED0-9752-CDDF4123B9DD}" type="presParOf" srcId="{ADA248F3-C597-4648-82C8-36403BD5C0E1}" destId="{491989EE-DCC8-4236-93D6-AB790EDB10FF}" srcOrd="1" destOrd="0" presId="urn:diagrams.loki3.com/BracketList"/>
    <dgm:cxn modelId="{C81C435F-2FF3-4D06-89F2-EBB8D25ACE48}" type="presParOf" srcId="{ADA248F3-C597-4648-82C8-36403BD5C0E1}" destId="{50509ABA-39FD-469C-8F6D-96C3B0C13E60}" srcOrd="2" destOrd="0" presId="urn:diagrams.loki3.com/BracketList"/>
    <dgm:cxn modelId="{79A5891D-939E-4AE9-8FA1-337E61BE9F92}" type="presParOf" srcId="{50509ABA-39FD-469C-8F6D-96C3B0C13E60}" destId="{D6F0CD46-0C8A-4B5C-A111-E93EAA3890DA}" srcOrd="0" destOrd="0" presId="urn:diagrams.loki3.com/BracketList"/>
    <dgm:cxn modelId="{6B126CF9-6EA1-47BE-BBD4-6ED70CB3DE5B}" type="presParOf" srcId="{50509ABA-39FD-469C-8F6D-96C3B0C13E60}" destId="{D94E6ED0-02C2-4676-8D22-C6319B8ED564}" srcOrd="1" destOrd="0" presId="urn:diagrams.loki3.com/BracketList"/>
    <dgm:cxn modelId="{4172B1ED-B922-46D9-BE22-A898B9221E30}" type="presParOf" srcId="{50509ABA-39FD-469C-8F6D-96C3B0C13E60}" destId="{82135789-7020-45EE-BF1A-F1D3B6CF4B4E}" srcOrd="2" destOrd="0" presId="urn:diagrams.loki3.com/BracketList"/>
    <dgm:cxn modelId="{01B34045-8A7E-4FA3-8D47-839AEDCE5BF1}" type="presParOf" srcId="{50509ABA-39FD-469C-8F6D-96C3B0C13E60}" destId="{AC2D815E-DCF8-4EE0-AF1E-2F9662CCDA3A}" srcOrd="3" destOrd="0" presId="urn:diagrams.loki3.com/BracketList"/>
    <dgm:cxn modelId="{A4311D76-084A-4B10-8B20-873052681834}" type="presParOf" srcId="{ADA248F3-C597-4648-82C8-36403BD5C0E1}" destId="{3DA12B50-477D-4D14-9A2B-8AD3329F4B05}" srcOrd="3" destOrd="0" presId="urn:diagrams.loki3.com/BracketList"/>
    <dgm:cxn modelId="{46868BE1-610D-455F-A3C7-A296DAC4060D}" type="presParOf" srcId="{ADA248F3-C597-4648-82C8-36403BD5C0E1}" destId="{C6F240CF-4E08-4411-B36F-60126B92E7AF}" srcOrd="4" destOrd="0" presId="urn:diagrams.loki3.com/BracketList"/>
    <dgm:cxn modelId="{12F380C8-1FA2-4C8A-85D1-F1D449CADB35}" type="presParOf" srcId="{C6F240CF-4E08-4411-B36F-60126B92E7AF}" destId="{B5924EAB-0456-481E-A93A-EB3468193833}" srcOrd="0" destOrd="0" presId="urn:diagrams.loki3.com/BracketList"/>
    <dgm:cxn modelId="{5043BB45-48A1-49E3-8954-7A5FBDAD0FA6}" type="presParOf" srcId="{C6F240CF-4E08-4411-B36F-60126B92E7AF}" destId="{4977A6C8-B5CD-40DA-BAD6-39837CBFDFE0}" srcOrd="1" destOrd="0" presId="urn:diagrams.loki3.com/BracketList"/>
    <dgm:cxn modelId="{A4CE94B1-AC58-4813-8DE1-B62166B81780}" type="presParOf" srcId="{C6F240CF-4E08-4411-B36F-60126B92E7AF}" destId="{636D8D44-3D60-4849-854C-A25021B74D09}" srcOrd="2" destOrd="0" presId="urn:diagrams.loki3.com/BracketList"/>
    <dgm:cxn modelId="{47A45ED5-A9DF-4874-9CCB-7B4EC06B0CB5}" type="presParOf" srcId="{C6F240CF-4E08-4411-B36F-60126B92E7AF}" destId="{72B8858B-E61B-487C-8BC7-DB2AE888ED8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109D9-4CA2-49B0-A43F-E537B179919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22D67-BD62-4CA5-ACF3-5DF8F0BFDB24}">
      <dgm:prSet phldrT="[Text]" custT="1"/>
      <dgm:spPr/>
      <dgm:t>
        <a:bodyPr/>
        <a:lstStyle/>
        <a:p>
          <a:r>
            <a:rPr lang="en-US" sz="1800" dirty="0"/>
            <a:t>Data (what)</a:t>
          </a:r>
        </a:p>
      </dgm:t>
    </dgm:pt>
    <dgm:pt modelId="{4481BD05-A481-4D88-BF28-E7DE85C049D9}" type="parTrans" cxnId="{DF75AB03-A843-4A47-9B8E-DACCA0AEE4AE}">
      <dgm:prSet/>
      <dgm:spPr/>
      <dgm:t>
        <a:bodyPr/>
        <a:lstStyle/>
        <a:p>
          <a:endParaRPr lang="en-US"/>
        </a:p>
      </dgm:t>
    </dgm:pt>
    <dgm:pt modelId="{306AFB21-9836-44C5-A517-9968BA29CADE}" type="sibTrans" cxnId="{DF75AB03-A843-4A47-9B8E-DACCA0AEE4AE}">
      <dgm:prSet/>
      <dgm:spPr/>
      <dgm:t>
        <a:bodyPr/>
        <a:lstStyle/>
        <a:p>
          <a:endParaRPr lang="en-US"/>
        </a:p>
      </dgm:t>
    </dgm:pt>
    <dgm:pt modelId="{A1FF6AF1-0757-4C31-8B78-0B25DB56030E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b="0" u="none" dirty="0"/>
            <a:t>Revenue (Ordinal – Qualitative)</a:t>
          </a:r>
        </a:p>
      </dgm:t>
    </dgm:pt>
    <dgm:pt modelId="{90651F67-3DFB-4E60-912D-E8F27A554008}" type="parTrans" cxnId="{E7EB8EB8-B54F-447D-92C7-54B5668755C6}">
      <dgm:prSet/>
      <dgm:spPr/>
      <dgm:t>
        <a:bodyPr/>
        <a:lstStyle/>
        <a:p>
          <a:endParaRPr lang="en-US"/>
        </a:p>
      </dgm:t>
    </dgm:pt>
    <dgm:pt modelId="{4B48DF1E-07F7-4FD3-80CD-DD01FE05B981}" type="sibTrans" cxnId="{E7EB8EB8-B54F-447D-92C7-54B5668755C6}">
      <dgm:prSet/>
      <dgm:spPr/>
      <dgm:t>
        <a:bodyPr/>
        <a:lstStyle/>
        <a:p>
          <a:endParaRPr lang="en-US"/>
        </a:p>
      </dgm:t>
    </dgm:pt>
    <dgm:pt modelId="{37AE8676-B79F-4D13-BF98-6DA8271AB709}">
      <dgm:prSet phldrT="[Text]" custT="1"/>
      <dgm:spPr/>
      <dgm:t>
        <a:bodyPr/>
        <a:lstStyle/>
        <a:p>
          <a:r>
            <a:rPr lang="en-US" sz="1800" dirty="0"/>
            <a:t>Task (why)</a:t>
          </a:r>
        </a:p>
      </dgm:t>
    </dgm:pt>
    <dgm:pt modelId="{7B08BB47-6283-42FB-8B30-E731AC9ED717}" type="parTrans" cxnId="{82B3FE91-8227-4B44-B274-289A3DE4D08D}">
      <dgm:prSet/>
      <dgm:spPr/>
      <dgm:t>
        <a:bodyPr/>
        <a:lstStyle/>
        <a:p>
          <a:endParaRPr lang="en-US"/>
        </a:p>
      </dgm:t>
    </dgm:pt>
    <dgm:pt modelId="{2AB5FE1A-E16E-4253-ABAE-403152A8BFD0}" type="sibTrans" cxnId="{82B3FE91-8227-4B44-B274-289A3DE4D08D}">
      <dgm:prSet/>
      <dgm:spPr/>
      <dgm:t>
        <a:bodyPr/>
        <a:lstStyle/>
        <a:p>
          <a:endParaRPr lang="en-US"/>
        </a:p>
      </dgm:t>
    </dgm:pt>
    <dgm:pt modelId="{407AF38D-C504-4516-A90F-00768E3FC09F}">
      <dgm:prSet phldrT="[Text]" custT="1"/>
      <dgm:spPr/>
      <dgm:t>
        <a:bodyPr/>
        <a:lstStyle/>
        <a:p>
          <a:r>
            <a:rPr lang="en-US" sz="1800" dirty="0"/>
            <a:t>How (Idiom)</a:t>
          </a:r>
        </a:p>
      </dgm:t>
    </dgm:pt>
    <dgm:pt modelId="{B73A30DC-A261-44B3-BFBB-48E12A8130C0}" type="parTrans" cxnId="{C25463CF-9952-4071-92CE-D028D239E50D}">
      <dgm:prSet/>
      <dgm:spPr/>
      <dgm:t>
        <a:bodyPr/>
        <a:lstStyle/>
        <a:p>
          <a:endParaRPr lang="en-US"/>
        </a:p>
      </dgm:t>
    </dgm:pt>
    <dgm:pt modelId="{0E62CA15-8891-471D-8375-ED5BA313B862}" type="sibTrans" cxnId="{C25463CF-9952-4071-92CE-D028D239E50D}">
      <dgm:prSet/>
      <dgm:spPr/>
      <dgm:t>
        <a:bodyPr/>
        <a:lstStyle/>
        <a:p>
          <a:endParaRPr lang="en-US"/>
        </a:p>
      </dgm:t>
    </dgm:pt>
    <dgm:pt modelId="{5D47B854-BC4D-4BF2-9673-1FF0AD4B1219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dirty="0"/>
            <a:t>Show total revenue of all products for a specific period of time</a:t>
          </a:r>
        </a:p>
      </dgm:t>
    </dgm:pt>
    <dgm:pt modelId="{9460452A-96BA-4708-A810-0879F7275FEA}" type="parTrans" cxnId="{83909C51-8B6A-4F3E-9631-DDA6EC9256B6}">
      <dgm:prSet/>
      <dgm:spPr/>
      <dgm:t>
        <a:bodyPr/>
        <a:lstStyle/>
        <a:p>
          <a:endParaRPr lang="en-US"/>
        </a:p>
      </dgm:t>
    </dgm:pt>
    <dgm:pt modelId="{22D6BB3B-840C-45EC-A6A1-6A6A90F3D26C}" type="sibTrans" cxnId="{83909C51-8B6A-4F3E-9631-DDA6EC9256B6}">
      <dgm:prSet/>
      <dgm:spPr/>
      <dgm:t>
        <a:bodyPr/>
        <a:lstStyle/>
        <a:p>
          <a:endParaRPr lang="en-US"/>
        </a:p>
      </dgm:t>
    </dgm:pt>
    <dgm:pt modelId="{9C3AA889-DBA6-4DFA-9DC2-2317501CBB98}">
      <dgm:prSet phldrT="[Text]" custT="1"/>
      <dgm:spPr>
        <a:solidFill>
          <a:srgbClr val="52658F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dirty="0"/>
            <a:t>To show the best performing/revenue generating product in the company in order to improve sales</a:t>
          </a:r>
        </a:p>
      </dgm:t>
    </dgm:pt>
    <dgm:pt modelId="{865BD07C-A9B9-49A3-8A54-5484FBFA6F44}" type="parTrans" cxnId="{0B2F2D42-4AA5-4DE7-97C1-86A1D748D78F}">
      <dgm:prSet/>
      <dgm:spPr/>
      <dgm:t>
        <a:bodyPr/>
        <a:lstStyle/>
        <a:p>
          <a:endParaRPr lang="en-US"/>
        </a:p>
      </dgm:t>
    </dgm:pt>
    <dgm:pt modelId="{CD83B261-DEA8-40BA-AD57-13D8516BCC28}" type="sibTrans" cxnId="{0B2F2D42-4AA5-4DE7-97C1-86A1D748D78F}">
      <dgm:prSet/>
      <dgm:spPr/>
      <dgm:t>
        <a:bodyPr/>
        <a:lstStyle/>
        <a:p>
          <a:endParaRPr lang="en-US"/>
        </a:p>
      </dgm:t>
    </dgm:pt>
    <dgm:pt modelId="{2FFA2E9A-E98C-4631-A7E3-0E4903433B3B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b="0" u="none" dirty="0"/>
            <a:t>Period of Time (Ordinal – Qualitative)</a:t>
          </a:r>
        </a:p>
      </dgm:t>
    </dgm:pt>
    <dgm:pt modelId="{9181497B-E879-4082-AE27-65ADC7E0FC9A}" type="parTrans" cxnId="{E178A7E7-F081-45EF-B0F7-C8E3BAB7A11D}">
      <dgm:prSet/>
      <dgm:spPr/>
      <dgm:t>
        <a:bodyPr/>
        <a:lstStyle/>
        <a:p>
          <a:endParaRPr lang="en-US"/>
        </a:p>
      </dgm:t>
    </dgm:pt>
    <dgm:pt modelId="{AB6D411C-E5D6-42D9-9442-B5DF02B849D5}" type="sibTrans" cxnId="{E178A7E7-F081-45EF-B0F7-C8E3BAB7A11D}">
      <dgm:prSet/>
      <dgm:spPr/>
      <dgm:t>
        <a:bodyPr/>
        <a:lstStyle/>
        <a:p>
          <a:endParaRPr lang="en-US"/>
        </a:p>
      </dgm:t>
    </dgm:pt>
    <dgm:pt modelId="{323093A7-A2DC-4AE9-8E54-911849B3F9D7}">
      <dgm:prSet phldrT="[Text]" custT="1"/>
      <dgm:spPr>
        <a:solidFill>
          <a:srgbClr val="52658F"/>
        </a:solidFill>
      </dgm:spPr>
      <dgm:t>
        <a:bodyPr/>
        <a:lstStyle/>
        <a:p>
          <a:pPr>
            <a:buNone/>
          </a:pPr>
          <a:r>
            <a:rPr lang="en-US" sz="1800" b="0" u="none" dirty="0"/>
            <a:t>Product (Nominal)</a:t>
          </a:r>
        </a:p>
      </dgm:t>
    </dgm:pt>
    <dgm:pt modelId="{4EF0BDBA-8436-4E4D-B64E-F843AB64051C}" type="parTrans" cxnId="{C250D682-37EC-47AA-9034-B64A13E9E6CC}">
      <dgm:prSet/>
      <dgm:spPr/>
      <dgm:t>
        <a:bodyPr/>
        <a:lstStyle/>
        <a:p>
          <a:endParaRPr lang="en-US"/>
        </a:p>
      </dgm:t>
    </dgm:pt>
    <dgm:pt modelId="{CDC5A0BF-76EE-4E60-A8DC-2FCCCBE57935}" type="sibTrans" cxnId="{C250D682-37EC-47AA-9034-B64A13E9E6CC}">
      <dgm:prSet/>
      <dgm:spPr/>
      <dgm:t>
        <a:bodyPr/>
        <a:lstStyle/>
        <a:p>
          <a:endParaRPr lang="en-US"/>
        </a:p>
      </dgm:t>
    </dgm:pt>
    <dgm:pt modelId="{ADA248F3-C597-4648-82C8-36403BD5C0E1}" type="pres">
      <dgm:prSet presAssocID="{28B109D9-4CA2-49B0-A43F-E537B179919E}" presName="Name0" presStyleCnt="0">
        <dgm:presLayoutVars>
          <dgm:dir/>
          <dgm:animLvl val="lvl"/>
          <dgm:resizeHandles val="exact"/>
        </dgm:presLayoutVars>
      </dgm:prSet>
      <dgm:spPr/>
    </dgm:pt>
    <dgm:pt modelId="{AB5742FE-9A8B-495D-94EC-2CC98CB1D794}" type="pres">
      <dgm:prSet presAssocID="{3E722D67-BD62-4CA5-ACF3-5DF8F0BFDB24}" presName="linNode" presStyleCnt="0"/>
      <dgm:spPr/>
    </dgm:pt>
    <dgm:pt modelId="{402F73A2-67C6-4692-93A1-6CF6F3C28553}" type="pres">
      <dgm:prSet presAssocID="{3E722D67-BD62-4CA5-ACF3-5DF8F0BFDB24}" presName="parTx" presStyleLbl="revTx" presStyleIdx="0" presStyleCnt="3">
        <dgm:presLayoutVars>
          <dgm:chMax val="1"/>
          <dgm:bulletEnabled val="1"/>
        </dgm:presLayoutVars>
      </dgm:prSet>
      <dgm:spPr/>
    </dgm:pt>
    <dgm:pt modelId="{647615B5-632A-463B-B4B9-F710732BD821}" type="pres">
      <dgm:prSet presAssocID="{3E722D67-BD62-4CA5-ACF3-5DF8F0BFDB24}" presName="bracket" presStyleLbl="parChTrans1D1" presStyleIdx="0" presStyleCnt="3"/>
      <dgm:spPr/>
    </dgm:pt>
    <dgm:pt modelId="{39F52884-A181-443A-A117-C1EBBC95F66F}" type="pres">
      <dgm:prSet presAssocID="{3E722D67-BD62-4CA5-ACF3-5DF8F0BFDB24}" presName="spH" presStyleCnt="0"/>
      <dgm:spPr/>
    </dgm:pt>
    <dgm:pt modelId="{03DC8D0B-79E1-4CD6-A250-EDD42985A6D9}" type="pres">
      <dgm:prSet presAssocID="{3E722D67-BD62-4CA5-ACF3-5DF8F0BFDB24}" presName="desTx" presStyleLbl="node1" presStyleIdx="0" presStyleCnt="3">
        <dgm:presLayoutVars>
          <dgm:bulletEnabled val="1"/>
        </dgm:presLayoutVars>
      </dgm:prSet>
      <dgm:spPr/>
    </dgm:pt>
    <dgm:pt modelId="{491989EE-DCC8-4236-93D6-AB790EDB10FF}" type="pres">
      <dgm:prSet presAssocID="{306AFB21-9836-44C5-A517-9968BA29CADE}" presName="spV" presStyleCnt="0"/>
      <dgm:spPr/>
    </dgm:pt>
    <dgm:pt modelId="{50509ABA-39FD-469C-8F6D-96C3B0C13E60}" type="pres">
      <dgm:prSet presAssocID="{37AE8676-B79F-4D13-BF98-6DA8271AB709}" presName="linNode" presStyleCnt="0"/>
      <dgm:spPr/>
    </dgm:pt>
    <dgm:pt modelId="{D6F0CD46-0C8A-4B5C-A111-E93EAA3890DA}" type="pres">
      <dgm:prSet presAssocID="{37AE8676-B79F-4D13-BF98-6DA8271AB709}" presName="parTx" presStyleLbl="revTx" presStyleIdx="1" presStyleCnt="3">
        <dgm:presLayoutVars>
          <dgm:chMax val="1"/>
          <dgm:bulletEnabled val="1"/>
        </dgm:presLayoutVars>
      </dgm:prSet>
      <dgm:spPr/>
    </dgm:pt>
    <dgm:pt modelId="{D94E6ED0-02C2-4676-8D22-C6319B8ED564}" type="pres">
      <dgm:prSet presAssocID="{37AE8676-B79F-4D13-BF98-6DA8271AB709}" presName="bracket" presStyleLbl="parChTrans1D1" presStyleIdx="1" presStyleCnt="3"/>
      <dgm:spPr/>
    </dgm:pt>
    <dgm:pt modelId="{82135789-7020-45EE-BF1A-F1D3B6CF4B4E}" type="pres">
      <dgm:prSet presAssocID="{37AE8676-B79F-4D13-BF98-6DA8271AB709}" presName="spH" presStyleCnt="0"/>
      <dgm:spPr/>
    </dgm:pt>
    <dgm:pt modelId="{BE645667-53B7-400B-B40B-90AD01752B58}" type="pres">
      <dgm:prSet presAssocID="{37AE8676-B79F-4D13-BF98-6DA8271AB709}" presName="desTx" presStyleLbl="node1" presStyleIdx="1" presStyleCnt="3">
        <dgm:presLayoutVars>
          <dgm:bulletEnabled val="1"/>
        </dgm:presLayoutVars>
      </dgm:prSet>
      <dgm:spPr/>
    </dgm:pt>
    <dgm:pt modelId="{3DA12B50-477D-4D14-9A2B-8AD3329F4B05}" type="pres">
      <dgm:prSet presAssocID="{2AB5FE1A-E16E-4253-ABAE-403152A8BFD0}" presName="spV" presStyleCnt="0"/>
      <dgm:spPr/>
    </dgm:pt>
    <dgm:pt modelId="{C6F240CF-4E08-4411-B36F-60126B92E7AF}" type="pres">
      <dgm:prSet presAssocID="{407AF38D-C504-4516-A90F-00768E3FC09F}" presName="linNode" presStyleCnt="0"/>
      <dgm:spPr/>
    </dgm:pt>
    <dgm:pt modelId="{B5924EAB-0456-481E-A93A-EB3468193833}" type="pres">
      <dgm:prSet presAssocID="{407AF38D-C504-4516-A90F-00768E3FC09F}" presName="parTx" presStyleLbl="revTx" presStyleIdx="2" presStyleCnt="3">
        <dgm:presLayoutVars>
          <dgm:chMax val="1"/>
          <dgm:bulletEnabled val="1"/>
        </dgm:presLayoutVars>
      </dgm:prSet>
      <dgm:spPr/>
    </dgm:pt>
    <dgm:pt modelId="{4977A6C8-B5CD-40DA-BAD6-39837CBFDFE0}" type="pres">
      <dgm:prSet presAssocID="{407AF38D-C504-4516-A90F-00768E3FC09F}" presName="bracket" presStyleLbl="parChTrans1D1" presStyleIdx="2" presStyleCnt="3"/>
      <dgm:spPr/>
    </dgm:pt>
    <dgm:pt modelId="{636D8D44-3D60-4849-854C-A25021B74D09}" type="pres">
      <dgm:prSet presAssocID="{407AF38D-C504-4516-A90F-00768E3FC09F}" presName="spH" presStyleCnt="0"/>
      <dgm:spPr/>
    </dgm:pt>
    <dgm:pt modelId="{72B8858B-E61B-487C-8BC7-DB2AE888ED82}" type="pres">
      <dgm:prSet presAssocID="{407AF38D-C504-4516-A90F-00768E3FC09F}" presName="desTx" presStyleLbl="node1" presStyleIdx="2" presStyleCnt="3">
        <dgm:presLayoutVars>
          <dgm:bulletEnabled val="1"/>
        </dgm:presLayoutVars>
      </dgm:prSet>
      <dgm:spPr/>
    </dgm:pt>
  </dgm:ptLst>
  <dgm:cxnLst>
    <dgm:cxn modelId="{DF75AB03-A843-4A47-9B8E-DACCA0AEE4AE}" srcId="{28B109D9-4CA2-49B0-A43F-E537B179919E}" destId="{3E722D67-BD62-4CA5-ACF3-5DF8F0BFDB24}" srcOrd="0" destOrd="0" parTransId="{4481BD05-A481-4D88-BF28-E7DE85C049D9}" sibTransId="{306AFB21-9836-44C5-A517-9968BA29CADE}"/>
    <dgm:cxn modelId="{AE0EF00B-C7EC-4CF0-AE47-17755FBEC454}" type="presOf" srcId="{A1FF6AF1-0757-4C31-8B78-0B25DB56030E}" destId="{03DC8D0B-79E1-4CD6-A250-EDD42985A6D9}" srcOrd="0" destOrd="0" presId="urn:diagrams.loki3.com/BracketList"/>
    <dgm:cxn modelId="{06198C1A-4AF1-469E-AA8A-3902041A1F7B}" type="presOf" srcId="{5D47B854-BC4D-4BF2-9673-1FF0AD4B1219}" destId="{72B8858B-E61B-487C-8BC7-DB2AE888ED82}" srcOrd="0" destOrd="0" presId="urn:diagrams.loki3.com/BracketList"/>
    <dgm:cxn modelId="{0DDF951F-D461-4F85-86D2-4FA841E63FD0}" type="presOf" srcId="{407AF38D-C504-4516-A90F-00768E3FC09F}" destId="{B5924EAB-0456-481E-A93A-EB3468193833}" srcOrd="0" destOrd="0" presId="urn:diagrams.loki3.com/BracketList"/>
    <dgm:cxn modelId="{C0818C3B-30B0-43FE-91C2-AE53BB1D665D}" type="presOf" srcId="{37AE8676-B79F-4D13-BF98-6DA8271AB709}" destId="{D6F0CD46-0C8A-4B5C-A111-E93EAA3890DA}" srcOrd="0" destOrd="0" presId="urn:diagrams.loki3.com/BracketList"/>
    <dgm:cxn modelId="{0B2F2D42-4AA5-4DE7-97C1-86A1D748D78F}" srcId="{37AE8676-B79F-4D13-BF98-6DA8271AB709}" destId="{9C3AA889-DBA6-4DFA-9DC2-2317501CBB98}" srcOrd="0" destOrd="0" parTransId="{865BD07C-A9B9-49A3-8A54-5484FBFA6F44}" sibTransId="{CD83B261-DEA8-40BA-AD57-13D8516BCC28}"/>
    <dgm:cxn modelId="{F3563B62-C4ED-453A-893E-E4BD0D764527}" type="presOf" srcId="{323093A7-A2DC-4AE9-8E54-911849B3F9D7}" destId="{03DC8D0B-79E1-4CD6-A250-EDD42985A6D9}" srcOrd="0" destOrd="2" presId="urn:diagrams.loki3.com/BracketList"/>
    <dgm:cxn modelId="{D9F0556C-8BB5-4145-938F-FA02D0480205}" type="presOf" srcId="{9C3AA889-DBA6-4DFA-9DC2-2317501CBB98}" destId="{BE645667-53B7-400B-B40B-90AD01752B58}" srcOrd="0" destOrd="0" presId="urn:diagrams.loki3.com/BracketList"/>
    <dgm:cxn modelId="{83909C51-8B6A-4F3E-9631-DDA6EC9256B6}" srcId="{407AF38D-C504-4516-A90F-00768E3FC09F}" destId="{5D47B854-BC4D-4BF2-9673-1FF0AD4B1219}" srcOrd="0" destOrd="0" parTransId="{9460452A-96BA-4708-A810-0879F7275FEA}" sibTransId="{22D6BB3B-840C-45EC-A6A1-6A6A90F3D26C}"/>
    <dgm:cxn modelId="{EC5D1E76-BF0A-4379-8D80-406FF23DCCF6}" type="presOf" srcId="{28B109D9-4CA2-49B0-A43F-E537B179919E}" destId="{ADA248F3-C597-4648-82C8-36403BD5C0E1}" srcOrd="0" destOrd="0" presId="urn:diagrams.loki3.com/BracketList"/>
    <dgm:cxn modelId="{C250D682-37EC-47AA-9034-B64A13E9E6CC}" srcId="{3E722D67-BD62-4CA5-ACF3-5DF8F0BFDB24}" destId="{323093A7-A2DC-4AE9-8E54-911849B3F9D7}" srcOrd="2" destOrd="0" parTransId="{4EF0BDBA-8436-4E4D-B64E-F843AB64051C}" sibTransId="{CDC5A0BF-76EE-4E60-A8DC-2FCCCBE57935}"/>
    <dgm:cxn modelId="{82B3FE91-8227-4B44-B274-289A3DE4D08D}" srcId="{28B109D9-4CA2-49B0-A43F-E537B179919E}" destId="{37AE8676-B79F-4D13-BF98-6DA8271AB709}" srcOrd="1" destOrd="0" parTransId="{7B08BB47-6283-42FB-8B30-E731AC9ED717}" sibTransId="{2AB5FE1A-E16E-4253-ABAE-403152A8BFD0}"/>
    <dgm:cxn modelId="{E7EB8EB8-B54F-447D-92C7-54B5668755C6}" srcId="{3E722D67-BD62-4CA5-ACF3-5DF8F0BFDB24}" destId="{A1FF6AF1-0757-4C31-8B78-0B25DB56030E}" srcOrd="0" destOrd="0" parTransId="{90651F67-3DFB-4E60-912D-E8F27A554008}" sibTransId="{4B48DF1E-07F7-4FD3-80CD-DD01FE05B981}"/>
    <dgm:cxn modelId="{1B8F4FC8-136D-4E77-AEAE-F2D66C799982}" type="presOf" srcId="{3E722D67-BD62-4CA5-ACF3-5DF8F0BFDB24}" destId="{402F73A2-67C6-4692-93A1-6CF6F3C28553}" srcOrd="0" destOrd="0" presId="urn:diagrams.loki3.com/BracketList"/>
    <dgm:cxn modelId="{C25463CF-9952-4071-92CE-D028D239E50D}" srcId="{28B109D9-4CA2-49B0-A43F-E537B179919E}" destId="{407AF38D-C504-4516-A90F-00768E3FC09F}" srcOrd="2" destOrd="0" parTransId="{B73A30DC-A261-44B3-BFBB-48E12A8130C0}" sibTransId="{0E62CA15-8891-471D-8375-ED5BA313B862}"/>
    <dgm:cxn modelId="{E178A7E7-F081-45EF-B0F7-C8E3BAB7A11D}" srcId="{3E722D67-BD62-4CA5-ACF3-5DF8F0BFDB24}" destId="{2FFA2E9A-E98C-4631-A7E3-0E4903433B3B}" srcOrd="1" destOrd="0" parTransId="{9181497B-E879-4082-AE27-65ADC7E0FC9A}" sibTransId="{AB6D411C-E5D6-42D9-9442-B5DF02B849D5}"/>
    <dgm:cxn modelId="{DFF5EBFC-7BEF-4557-9411-E8A819E1493A}" type="presOf" srcId="{2FFA2E9A-E98C-4631-A7E3-0E4903433B3B}" destId="{03DC8D0B-79E1-4CD6-A250-EDD42985A6D9}" srcOrd="0" destOrd="1" presId="urn:diagrams.loki3.com/BracketList"/>
    <dgm:cxn modelId="{63F801D5-235C-4E5B-83A4-CBE01DB68821}" type="presParOf" srcId="{ADA248F3-C597-4648-82C8-36403BD5C0E1}" destId="{AB5742FE-9A8B-495D-94EC-2CC98CB1D794}" srcOrd="0" destOrd="0" presId="urn:diagrams.loki3.com/BracketList"/>
    <dgm:cxn modelId="{D7132203-123D-4D6F-9042-6CB26ECDB459}" type="presParOf" srcId="{AB5742FE-9A8B-495D-94EC-2CC98CB1D794}" destId="{402F73A2-67C6-4692-93A1-6CF6F3C28553}" srcOrd="0" destOrd="0" presId="urn:diagrams.loki3.com/BracketList"/>
    <dgm:cxn modelId="{7D44D692-1311-4ABA-A06C-B7B06F1CAEE5}" type="presParOf" srcId="{AB5742FE-9A8B-495D-94EC-2CC98CB1D794}" destId="{647615B5-632A-463B-B4B9-F710732BD821}" srcOrd="1" destOrd="0" presId="urn:diagrams.loki3.com/BracketList"/>
    <dgm:cxn modelId="{D73B8F20-D0D9-4104-BC82-95AD9264BB97}" type="presParOf" srcId="{AB5742FE-9A8B-495D-94EC-2CC98CB1D794}" destId="{39F52884-A181-443A-A117-C1EBBC95F66F}" srcOrd="2" destOrd="0" presId="urn:diagrams.loki3.com/BracketList"/>
    <dgm:cxn modelId="{419674A7-C66F-4956-A160-DE782623F88A}" type="presParOf" srcId="{AB5742FE-9A8B-495D-94EC-2CC98CB1D794}" destId="{03DC8D0B-79E1-4CD6-A250-EDD42985A6D9}" srcOrd="3" destOrd="0" presId="urn:diagrams.loki3.com/BracketList"/>
    <dgm:cxn modelId="{1977DE27-1EF6-4ED0-9752-CDDF4123B9DD}" type="presParOf" srcId="{ADA248F3-C597-4648-82C8-36403BD5C0E1}" destId="{491989EE-DCC8-4236-93D6-AB790EDB10FF}" srcOrd="1" destOrd="0" presId="urn:diagrams.loki3.com/BracketList"/>
    <dgm:cxn modelId="{C81C435F-2FF3-4D06-89F2-EBB8D25ACE48}" type="presParOf" srcId="{ADA248F3-C597-4648-82C8-36403BD5C0E1}" destId="{50509ABA-39FD-469C-8F6D-96C3B0C13E60}" srcOrd="2" destOrd="0" presId="urn:diagrams.loki3.com/BracketList"/>
    <dgm:cxn modelId="{79A5891D-939E-4AE9-8FA1-337E61BE9F92}" type="presParOf" srcId="{50509ABA-39FD-469C-8F6D-96C3B0C13E60}" destId="{D6F0CD46-0C8A-4B5C-A111-E93EAA3890DA}" srcOrd="0" destOrd="0" presId="urn:diagrams.loki3.com/BracketList"/>
    <dgm:cxn modelId="{6B126CF9-6EA1-47BE-BBD4-6ED70CB3DE5B}" type="presParOf" srcId="{50509ABA-39FD-469C-8F6D-96C3B0C13E60}" destId="{D94E6ED0-02C2-4676-8D22-C6319B8ED564}" srcOrd="1" destOrd="0" presId="urn:diagrams.loki3.com/BracketList"/>
    <dgm:cxn modelId="{4172B1ED-B922-46D9-BE22-A898B9221E30}" type="presParOf" srcId="{50509ABA-39FD-469C-8F6D-96C3B0C13E60}" destId="{82135789-7020-45EE-BF1A-F1D3B6CF4B4E}" srcOrd="2" destOrd="0" presId="urn:diagrams.loki3.com/BracketList"/>
    <dgm:cxn modelId="{FF06FB81-C37A-4C09-90BA-DD2CFBDC0B50}" type="presParOf" srcId="{50509ABA-39FD-469C-8F6D-96C3B0C13E60}" destId="{BE645667-53B7-400B-B40B-90AD01752B58}" srcOrd="3" destOrd="0" presId="urn:diagrams.loki3.com/BracketList"/>
    <dgm:cxn modelId="{A4311D76-084A-4B10-8B20-873052681834}" type="presParOf" srcId="{ADA248F3-C597-4648-82C8-36403BD5C0E1}" destId="{3DA12B50-477D-4D14-9A2B-8AD3329F4B05}" srcOrd="3" destOrd="0" presId="urn:diagrams.loki3.com/BracketList"/>
    <dgm:cxn modelId="{46868BE1-610D-455F-A3C7-A296DAC4060D}" type="presParOf" srcId="{ADA248F3-C597-4648-82C8-36403BD5C0E1}" destId="{C6F240CF-4E08-4411-B36F-60126B92E7AF}" srcOrd="4" destOrd="0" presId="urn:diagrams.loki3.com/BracketList"/>
    <dgm:cxn modelId="{12F380C8-1FA2-4C8A-85D1-F1D449CADB35}" type="presParOf" srcId="{C6F240CF-4E08-4411-B36F-60126B92E7AF}" destId="{B5924EAB-0456-481E-A93A-EB3468193833}" srcOrd="0" destOrd="0" presId="urn:diagrams.loki3.com/BracketList"/>
    <dgm:cxn modelId="{5043BB45-48A1-49E3-8954-7A5FBDAD0FA6}" type="presParOf" srcId="{C6F240CF-4E08-4411-B36F-60126B92E7AF}" destId="{4977A6C8-B5CD-40DA-BAD6-39837CBFDFE0}" srcOrd="1" destOrd="0" presId="urn:diagrams.loki3.com/BracketList"/>
    <dgm:cxn modelId="{A4CE94B1-AC58-4813-8DE1-B62166B81780}" type="presParOf" srcId="{C6F240CF-4E08-4411-B36F-60126B92E7AF}" destId="{636D8D44-3D60-4849-854C-A25021B74D09}" srcOrd="2" destOrd="0" presId="urn:diagrams.loki3.com/BracketList"/>
    <dgm:cxn modelId="{47A45ED5-A9DF-4874-9CCB-7B4EC06B0CB5}" type="presParOf" srcId="{C6F240CF-4E08-4411-B36F-60126B92E7AF}" destId="{72B8858B-E61B-487C-8BC7-DB2AE888ED8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F73A2-67C6-4692-93A1-6CF6F3C28553}">
      <dsp:nvSpPr>
        <dsp:cNvPr id="0" name=""/>
        <dsp:cNvSpPr/>
      </dsp:nvSpPr>
      <dsp:spPr>
        <a:xfrm>
          <a:off x="0" y="5012"/>
          <a:ext cx="1539346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(what)</a:t>
          </a:r>
        </a:p>
      </dsp:txBody>
      <dsp:txXfrm>
        <a:off x="0" y="5012"/>
        <a:ext cx="1539346" cy="970200"/>
      </dsp:txXfrm>
    </dsp:sp>
    <dsp:sp modelId="{647615B5-632A-463B-B4B9-F710732BD821}">
      <dsp:nvSpPr>
        <dsp:cNvPr id="0" name=""/>
        <dsp:cNvSpPr/>
      </dsp:nvSpPr>
      <dsp:spPr>
        <a:xfrm>
          <a:off x="1539345" y="5012"/>
          <a:ext cx="307869" cy="970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C8D0B-79E1-4CD6-A250-EDD42985A6D9}">
      <dsp:nvSpPr>
        <dsp:cNvPr id="0" name=""/>
        <dsp:cNvSpPr/>
      </dsp:nvSpPr>
      <dsp:spPr>
        <a:xfrm>
          <a:off x="1970362" y="5012"/>
          <a:ext cx="4187021" cy="970200"/>
        </a:xfrm>
        <a:prstGeom prst="rect">
          <a:avLst/>
        </a:prstGeom>
        <a:solidFill>
          <a:srgbClr val="5265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u="none" kern="1200" dirty="0"/>
            <a:t>Date (Ordinal – Qualitative)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u="none" kern="1200" dirty="0"/>
            <a:t>Stringency Index (Ordinal – Qualitative)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u="none" kern="1200" dirty="0"/>
            <a:t>Location (Nominal)</a:t>
          </a:r>
        </a:p>
      </dsp:txBody>
      <dsp:txXfrm>
        <a:off x="1970362" y="5012"/>
        <a:ext cx="4187021" cy="970200"/>
      </dsp:txXfrm>
    </dsp:sp>
    <dsp:sp modelId="{D6F0CD46-0C8A-4B5C-A111-E93EAA3890DA}">
      <dsp:nvSpPr>
        <dsp:cNvPr id="0" name=""/>
        <dsp:cNvSpPr/>
      </dsp:nvSpPr>
      <dsp:spPr>
        <a:xfrm>
          <a:off x="0" y="1151612"/>
          <a:ext cx="1539346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(why)</a:t>
          </a:r>
        </a:p>
      </dsp:txBody>
      <dsp:txXfrm>
        <a:off x="0" y="1151612"/>
        <a:ext cx="1539346" cy="970200"/>
      </dsp:txXfrm>
    </dsp:sp>
    <dsp:sp modelId="{D94E6ED0-02C2-4676-8D22-C6319B8ED564}">
      <dsp:nvSpPr>
        <dsp:cNvPr id="0" name=""/>
        <dsp:cNvSpPr/>
      </dsp:nvSpPr>
      <dsp:spPr>
        <a:xfrm>
          <a:off x="1539345" y="1151612"/>
          <a:ext cx="307869" cy="970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D815E-DCF8-4EE0-AF1E-2F9662CCDA3A}">
      <dsp:nvSpPr>
        <dsp:cNvPr id="0" name=""/>
        <dsp:cNvSpPr/>
      </dsp:nvSpPr>
      <dsp:spPr>
        <a:xfrm>
          <a:off x="1970362" y="1151612"/>
          <a:ext cx="4187021" cy="970200"/>
        </a:xfrm>
        <a:prstGeom prst="rect">
          <a:avLst/>
        </a:prstGeom>
        <a:solidFill>
          <a:srgbClr val="5265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To understand the response level of each country, based on their time period </a:t>
          </a:r>
        </a:p>
      </dsp:txBody>
      <dsp:txXfrm>
        <a:off x="1970362" y="1151612"/>
        <a:ext cx="4187021" cy="970200"/>
      </dsp:txXfrm>
    </dsp:sp>
    <dsp:sp modelId="{B5924EAB-0456-481E-A93A-EB3468193833}">
      <dsp:nvSpPr>
        <dsp:cNvPr id="0" name=""/>
        <dsp:cNvSpPr/>
      </dsp:nvSpPr>
      <dsp:spPr>
        <a:xfrm>
          <a:off x="0" y="2298212"/>
          <a:ext cx="1539346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(Idiom)</a:t>
          </a:r>
        </a:p>
      </dsp:txBody>
      <dsp:txXfrm>
        <a:off x="0" y="2298212"/>
        <a:ext cx="1539346" cy="970200"/>
      </dsp:txXfrm>
    </dsp:sp>
    <dsp:sp modelId="{4977A6C8-B5CD-40DA-BAD6-39837CBFDFE0}">
      <dsp:nvSpPr>
        <dsp:cNvPr id="0" name=""/>
        <dsp:cNvSpPr/>
      </dsp:nvSpPr>
      <dsp:spPr>
        <a:xfrm>
          <a:off x="1539345" y="2298212"/>
          <a:ext cx="307869" cy="970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8858B-E61B-487C-8BC7-DB2AE888ED82}">
      <dsp:nvSpPr>
        <dsp:cNvPr id="0" name=""/>
        <dsp:cNvSpPr/>
      </dsp:nvSpPr>
      <dsp:spPr>
        <a:xfrm>
          <a:off x="1944962" y="2298212"/>
          <a:ext cx="4187021" cy="970200"/>
        </a:xfrm>
        <a:prstGeom prst="rect">
          <a:avLst/>
        </a:prstGeom>
        <a:solidFill>
          <a:srgbClr val="5265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Represent the index rate in a way where we can see the trend over a period of time </a:t>
          </a:r>
        </a:p>
      </dsp:txBody>
      <dsp:txXfrm>
        <a:off x="1944962" y="2298212"/>
        <a:ext cx="4187021" cy="97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F73A2-67C6-4692-93A1-6CF6F3C28553}">
      <dsp:nvSpPr>
        <dsp:cNvPr id="0" name=""/>
        <dsp:cNvSpPr/>
      </dsp:nvSpPr>
      <dsp:spPr>
        <a:xfrm>
          <a:off x="0" y="5012"/>
          <a:ext cx="1539346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(what)</a:t>
          </a:r>
        </a:p>
      </dsp:txBody>
      <dsp:txXfrm>
        <a:off x="0" y="5012"/>
        <a:ext cx="1539346" cy="970200"/>
      </dsp:txXfrm>
    </dsp:sp>
    <dsp:sp modelId="{647615B5-632A-463B-B4B9-F710732BD821}">
      <dsp:nvSpPr>
        <dsp:cNvPr id="0" name=""/>
        <dsp:cNvSpPr/>
      </dsp:nvSpPr>
      <dsp:spPr>
        <a:xfrm>
          <a:off x="1539345" y="5012"/>
          <a:ext cx="307869" cy="970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C8D0B-79E1-4CD6-A250-EDD42985A6D9}">
      <dsp:nvSpPr>
        <dsp:cNvPr id="0" name=""/>
        <dsp:cNvSpPr/>
      </dsp:nvSpPr>
      <dsp:spPr>
        <a:xfrm>
          <a:off x="1970362" y="5012"/>
          <a:ext cx="4187021" cy="970200"/>
        </a:xfrm>
        <a:prstGeom prst="rect">
          <a:avLst/>
        </a:prstGeom>
        <a:solidFill>
          <a:srgbClr val="5265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u="none" kern="1200" dirty="0"/>
            <a:t>Revenue (Ordinal – Qualitative)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u="none" kern="1200" dirty="0"/>
            <a:t>Period of Time (Ordinal – Qualitative)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u="none" kern="1200" dirty="0"/>
            <a:t>Product (Nominal)</a:t>
          </a:r>
        </a:p>
      </dsp:txBody>
      <dsp:txXfrm>
        <a:off x="1970362" y="5012"/>
        <a:ext cx="4187021" cy="970200"/>
      </dsp:txXfrm>
    </dsp:sp>
    <dsp:sp modelId="{D6F0CD46-0C8A-4B5C-A111-E93EAA3890DA}">
      <dsp:nvSpPr>
        <dsp:cNvPr id="0" name=""/>
        <dsp:cNvSpPr/>
      </dsp:nvSpPr>
      <dsp:spPr>
        <a:xfrm>
          <a:off x="0" y="1151612"/>
          <a:ext cx="1539346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(why)</a:t>
          </a:r>
        </a:p>
      </dsp:txBody>
      <dsp:txXfrm>
        <a:off x="0" y="1151612"/>
        <a:ext cx="1539346" cy="970200"/>
      </dsp:txXfrm>
    </dsp:sp>
    <dsp:sp modelId="{D94E6ED0-02C2-4676-8D22-C6319B8ED564}">
      <dsp:nvSpPr>
        <dsp:cNvPr id="0" name=""/>
        <dsp:cNvSpPr/>
      </dsp:nvSpPr>
      <dsp:spPr>
        <a:xfrm>
          <a:off x="1539345" y="1151612"/>
          <a:ext cx="307869" cy="970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45667-53B7-400B-B40B-90AD01752B58}">
      <dsp:nvSpPr>
        <dsp:cNvPr id="0" name=""/>
        <dsp:cNvSpPr/>
      </dsp:nvSpPr>
      <dsp:spPr>
        <a:xfrm>
          <a:off x="1970362" y="1151612"/>
          <a:ext cx="4187021" cy="970200"/>
        </a:xfrm>
        <a:prstGeom prst="rect">
          <a:avLst/>
        </a:prstGeom>
        <a:solidFill>
          <a:srgbClr val="5265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 dirty="0"/>
            <a:t>To show the best performing/revenue generating product in the company in order to improve sales</a:t>
          </a:r>
        </a:p>
      </dsp:txBody>
      <dsp:txXfrm>
        <a:off x="1970362" y="1151612"/>
        <a:ext cx="4187021" cy="970200"/>
      </dsp:txXfrm>
    </dsp:sp>
    <dsp:sp modelId="{B5924EAB-0456-481E-A93A-EB3468193833}">
      <dsp:nvSpPr>
        <dsp:cNvPr id="0" name=""/>
        <dsp:cNvSpPr/>
      </dsp:nvSpPr>
      <dsp:spPr>
        <a:xfrm>
          <a:off x="0" y="2298212"/>
          <a:ext cx="1539346" cy="97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(Idiom)</a:t>
          </a:r>
        </a:p>
      </dsp:txBody>
      <dsp:txXfrm>
        <a:off x="0" y="2298212"/>
        <a:ext cx="1539346" cy="970200"/>
      </dsp:txXfrm>
    </dsp:sp>
    <dsp:sp modelId="{4977A6C8-B5CD-40DA-BAD6-39837CBFDFE0}">
      <dsp:nvSpPr>
        <dsp:cNvPr id="0" name=""/>
        <dsp:cNvSpPr/>
      </dsp:nvSpPr>
      <dsp:spPr>
        <a:xfrm>
          <a:off x="1539345" y="2298212"/>
          <a:ext cx="307869" cy="970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8858B-E61B-487C-8BC7-DB2AE888ED82}">
      <dsp:nvSpPr>
        <dsp:cNvPr id="0" name=""/>
        <dsp:cNvSpPr/>
      </dsp:nvSpPr>
      <dsp:spPr>
        <a:xfrm>
          <a:off x="1970362" y="2298212"/>
          <a:ext cx="4187021" cy="970200"/>
        </a:xfrm>
        <a:prstGeom prst="rect">
          <a:avLst/>
        </a:prstGeom>
        <a:solidFill>
          <a:srgbClr val="52658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Show total revenue of all products for a specific period of time</a:t>
          </a:r>
        </a:p>
      </dsp:txBody>
      <dsp:txXfrm>
        <a:off x="1970362" y="2298212"/>
        <a:ext cx="4187021" cy="97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f5b6d0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f5b6d0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50637838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50637838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 of some products (Gladius and the bottom right) is similar, can be confusing (Separability)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50637838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50637838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 of some products (Gladius and the bottom right) is similar, can be confusing (Separability)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50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8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0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50637838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50637838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Colours have similar shades (Albania, Denmark, Spain) (Separability)</a:t>
            </a:r>
          </a:p>
        </p:txBody>
      </p:sp>
    </p:spTree>
    <p:extLst>
      <p:ext uri="{BB962C8B-B14F-4D97-AF65-F5344CB8AC3E}">
        <p14:creationId xmlns:p14="http://schemas.microsoft.com/office/powerpoint/2010/main" val="405572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50637838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50637838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2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063783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063783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2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50637838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50637838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/>
              <a:t>What is data – displaying the revenue made for each product of the company.</a:t>
            </a:r>
          </a:p>
          <a:p>
            <a:pPr marL="0" indent="0">
              <a:buNone/>
            </a:pPr>
            <a:r>
              <a:rPr lang="en-GB"/>
              <a:t>Why – To show the best performing/revenue generating product in the company in order to improve sales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1972650" y="2767353"/>
            <a:ext cx="61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49803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8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60500" y="3732400"/>
            <a:ext cx="4558800" cy="5034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4050" y="540000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6781156" y="1299520"/>
            <a:ext cx="5256563" cy="2544472"/>
            <a:chOff x="4572000" y="2566850"/>
            <a:chExt cx="4727550" cy="22884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94325" y="3570400"/>
            <a:ext cx="4755300" cy="526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8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"/>
              <a:buNone/>
              <a:defRPr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910650" y="169797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1974750" y="-27675"/>
            <a:ext cx="4789500" cy="4731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 rot="-5400000">
            <a:off x="4523481" y="1299520"/>
            <a:ext cx="5256563" cy="2544472"/>
            <a:chOff x="4572000" y="2566850"/>
            <a:chExt cx="4727550" cy="2288400"/>
          </a:xfrm>
        </p:grpSpPr>
        <p:sp>
          <p:nvSpPr>
            <p:cNvPr id="24" name="Google Shape;24;p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25;p3"/>
            <p:cNvCxnSpPr>
              <a:stCxn id="24" idx="2"/>
            </p:cNvCxnSpPr>
            <p:nvPr/>
          </p:nvCxnSpPr>
          <p:spPr>
            <a:xfrm rot="10800000">
              <a:off x="7500900" y="3056600"/>
              <a:ext cx="0" cy="35973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/>
          <p:nvPr/>
        </p:nvSpPr>
        <p:spPr>
          <a:xfrm rot="-5400000" flipH="1">
            <a:off x="4591250" y="2670750"/>
            <a:ext cx="2516400" cy="2485500"/>
          </a:xfrm>
          <a:prstGeom prst="arc">
            <a:avLst>
              <a:gd name="adj1" fmla="val 16774737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806750" y="540000"/>
            <a:ext cx="55305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-19396" y="4840575"/>
            <a:ext cx="924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6"/>
          <p:cNvCxnSpPr/>
          <p:nvPr/>
        </p:nvCxnSpPr>
        <p:spPr>
          <a:xfrm rot="10800000">
            <a:off x="403350" y="-10171"/>
            <a:ext cx="0" cy="522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6"/>
          <p:cNvSpPr/>
          <p:nvPr/>
        </p:nvSpPr>
        <p:spPr>
          <a:xfrm rot="-5399448" flipH="1">
            <a:off x="8289809" y="-95805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accent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9130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2"/>
          </p:nvPr>
        </p:nvSpPr>
        <p:spPr>
          <a:xfrm>
            <a:off x="3523949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3"/>
          </p:nvPr>
        </p:nvSpPr>
        <p:spPr>
          <a:xfrm>
            <a:off x="3523949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 idx="4"/>
          </p:nvPr>
        </p:nvSpPr>
        <p:spPr>
          <a:xfrm>
            <a:off x="6134850" y="273525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5"/>
          </p:nvPr>
        </p:nvSpPr>
        <p:spPr>
          <a:xfrm>
            <a:off x="6134850" y="3176400"/>
            <a:ext cx="20961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-937750" y="3918525"/>
            <a:ext cx="1866900" cy="1844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>
            <a:off x="-9150" y="4840575"/>
            <a:ext cx="920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bg>
      <p:bgPr>
        <a:solidFill>
          <a:schemeClr val="accent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9"/>
          <p:cNvCxnSpPr/>
          <p:nvPr/>
        </p:nvCxnSpPr>
        <p:spPr>
          <a:xfrm>
            <a:off x="-37350" y="280050"/>
            <a:ext cx="919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9"/>
          <p:cNvCxnSpPr/>
          <p:nvPr/>
        </p:nvCxnSpPr>
        <p:spPr>
          <a:xfrm>
            <a:off x="-37350" y="4900800"/>
            <a:ext cx="919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9"/>
          <p:cNvCxnSpPr/>
          <p:nvPr/>
        </p:nvCxnSpPr>
        <p:spPr>
          <a:xfrm rot="10800000">
            <a:off x="317313" y="-46725"/>
            <a:ext cx="0" cy="52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>
            <a:off x="8802688" y="-46725"/>
            <a:ext cx="0" cy="52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 rot="5399339">
            <a:off x="-831151" y="-493937"/>
            <a:ext cx="1560600" cy="1541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2359175" y="540000"/>
            <a:ext cx="44256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9"/>
          <p:cNvSpPr/>
          <p:nvPr/>
        </p:nvSpPr>
        <p:spPr>
          <a:xfrm rot="10799531">
            <a:off x="8187850" y="-808768"/>
            <a:ext cx="2198100" cy="2171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 rot="-5400000" flipH="1">
            <a:off x="2550900" y="-1283800"/>
            <a:ext cx="4059900" cy="7711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flipH="1">
            <a:off x="725125" y="564300"/>
            <a:ext cx="39432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32"/>
          <p:cNvGrpSpPr/>
          <p:nvPr/>
        </p:nvGrpSpPr>
        <p:grpSpPr>
          <a:xfrm rot="-5400000">
            <a:off x="3985226" y="638123"/>
            <a:ext cx="3730530" cy="2454309"/>
            <a:chOff x="4572000" y="2566850"/>
            <a:chExt cx="3478350" cy="2288400"/>
          </a:xfrm>
        </p:grpSpPr>
        <p:sp>
          <p:nvSpPr>
            <p:cNvPr id="323" name="Google Shape;323;p32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32"/>
            <p:cNvCxnSpPr>
              <a:stCxn id="323" idx="2"/>
            </p:cNvCxnSpPr>
            <p:nvPr/>
          </p:nvCxnSpPr>
          <p:spPr>
            <a:xfrm rot="10800000">
              <a:off x="6876300" y="3681200"/>
              <a:ext cx="0" cy="23481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5" name="Google Shape;325;p32"/>
          <p:cNvSpPr/>
          <p:nvPr/>
        </p:nvSpPr>
        <p:spPr>
          <a:xfrm flipH="1">
            <a:off x="7077650" y="541850"/>
            <a:ext cx="2709900" cy="267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 flipH="1">
            <a:off x="1050" y="5487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8094750" y="3123563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1032868" y="564300"/>
            <a:ext cx="296400" cy="2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3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 flipH="1">
            <a:off x="3519000" y="564300"/>
            <a:ext cx="2106000" cy="46365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3"/>
          <p:cNvGrpSpPr/>
          <p:nvPr/>
        </p:nvGrpSpPr>
        <p:grpSpPr>
          <a:xfrm>
            <a:off x="5625062" y="1613904"/>
            <a:ext cx="3519047" cy="2315174"/>
            <a:chOff x="4572000" y="2566850"/>
            <a:chExt cx="3478350" cy="2288400"/>
          </a:xfrm>
        </p:grpSpPr>
        <p:sp>
          <p:nvSpPr>
            <p:cNvPr id="332" name="Google Shape;332;p33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3"/>
            <p:cNvCxnSpPr>
              <a:stCxn id="332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33"/>
          <p:cNvSpPr/>
          <p:nvPr/>
        </p:nvSpPr>
        <p:spPr>
          <a:xfrm rot="5400000" flipH="1">
            <a:off x="6092186" y="3944551"/>
            <a:ext cx="2556300" cy="252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 rot="5400000" flipH="1">
            <a:off x="4195850" y="2172311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flipH="1">
            <a:off x="720000" y="564300"/>
            <a:ext cx="2106000" cy="46857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72850" y="4448100"/>
            <a:ext cx="294300" cy="31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8" name="Google Shape;338;p33"/>
          <p:cNvCxnSpPr/>
          <p:nvPr/>
        </p:nvCxnSpPr>
        <p:spPr>
          <a:xfrm>
            <a:off x="9525" y="4603500"/>
            <a:ext cx="35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3"/>
          <p:cNvCxnSpPr>
            <a:stCxn id="330" idx="3"/>
          </p:cNvCxnSpPr>
          <p:nvPr/>
        </p:nvCxnSpPr>
        <p:spPr>
          <a:xfrm>
            <a:off x="4572000" y="564300"/>
            <a:ext cx="45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3"/>
          <p:cNvSpPr/>
          <p:nvPr/>
        </p:nvSpPr>
        <p:spPr>
          <a:xfrm>
            <a:off x="7810499" y="257550"/>
            <a:ext cx="613500" cy="61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 flipH="1">
            <a:off x="704850" y="564300"/>
            <a:ext cx="7734300" cy="26172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4"/>
          <p:cNvGrpSpPr/>
          <p:nvPr/>
        </p:nvGrpSpPr>
        <p:grpSpPr>
          <a:xfrm>
            <a:off x="4883014" y="1782251"/>
            <a:ext cx="4260979" cy="2803061"/>
            <a:chOff x="4572000" y="2566850"/>
            <a:chExt cx="3478350" cy="2288400"/>
          </a:xfrm>
        </p:grpSpPr>
        <p:sp>
          <p:nvSpPr>
            <p:cNvPr id="344" name="Google Shape;344;p34"/>
            <p:cNvSpPr/>
            <p:nvPr/>
          </p:nvSpPr>
          <p:spPr>
            <a:xfrm rot="-5400000" flipH="1">
              <a:off x="4558050" y="2580800"/>
              <a:ext cx="2288400" cy="226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" name="Google Shape;345;p34"/>
            <p:cNvCxnSpPr>
              <a:stCxn id="344" idx="2"/>
            </p:cNvCxnSpPr>
            <p:nvPr/>
          </p:nvCxnSpPr>
          <p:spPr>
            <a:xfrm>
              <a:off x="5702250" y="4855250"/>
              <a:ext cx="234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6" name="Google Shape;346;p34"/>
          <p:cNvSpPr/>
          <p:nvPr/>
        </p:nvSpPr>
        <p:spPr>
          <a:xfrm rot="5400000" flipH="1">
            <a:off x="6338975" y="2863486"/>
            <a:ext cx="1437900" cy="1420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413249" y="2854775"/>
            <a:ext cx="613500" cy="61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>
            <a:off x="4424850" y="4448075"/>
            <a:ext cx="294300" cy="31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>
            <a:off x="9600" y="4603500"/>
            <a:ext cx="456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4"/>
          <p:cNvSpPr/>
          <p:nvPr/>
        </p:nvSpPr>
        <p:spPr>
          <a:xfrm flipH="1">
            <a:off x="705000" y="3571875"/>
            <a:ext cx="2343000" cy="1663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enor Sans"/>
              <a:buNone/>
              <a:defRPr sz="33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8" r:id="rId5"/>
    <p:sldLayoutId id="2147483675" r:id="rId6"/>
    <p:sldLayoutId id="2147483678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l="31134" r="24584"/>
          <a:stretch/>
        </p:blipFill>
        <p:spPr>
          <a:xfrm>
            <a:off x="-769050" y="1016700"/>
            <a:ext cx="2741700" cy="4126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0" name="Google Shape;360;p37"/>
          <p:cNvSpPr txBox="1">
            <a:spLocks noGrp="1"/>
          </p:cNvSpPr>
          <p:nvPr>
            <p:ph type="ctrTitle"/>
          </p:nvPr>
        </p:nvSpPr>
        <p:spPr>
          <a:xfrm>
            <a:off x="2560500" y="1144425"/>
            <a:ext cx="5854730" cy="20525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CRITIQUE ON</a:t>
            </a:r>
            <a:br>
              <a:rPr lang="en-US" sz="5000" dirty="0"/>
            </a:br>
            <a:r>
              <a:rPr lang="en-US" sz="5000" dirty="0"/>
              <a:t>VISUALISATIONS </a:t>
            </a:r>
            <a:endParaRPr sz="3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MILESTONE 1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361" name="Google Shape;361;p37"/>
          <p:cNvSpPr txBox="1">
            <a:spLocks noGrp="1"/>
          </p:cNvSpPr>
          <p:nvPr>
            <p:ph type="subTitle" idx="1"/>
          </p:nvPr>
        </p:nvSpPr>
        <p:spPr>
          <a:xfrm>
            <a:off x="2560500" y="3595723"/>
            <a:ext cx="4558800" cy="76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TEAM MEMBERS (GROUP P1-8):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MUHAMMAD HAIQAL BIN RAZALI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NURUL NATASHA BINTE MD ZAIRONIZAM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YIP XUE YING MAGDALENE</a:t>
            </a:r>
            <a:endParaRPr sz="1100" dirty="0"/>
          </a:p>
        </p:txBody>
      </p:sp>
      <p:cxnSp>
        <p:nvCxnSpPr>
          <p:cNvPr id="362" name="Google Shape;362;p37"/>
          <p:cNvCxnSpPr>
            <a:endCxn id="359" idx="2"/>
          </p:cNvCxnSpPr>
          <p:nvPr/>
        </p:nvCxnSpPr>
        <p:spPr>
          <a:xfrm>
            <a:off x="-1580850" y="3080100"/>
            <a:ext cx="811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37"/>
          <p:cNvSpPr/>
          <p:nvPr/>
        </p:nvSpPr>
        <p:spPr>
          <a:xfrm>
            <a:off x="1017000" y="904000"/>
            <a:ext cx="658500" cy="65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7995623" y="4364250"/>
            <a:ext cx="279900" cy="27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Google Shape;365;p37"/>
          <p:cNvCxnSpPr>
            <a:stCxn id="359" idx="3"/>
          </p:cNvCxnSpPr>
          <p:nvPr/>
        </p:nvCxnSpPr>
        <p:spPr>
          <a:xfrm rot="10800000">
            <a:off x="601800" y="-18300"/>
            <a:ext cx="0" cy="1035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7"/>
          <p:cNvCxnSpPr>
            <a:stCxn id="359" idx="1"/>
          </p:cNvCxnSpPr>
          <p:nvPr/>
        </p:nvCxnSpPr>
        <p:spPr>
          <a:xfrm>
            <a:off x="601800" y="5143500"/>
            <a:ext cx="0" cy="576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689614-658D-5249-A7F1-59B0439D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12" y="669901"/>
            <a:ext cx="7211176" cy="38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 rot="10800000">
            <a:off x="7200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/>
          <p:nvPr/>
        </p:nvSpPr>
        <p:spPr>
          <a:xfrm rot="10800000">
            <a:off x="3330899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"/>
          <p:cNvSpPr/>
          <p:nvPr/>
        </p:nvSpPr>
        <p:spPr>
          <a:xfrm rot="10800000">
            <a:off x="59418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4134299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67452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5234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578100" y="2205964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7884875" y="3980700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913050" y="260077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Idiom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Area Chart</a:t>
            </a:r>
            <a:endParaRPr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 idx="2"/>
          </p:nvPr>
        </p:nvSpPr>
        <p:spPr>
          <a:xfrm>
            <a:off x="3523949" y="260077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Marks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subTitle" idx="3"/>
          </p:nvPr>
        </p:nvSpPr>
        <p:spPr>
          <a:xfrm>
            <a:off x="3421435" y="3176400"/>
            <a:ext cx="2301126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Area to represent the revenue of the products, quantitative data</a:t>
            </a:r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4"/>
          </p:nvPr>
        </p:nvSpPr>
        <p:spPr>
          <a:xfrm>
            <a:off x="6134850" y="260077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Channel</a:t>
            </a:r>
            <a:endParaRPr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5"/>
          </p:nvPr>
        </p:nvSpPr>
        <p:spPr>
          <a:xfrm>
            <a:off x="61348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 Colors based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on products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Size of each cuboid is based on the revenue</a:t>
            </a:r>
          </a:p>
        </p:txBody>
      </p:sp>
      <p:sp>
        <p:nvSpPr>
          <p:cNvPr id="462" name="Google Shape;462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HART BREAKDOWN</a:t>
            </a:r>
            <a:endParaRPr dirty="0"/>
          </a:p>
        </p:txBody>
      </p:sp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73A5F881-C0EA-BF5C-F128-F29F0C62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97" y="1687336"/>
            <a:ext cx="729179" cy="729179"/>
          </a:xfrm>
          <a:prstGeom prst="rect">
            <a:avLst/>
          </a:prstGeom>
        </p:spPr>
      </p:pic>
      <p:pic>
        <p:nvPicPr>
          <p:cNvPr id="5" name="Graphic 4" descr="Transfer">
            <a:extLst>
              <a:ext uri="{FF2B5EF4-FFF2-40B4-BE49-F238E27FC236}">
                <a16:creationId xmlns:a16="http://schemas.microsoft.com/office/drawing/2014/main" id="{66C16E49-F17C-ACE4-4A02-9C5FCAF72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9421" y="1687336"/>
            <a:ext cx="729179" cy="729179"/>
          </a:xfrm>
          <a:prstGeom prst="rect">
            <a:avLst/>
          </a:prstGeom>
        </p:spPr>
      </p:pic>
      <p:pic>
        <p:nvPicPr>
          <p:cNvPr id="7" name="Graphic 6" descr="Bubbles">
            <a:extLst>
              <a:ext uri="{FF2B5EF4-FFF2-40B4-BE49-F238E27FC236}">
                <a16:creationId xmlns:a16="http://schemas.microsoft.com/office/drawing/2014/main" id="{CA087CC7-27F6-6B04-FAAF-5E1E319C7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3965" y="1689566"/>
            <a:ext cx="728198" cy="7281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 txBox="1">
            <a:spLocks noGrp="1"/>
          </p:cNvSpPr>
          <p:nvPr>
            <p:ph type="title"/>
          </p:nvPr>
        </p:nvSpPr>
        <p:spPr>
          <a:xfrm>
            <a:off x="1811599" y="459430"/>
            <a:ext cx="5520801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IDENTIFIED</a:t>
            </a:r>
            <a:endParaRPr dirty="0"/>
          </a:p>
        </p:txBody>
      </p:sp>
      <p:sp>
        <p:nvSpPr>
          <p:cNvPr id="63" name="Google Shape;907;p63">
            <a:extLst>
              <a:ext uri="{FF2B5EF4-FFF2-40B4-BE49-F238E27FC236}">
                <a16:creationId xmlns:a16="http://schemas.microsoft.com/office/drawing/2014/main" id="{5FE5B068-AEDD-E9D5-4A1E-1B2CADFCF13A}"/>
              </a:ext>
            </a:extLst>
          </p:cNvPr>
          <p:cNvSpPr txBox="1">
            <a:spLocks/>
          </p:cNvSpPr>
          <p:nvPr/>
        </p:nvSpPr>
        <p:spPr>
          <a:xfrm>
            <a:off x="1188318" y="1385047"/>
            <a:ext cx="6767364" cy="307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Wrong Idiom</a:t>
            </a:r>
            <a:endParaRPr lang="en-US" sz="1600" b="1" u="sng" dirty="0">
              <a:solidFill>
                <a:srgbClr val="52658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Not much information can be derived from the current idiom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52658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The bottom right square is too small to include text to identify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52658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Channel Effectiveness Factors: </a:t>
            </a:r>
            <a:endParaRPr lang="en-US" sz="1600" b="1" u="sng" dirty="0">
              <a:solidFill>
                <a:srgbClr val="52658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No indication of the amount of revenue made, unable to distinguish the difference in revenue made for each product (Accuracy)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Does not give you the period for the revenue (Accuracy)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Color of some products are hard to differentiate (Separability)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 txBox="1">
            <a:spLocks noGrp="1"/>
          </p:cNvSpPr>
          <p:nvPr>
            <p:ph type="title"/>
          </p:nvPr>
        </p:nvSpPr>
        <p:spPr>
          <a:xfrm>
            <a:off x="1811599" y="459430"/>
            <a:ext cx="5520801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63" name="Google Shape;907;p63">
            <a:extLst>
              <a:ext uri="{FF2B5EF4-FFF2-40B4-BE49-F238E27FC236}">
                <a16:creationId xmlns:a16="http://schemas.microsoft.com/office/drawing/2014/main" id="{5FE5B068-AEDD-E9D5-4A1E-1B2CADFCF13A}"/>
              </a:ext>
            </a:extLst>
          </p:cNvPr>
          <p:cNvSpPr txBox="1">
            <a:spLocks/>
          </p:cNvSpPr>
          <p:nvPr/>
        </p:nvSpPr>
        <p:spPr>
          <a:xfrm>
            <a:off x="885759" y="1391770"/>
            <a:ext cx="3336617" cy="307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Use clustered bar chart instead</a:t>
            </a:r>
          </a:p>
          <a:p>
            <a:pPr lvl="5"/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Add x -axis (quarter) and y-axis(revenue amount)</a:t>
            </a:r>
          </a:p>
          <a:p>
            <a:pPr lvl="5"/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Cleaning of data which results in the blank field to be removed</a:t>
            </a:r>
            <a:endParaRPr lang="en-US" sz="1600" i="0" strike="noStrike" dirty="0">
              <a:solidFill>
                <a:srgbClr val="52658F"/>
              </a:solidFill>
              <a:effectLst/>
              <a:latin typeface="Arial" panose="020B0604020202020204" pitchFamily="34" charset="0"/>
            </a:endParaRPr>
          </a:p>
          <a:p>
            <a:pPr lvl="5"/>
            <a:r>
              <a:rPr lang="en-US" sz="1600" dirty="0">
                <a:solidFill>
                  <a:srgbClr val="52658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Use a combination of primary and tertiary colours for easier identification of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EF89-40A2-309A-C339-EB46FD55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12" y="1391769"/>
            <a:ext cx="4094711" cy="30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470290" y="2202851"/>
            <a:ext cx="6200319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GOVERNMENT STRINGENCY INDEX RATE</a:t>
            </a:r>
            <a:endParaRPr sz="3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8207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50250" y="742375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57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76281-93C9-ED2B-A2AD-5FD76E6C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 Task- Idiom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4DF873-9B68-39B5-455F-93B976ECC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586205"/>
              </p:ext>
            </p:extLst>
          </p:nvPr>
        </p:nvGraphicFramePr>
        <p:xfrm>
          <a:off x="1493308" y="1176733"/>
          <a:ext cx="6157384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60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72C125-A0A8-90FC-CA6C-5A2549766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02" y="508887"/>
            <a:ext cx="6417796" cy="412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4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 rot="10800000">
            <a:off x="7200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2"/>
          <p:cNvSpPr/>
          <p:nvPr/>
        </p:nvSpPr>
        <p:spPr>
          <a:xfrm rot="10800000">
            <a:off x="3330899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2"/>
          <p:cNvSpPr/>
          <p:nvPr/>
        </p:nvSpPr>
        <p:spPr>
          <a:xfrm rot="10800000">
            <a:off x="5941800" y="2338500"/>
            <a:ext cx="2482200" cy="2146800"/>
          </a:xfrm>
          <a:prstGeom prst="round2SameRect">
            <a:avLst>
              <a:gd name="adj1" fmla="val 49935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4134299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67452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523400" y="1614076"/>
            <a:ext cx="875400" cy="875700"/>
          </a:xfrm>
          <a:prstGeom prst="arc">
            <a:avLst>
              <a:gd name="adj1" fmla="val 16200000"/>
              <a:gd name="adj2" fmla="val 1173723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oval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578100" y="2205964"/>
            <a:ext cx="283800" cy="28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7884875" y="3980700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913050" y="260077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Idiom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913050" y="3176400"/>
            <a:ext cx="2096100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line graph</a:t>
            </a:r>
            <a:endParaRPr dirty="0"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 idx="2"/>
          </p:nvPr>
        </p:nvSpPr>
        <p:spPr>
          <a:xfrm>
            <a:off x="3523949" y="260077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Marks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subTitle" idx="3"/>
          </p:nvPr>
        </p:nvSpPr>
        <p:spPr>
          <a:xfrm>
            <a:off x="3421435" y="3176400"/>
            <a:ext cx="2301126" cy="8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Line marks to represent relationship between x and y axis</a:t>
            </a:r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4"/>
          </p:nvPr>
        </p:nvSpPr>
        <p:spPr>
          <a:xfrm>
            <a:off x="6134850" y="2600770"/>
            <a:ext cx="20961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Channel</a:t>
            </a:r>
            <a:endParaRPr dirty="0"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5"/>
          </p:nvPr>
        </p:nvSpPr>
        <p:spPr>
          <a:xfrm>
            <a:off x="5997388" y="3415553"/>
            <a:ext cx="2426612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 Colours used to identify the different countries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Tinted background with axis indicators for easier identification </a:t>
            </a:r>
          </a:p>
        </p:txBody>
      </p:sp>
      <p:sp>
        <p:nvSpPr>
          <p:cNvPr id="462" name="Google Shape;462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HART BREAKDOWN</a:t>
            </a:r>
            <a:endParaRPr dirty="0"/>
          </a:p>
        </p:txBody>
      </p:sp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73A5F881-C0EA-BF5C-F128-F29F0C62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5397" y="1687336"/>
            <a:ext cx="729179" cy="729179"/>
          </a:xfrm>
          <a:prstGeom prst="rect">
            <a:avLst/>
          </a:prstGeom>
        </p:spPr>
      </p:pic>
      <p:pic>
        <p:nvPicPr>
          <p:cNvPr id="5" name="Graphic 4" descr="Transfer">
            <a:extLst>
              <a:ext uri="{FF2B5EF4-FFF2-40B4-BE49-F238E27FC236}">
                <a16:creationId xmlns:a16="http://schemas.microsoft.com/office/drawing/2014/main" id="{66C16E49-F17C-ACE4-4A02-9C5FCAF72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9421" y="1687336"/>
            <a:ext cx="729179" cy="729179"/>
          </a:xfrm>
          <a:prstGeom prst="rect">
            <a:avLst/>
          </a:prstGeom>
        </p:spPr>
      </p:pic>
      <p:pic>
        <p:nvPicPr>
          <p:cNvPr id="7" name="Graphic 6" descr="Bubbles">
            <a:extLst>
              <a:ext uri="{FF2B5EF4-FFF2-40B4-BE49-F238E27FC236}">
                <a16:creationId xmlns:a16="http://schemas.microsoft.com/office/drawing/2014/main" id="{CA087CC7-27F6-6B04-FAAF-5E1E319C7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3965" y="1689566"/>
            <a:ext cx="728198" cy="7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 txBox="1">
            <a:spLocks noGrp="1"/>
          </p:cNvSpPr>
          <p:nvPr>
            <p:ph type="title"/>
          </p:nvPr>
        </p:nvSpPr>
        <p:spPr>
          <a:xfrm>
            <a:off x="1811599" y="459430"/>
            <a:ext cx="5520801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IDENTIFIED</a:t>
            </a:r>
            <a:endParaRPr dirty="0"/>
          </a:p>
        </p:txBody>
      </p:sp>
      <p:sp>
        <p:nvSpPr>
          <p:cNvPr id="63" name="Google Shape;907;p63">
            <a:extLst>
              <a:ext uri="{FF2B5EF4-FFF2-40B4-BE49-F238E27FC236}">
                <a16:creationId xmlns:a16="http://schemas.microsoft.com/office/drawing/2014/main" id="{5FE5B068-AEDD-E9D5-4A1E-1B2CADFCF13A}"/>
              </a:ext>
            </a:extLst>
          </p:cNvPr>
          <p:cNvSpPr txBox="1">
            <a:spLocks/>
          </p:cNvSpPr>
          <p:nvPr/>
        </p:nvSpPr>
        <p:spPr>
          <a:xfrm>
            <a:off x="1188318" y="1385047"/>
            <a:ext cx="6767364" cy="307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1" i="0" u="sng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Channel Effectiveness Factors: </a:t>
            </a:r>
            <a:endParaRPr lang="en-US" b="1" u="sng" dirty="0">
              <a:solidFill>
                <a:srgbClr val="52658F"/>
              </a:solidFill>
              <a:effectLst/>
            </a:endParaRPr>
          </a:p>
          <a:p>
            <a:pPr fontAlgn="base"/>
            <a:r>
              <a:rPr lang="en-US" sz="1600" b="0" i="0" u="none" strike="noStrike" dirty="0">
                <a:solidFill>
                  <a:srgbClr val="52658F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52658F"/>
                </a:solidFill>
                <a:sym typeface="Wingdings" panose="05000000000000000000" pitchFamily="2" charset="2"/>
              </a:rPr>
              <a:t>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sym typeface="Wingdings" panose="05000000000000000000" pitchFamily="2" charset="2"/>
              </a:rPr>
              <a:t>Unable to ascertain a country from one another (Discriminability)</a:t>
            </a:r>
            <a:endParaRPr lang="en-US" sz="1600" dirty="0">
              <a:solidFill>
                <a:srgbClr val="52658F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Overlapping lines (Separability)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Colours have similar shades (Albania, Denmark, Spain) (Separability)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52658F"/>
                </a:solidFill>
                <a:sym typeface="Wingdings" panose="05000000000000000000" pitchFamily="2" charset="2"/>
              </a:rPr>
              <a:t> </a:t>
            </a:r>
            <a:r>
              <a:rPr lang="en-US" sz="1600" b="0" i="0" u="none" strike="noStrike" dirty="0">
                <a:solidFill>
                  <a:srgbClr val="52658F"/>
                </a:solidFill>
                <a:effectLst/>
                <a:sym typeface="Wingdings" panose="05000000000000000000" pitchFamily="2" charset="2"/>
              </a:rPr>
              <a:t>The grid lines shouldn’t be there as there are too many lines, serves no purpose and it does not help in identifying the data (Separability)</a:t>
            </a:r>
            <a:endParaRPr lang="en-US" sz="1600" b="0" i="0" u="none" strike="noStrike" dirty="0">
              <a:solidFill>
                <a:srgbClr val="52658F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Tinted background blends in with the colour for the line (Salience) </a:t>
            </a:r>
          </a:p>
        </p:txBody>
      </p:sp>
    </p:spTree>
    <p:extLst>
      <p:ext uri="{BB962C8B-B14F-4D97-AF65-F5344CB8AC3E}">
        <p14:creationId xmlns:p14="http://schemas.microsoft.com/office/powerpoint/2010/main" val="226567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"/>
          <p:cNvSpPr txBox="1">
            <a:spLocks noGrp="1"/>
          </p:cNvSpPr>
          <p:nvPr>
            <p:ph type="title"/>
          </p:nvPr>
        </p:nvSpPr>
        <p:spPr>
          <a:xfrm>
            <a:off x="1811599" y="459430"/>
            <a:ext cx="5520801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63" name="Google Shape;907;p63">
            <a:extLst>
              <a:ext uri="{FF2B5EF4-FFF2-40B4-BE49-F238E27FC236}">
                <a16:creationId xmlns:a16="http://schemas.microsoft.com/office/drawing/2014/main" id="{5FE5B068-AEDD-E9D5-4A1E-1B2CADFCF13A}"/>
              </a:ext>
            </a:extLst>
          </p:cNvPr>
          <p:cNvSpPr txBox="1">
            <a:spLocks/>
          </p:cNvSpPr>
          <p:nvPr/>
        </p:nvSpPr>
        <p:spPr>
          <a:xfrm>
            <a:off x="885759" y="1391770"/>
            <a:ext cx="3202147" cy="3071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52658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Quarters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Clickable legends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(Increase discriminability)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Filter for year (dropdown box)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52658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Primary and tertiary colours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600" i="0" strike="noStrike" dirty="0">
                <a:solidFill>
                  <a:srgbClr val="52658F"/>
                </a:solidFill>
                <a:effectLst/>
                <a:latin typeface="Arial" panose="020B0604020202020204" pitchFamily="34" charset="0"/>
              </a:rPr>
              <a:t>Replacing of tinted background with a white background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A2184-1F78-1B79-0369-2E7DBE63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79" y="1391770"/>
            <a:ext cx="4094710" cy="30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1827575" y="2055200"/>
            <a:ext cx="54888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TOTAL REVENUE </a:t>
            </a:r>
            <a:br>
              <a:rPr lang="en-US" sz="3000" dirty="0"/>
            </a:br>
            <a:r>
              <a:rPr lang="en-US" sz="3000" dirty="0"/>
              <a:t>BY PRODUCT</a:t>
            </a:r>
            <a:endParaRPr sz="5000" dirty="0"/>
          </a:p>
        </p:txBody>
      </p:sp>
      <p:cxnSp>
        <p:nvCxnSpPr>
          <p:cNvPr id="408" name="Google Shape;408;p41"/>
          <p:cNvCxnSpPr>
            <a:cxnSpLocks/>
          </p:cNvCxnSpPr>
          <p:nvPr/>
        </p:nvCxnSpPr>
        <p:spPr>
          <a:xfrm>
            <a:off x="-82075" y="3833650"/>
            <a:ext cx="2276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3947200" y="540000"/>
            <a:ext cx="1246500" cy="12465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1378175" y="3641500"/>
            <a:ext cx="384600" cy="38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8284048" y="1746075"/>
            <a:ext cx="279900" cy="279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1"/>
          <p:cNvCxnSpPr>
            <a:cxnSpLocks/>
          </p:cNvCxnSpPr>
          <p:nvPr/>
        </p:nvCxnSpPr>
        <p:spPr>
          <a:xfrm>
            <a:off x="6949625" y="3833650"/>
            <a:ext cx="2248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1"/>
          <p:cNvSpPr txBox="1">
            <a:spLocks noGrp="1"/>
          </p:cNvSpPr>
          <p:nvPr>
            <p:ph type="title" idx="2"/>
          </p:nvPr>
        </p:nvSpPr>
        <p:spPr>
          <a:xfrm>
            <a:off x="3947200" y="742350"/>
            <a:ext cx="12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76281-93C9-ED2B-A2AD-5FD76E6C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 Task- Idiom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4DF873-9B68-39B5-455F-93B976ECC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245284"/>
              </p:ext>
            </p:extLst>
          </p:nvPr>
        </p:nvGraphicFramePr>
        <p:xfrm>
          <a:off x="1493308" y="1176733"/>
          <a:ext cx="6157384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63957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ly Solicited Project Proposal by Slidesgo">
  <a:themeElements>
    <a:clrScheme name="Simple Light">
      <a:dk1>
        <a:srgbClr val="333A56"/>
      </a:dk1>
      <a:lt1>
        <a:srgbClr val="FFFFFF"/>
      </a:lt1>
      <a:dk2>
        <a:srgbClr val="52658F"/>
      </a:dk2>
      <a:lt2>
        <a:srgbClr val="8AA0CF"/>
      </a:lt2>
      <a:accent1>
        <a:srgbClr val="C5D5F8"/>
      </a:accent1>
      <a:accent2>
        <a:srgbClr val="E8E8E8"/>
      </a:accent2>
      <a:accent3>
        <a:srgbClr val="F7F5E6"/>
      </a:accent3>
      <a:accent4>
        <a:srgbClr val="FFFFFF"/>
      </a:accent4>
      <a:accent5>
        <a:srgbClr val="FFFFFF"/>
      </a:accent5>
      <a:accent6>
        <a:srgbClr val="FDFD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572</Words>
  <Application>Microsoft Office PowerPoint</Application>
  <PresentationFormat>On-screen Show (16:9)</PresentationFormat>
  <Paragraphs>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Tenor Sans</vt:lpstr>
      <vt:lpstr>Nunito</vt:lpstr>
      <vt:lpstr>Bebas Neue</vt:lpstr>
      <vt:lpstr>Formally Solicited Project Proposal by Slidesgo</vt:lpstr>
      <vt:lpstr>CRITIQUE ON VISUALISATIONS   MILESTONE 1</vt:lpstr>
      <vt:lpstr>GOVERNMENT STRINGENCY INDEX RATE</vt:lpstr>
      <vt:lpstr>Data- Task- Idiom Model</vt:lpstr>
      <vt:lpstr>PowerPoint Presentation</vt:lpstr>
      <vt:lpstr>Idiom</vt:lpstr>
      <vt:lpstr>PROBLEMS IDENTIFIED</vt:lpstr>
      <vt:lpstr>IMPROVEMENTS</vt:lpstr>
      <vt:lpstr>TOTAL REVENUE  BY PRODUCT</vt:lpstr>
      <vt:lpstr>Data- Task- Idiom Model</vt:lpstr>
      <vt:lpstr>PowerPoint Presentation</vt:lpstr>
      <vt:lpstr>Idiom</vt:lpstr>
      <vt:lpstr>PROBLEMS IDENTIFIED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CRITIQUE ON VISUALISATIONS   MILESTONE 1</dc:title>
  <dc:creator>FOSSTECH SPL</dc:creator>
  <cp:lastModifiedBy>nrlnatasha.jobs@gmail.com</cp:lastModifiedBy>
  <cp:revision>13</cp:revision>
  <dcterms:modified xsi:type="dcterms:W3CDTF">2022-07-28T06:05:42Z</dcterms:modified>
</cp:coreProperties>
</file>