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AEABA-E1A6-C359-6CF0-3BD575D11B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AF5F3D8-D183-CBB7-FEEE-F6E4866C6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AC161D-1DFB-1380-DFB8-30C7BF19717A}"/>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4708FA00-C2DB-7061-7138-3483B1E04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BA700D-AE1B-5BA5-7004-895AB6F20B5B}"/>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402350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B49FA-82A4-0FE3-FCC9-95FA3D0544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FFD075-43CE-C2FB-17CC-90E61496F5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75F718-E885-A344-09D5-825EF5ACA1F7}"/>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EE044A99-7E93-7E10-7B21-5FC7154D10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28F7C-0141-57AA-ADF5-C4CD0CD9F97B}"/>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113534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A3B74EC-D4AC-0CDE-292B-7670F7257F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2EE75D-C812-5447-1B7D-D3CA0833AE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A8FF3B-B19F-4745-D805-02C832422EC8}"/>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DE0D0942-1434-588E-7B4A-6B8FAF16CC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C1B1AB-4DAE-B82B-35B8-A9360A839B45}"/>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138101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D5275-4AF3-B81C-E757-5041E18559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B53DE1-3288-411B-47C3-6DB48C499C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99908C-3486-7072-5984-75D72565C9AD}"/>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A2EB9EAF-57BB-5C80-C38E-052791534C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56D35-CE22-F65F-9CA2-CF875DEABEB5}"/>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226241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539DA-46A1-E99E-A23B-96040400180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4DA557-44DA-0D52-F84D-8D330DC199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2304BB-7A18-159C-3CB1-338FA02237A5}"/>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DD736052-E46D-9282-7E67-BE6888A172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92FF96-E3D1-1A71-91EB-F370E6AF7E0E}"/>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62419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E2A2D-B19A-6C2C-2DE6-6953040B93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42B18F-A216-8CFA-EA73-84DBEA01558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3E751D-4551-534E-AA4C-E08C1C60EA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74E543-DD6B-6F5B-3B44-79F5641C69CF}"/>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6" name="フッター プレースホルダー 5">
            <a:extLst>
              <a:ext uri="{FF2B5EF4-FFF2-40B4-BE49-F238E27FC236}">
                <a16:creationId xmlns:a16="http://schemas.microsoft.com/office/drawing/2014/main" id="{2F331F3E-8B00-381E-A0FF-2079F38E14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AE833A-43F4-F76C-1E4C-E1E2E452B986}"/>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14141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DCB1F4-B026-A8AC-5948-99543CA550D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232145-FB12-0C45-4D50-1AE9992E0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564819-2710-D2DF-845F-33245CA364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24901-3323-C5A5-57B6-1B9ADDA0D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57AFCC-F5EF-36B3-4333-EAADF17643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FE320C4-C79B-5719-AF82-C6DD133B6148}"/>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8" name="フッター プレースホルダー 7">
            <a:extLst>
              <a:ext uri="{FF2B5EF4-FFF2-40B4-BE49-F238E27FC236}">
                <a16:creationId xmlns:a16="http://schemas.microsoft.com/office/drawing/2014/main" id="{D161E0C1-C61B-A324-40E5-33451F19F5F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97887F-6D92-0F46-BE0C-CA077A88C712}"/>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20039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24B53A-2250-C854-55DA-83F7EF66C9B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BA65EE1-FAD1-D41F-1DC4-3F9BB94E0BE1}"/>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4" name="フッター プレースホルダー 3">
            <a:extLst>
              <a:ext uri="{FF2B5EF4-FFF2-40B4-BE49-F238E27FC236}">
                <a16:creationId xmlns:a16="http://schemas.microsoft.com/office/drawing/2014/main" id="{E2CCBCE5-66A5-0DE8-7658-281C39A481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BE46AD5-6E36-FF53-FCE6-36C9567BB9E2}"/>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26415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EBF4B4-29BD-3382-2B2F-38E9798F750C}"/>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3" name="フッター プレースホルダー 2">
            <a:extLst>
              <a:ext uri="{FF2B5EF4-FFF2-40B4-BE49-F238E27FC236}">
                <a16:creationId xmlns:a16="http://schemas.microsoft.com/office/drawing/2014/main" id="{575C8DE0-F023-7EB7-B0B2-B24DF74DC0C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E3DB03-1530-9005-CCF9-D29BDDF86F04}"/>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329737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A07B3-D914-44CE-3D5C-3D0FFC918B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9EA5E5-F9A9-3BEC-E866-E7DDCF069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1B2435-645A-4F45-3E8D-7BF8879F8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98A1B0-5120-EFEC-5EF8-91A8F61881AB}"/>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6" name="フッター プレースホルダー 5">
            <a:extLst>
              <a:ext uri="{FF2B5EF4-FFF2-40B4-BE49-F238E27FC236}">
                <a16:creationId xmlns:a16="http://schemas.microsoft.com/office/drawing/2014/main" id="{715A2E52-681E-1061-880C-A65C563D95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6435E2-8054-F644-A78C-5E015AF5309E}"/>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402424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D0204-F22B-4B92-5B55-C7FE3819D3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E785B-9658-EC15-60A7-E925042AF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5E1E26-FCA2-FAA9-3125-81520FD9A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50FBCD-1C22-ED99-5209-A5F3370B7B5D}"/>
              </a:ext>
            </a:extLst>
          </p:cNvPr>
          <p:cNvSpPr>
            <a:spLocks noGrp="1"/>
          </p:cNvSpPr>
          <p:nvPr>
            <p:ph type="dt" sz="half" idx="10"/>
          </p:nvPr>
        </p:nvSpPr>
        <p:spPr/>
        <p:txBody>
          <a:bodyPr/>
          <a:lstStyle/>
          <a:p>
            <a:fld id="{69E6EC60-A3A8-4F41-8E06-4824EA343945}" type="datetimeFigureOut">
              <a:rPr kumimoji="1" lang="ja-JP" altLang="en-US" smtClean="0"/>
              <a:t>2025/6/29</a:t>
            </a:fld>
            <a:endParaRPr kumimoji="1" lang="ja-JP" altLang="en-US"/>
          </a:p>
        </p:txBody>
      </p:sp>
      <p:sp>
        <p:nvSpPr>
          <p:cNvPr id="6" name="フッター プレースホルダー 5">
            <a:extLst>
              <a:ext uri="{FF2B5EF4-FFF2-40B4-BE49-F238E27FC236}">
                <a16:creationId xmlns:a16="http://schemas.microsoft.com/office/drawing/2014/main" id="{AD6936FF-B85E-D04B-BC92-475FEF6D48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22E60-D903-8667-54A4-F45025FA7E20}"/>
              </a:ext>
            </a:extLst>
          </p:cNvPr>
          <p:cNvSpPr>
            <a:spLocks noGrp="1"/>
          </p:cNvSpPr>
          <p:nvPr>
            <p:ph type="sldNum" sz="quarter" idx="12"/>
          </p:nvPr>
        </p:nvSpPr>
        <p:spPr/>
        <p:txBody>
          <a:bodyPr/>
          <a:lstStyle/>
          <a:p>
            <a:fld id="{2CA4A6D3-3AB5-4C0C-9999-B9A9A1BE2923}" type="slidenum">
              <a:rPr kumimoji="1" lang="ja-JP" altLang="en-US" smtClean="0"/>
              <a:t>‹#›</a:t>
            </a:fld>
            <a:endParaRPr kumimoji="1" lang="ja-JP" altLang="en-US"/>
          </a:p>
        </p:txBody>
      </p:sp>
    </p:spTree>
    <p:extLst>
      <p:ext uri="{BB962C8B-B14F-4D97-AF65-F5344CB8AC3E}">
        <p14:creationId xmlns:p14="http://schemas.microsoft.com/office/powerpoint/2010/main" val="338672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E253290-29E0-B94C-56C4-7DC0E58D2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FDE33-D23E-4FB0-C0B3-149681F12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578A3B-D20D-903D-FF11-034DC82BF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E6EC60-A3A8-4F41-8E06-4824EA343945}" type="datetimeFigureOut">
              <a:rPr kumimoji="1" lang="ja-JP" altLang="en-US" smtClean="0"/>
              <a:t>2025/6/29</a:t>
            </a:fld>
            <a:endParaRPr kumimoji="1" lang="ja-JP" altLang="en-US"/>
          </a:p>
        </p:txBody>
      </p:sp>
      <p:sp>
        <p:nvSpPr>
          <p:cNvPr id="5" name="フッター プレースホルダー 4">
            <a:extLst>
              <a:ext uri="{FF2B5EF4-FFF2-40B4-BE49-F238E27FC236}">
                <a16:creationId xmlns:a16="http://schemas.microsoft.com/office/drawing/2014/main" id="{06F15489-CAD9-8B94-C247-C15F78F19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A7ACA6-1919-C6BB-9AFA-BE8685068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A4A6D3-3AB5-4C0C-9999-B9A9A1BE2923}"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0DFBDC3-9743-F328-BC91-E521ADC18A0C}"/>
              </a:ext>
            </a:extLst>
          </p:cNvPr>
          <p:cNvSpPr/>
          <p:nvPr userDrawn="1"/>
        </p:nvSpPr>
        <p:spPr>
          <a:xfrm>
            <a:off x="0" y="0"/>
            <a:ext cx="12192000" cy="6858000"/>
          </a:xfrm>
          <a:prstGeom prst="rect">
            <a:avLst/>
          </a:prstGeom>
          <a:noFill/>
          <a:ln w="1270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2364364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3CBB-2D0A-0B49-C8EE-17B3A71EAE18}"/>
              </a:ext>
            </a:extLst>
          </p:cNvPr>
          <p:cNvSpPr>
            <a:spLocks noGrp="1"/>
          </p:cNvSpPr>
          <p:nvPr>
            <p:ph type="ctrTitle"/>
          </p:nvPr>
        </p:nvSpPr>
        <p:spPr/>
        <p:txBody>
          <a:bodyPr>
            <a:normAutofit/>
          </a:bodyPr>
          <a:lstStyle/>
          <a:p>
            <a:r>
              <a:rPr kumimoji="1" lang="en-US" altLang="ja-JP" sz="8800" b="1" dirty="0" err="1">
                <a:solidFill>
                  <a:schemeClr val="tx2">
                    <a:lumMod val="75000"/>
                    <a:lumOff val="25000"/>
                  </a:schemeClr>
                </a:solidFill>
                <a:latin typeface="HGS創英角ﾎﾟｯﾌﾟ体" panose="040B0A00000000000000" pitchFamily="50" charset="-128"/>
                <a:ea typeface="HGS創英角ﾎﾟｯﾌﾟ体" panose="040B0A00000000000000" pitchFamily="50" charset="-128"/>
              </a:rPr>
              <a:t>Diary_Bot</a:t>
            </a:r>
            <a:endParaRPr kumimoji="1" lang="ja-JP" altLang="en-US" sz="8800" b="1" dirty="0">
              <a:solidFill>
                <a:schemeClr val="tx2">
                  <a:lumMod val="75000"/>
                  <a:lumOff val="25000"/>
                </a:schemeClr>
              </a:solidFill>
              <a:latin typeface="HGS創英角ﾎﾟｯﾌﾟ体" panose="040B0A00000000000000" pitchFamily="50" charset="-128"/>
              <a:ea typeface="HGS創英角ﾎﾟｯﾌﾟ体" panose="040B0A00000000000000" pitchFamily="50" charset="-128"/>
            </a:endParaRPr>
          </a:p>
        </p:txBody>
      </p:sp>
      <p:sp>
        <p:nvSpPr>
          <p:cNvPr id="3" name="字幕 2">
            <a:extLst>
              <a:ext uri="{FF2B5EF4-FFF2-40B4-BE49-F238E27FC236}">
                <a16:creationId xmlns:a16="http://schemas.microsoft.com/office/drawing/2014/main" id="{51D59313-B103-486A-8336-47801A3C3864}"/>
              </a:ext>
            </a:extLst>
          </p:cNvPr>
          <p:cNvSpPr>
            <a:spLocks noGrp="1"/>
          </p:cNvSpPr>
          <p:nvPr>
            <p:ph type="subTitle" idx="1"/>
          </p:nvPr>
        </p:nvSpPr>
        <p:spPr>
          <a:xfrm>
            <a:off x="1524000" y="4030561"/>
            <a:ext cx="9144000" cy="1655762"/>
          </a:xfrm>
        </p:spPr>
        <p:txBody>
          <a:bodyPr>
            <a:normAutofit/>
          </a:bodyPr>
          <a:lstStyle/>
          <a:p>
            <a:r>
              <a:rPr lang="en-US" altLang="ja-JP" sz="4400" dirty="0" err="1">
                <a:latin typeface="HG創英角ﾎﾟｯﾌﾟ体" panose="040B0A09000000000000" pitchFamily="49" charset="-128"/>
                <a:ea typeface="HG創英角ﾎﾟｯﾌﾟ体" panose="040B0A09000000000000" pitchFamily="49" charset="-128"/>
              </a:rPr>
              <a:t>TeamE</a:t>
            </a:r>
            <a:endParaRPr kumimoji="1" lang="ja-JP" altLang="en-US" sz="4400" dirty="0"/>
          </a:p>
        </p:txBody>
      </p:sp>
      <p:pic>
        <p:nvPicPr>
          <p:cNvPr id="5" name="図 4" descr="四角形&#10;&#10;AI 生成コンテンツは誤りを含む可能性があります。">
            <a:extLst>
              <a:ext uri="{FF2B5EF4-FFF2-40B4-BE49-F238E27FC236}">
                <a16:creationId xmlns:a16="http://schemas.microsoft.com/office/drawing/2014/main" id="{3A3ED065-0922-FB2E-AACB-92CBA4418D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423" b="90864" l="6924" r="93148">
                        <a14:foregroundMark x1="6995" y1="74518" x2="10921" y2="79443"/>
                        <a14:foregroundMark x1="46895" y1="89579" x2="55389" y2="91006"/>
                        <a14:foregroundMark x1="55389" y1="91006" x2="58672" y2="89436"/>
                        <a14:foregroundMark x1="88722" y1="55603" x2="93219" y2="74804"/>
                        <a14:foregroundMark x1="93219" y1="74804" x2="89151" y2="77873"/>
                        <a14:foregroundMark x1="63241" y1="11492" x2="69593" y2="8423"/>
                        <a14:foregroundMark x1="69593" y1="8423" x2="71806" y2="13490"/>
                      </a14:backgroundRemoval>
                    </a14:imgEffect>
                  </a14:imgLayer>
                </a14:imgProps>
              </a:ext>
              <a:ext uri="{28A0092B-C50C-407E-A947-70E740481C1C}">
                <a14:useLocalDpi xmlns:a14="http://schemas.microsoft.com/office/drawing/2010/main" val="0"/>
              </a:ext>
            </a:extLst>
          </a:blip>
          <a:stretch>
            <a:fillRect/>
          </a:stretch>
        </p:blipFill>
        <p:spPr>
          <a:xfrm rot="20819432">
            <a:off x="-39328" y="2566219"/>
            <a:ext cx="4272114" cy="4272114"/>
          </a:xfrm>
          <a:prstGeom prst="rect">
            <a:avLst/>
          </a:prstGeom>
        </p:spPr>
      </p:pic>
      <p:pic>
        <p:nvPicPr>
          <p:cNvPr id="1026" name="Picture 2" descr="チャットボット イラスト素材 - iStock">
            <a:extLst>
              <a:ext uri="{FF2B5EF4-FFF2-40B4-BE49-F238E27FC236}">
                <a16:creationId xmlns:a16="http://schemas.microsoft.com/office/drawing/2014/main" id="{A450FB03-D25F-DD4D-8ECB-DE7702EB00B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0523" y1="37418" x2="44771" y2="40033"/>
                        <a14:foregroundMark x1="58660" y1="36601" x2="61601" y2="38235"/>
                        <a14:foregroundMark x1="33987" y1="50654" x2="46405" y2="52288"/>
                        <a14:foregroundMark x1="46405" y1="52288" x2="62745" y2="50654"/>
                      </a14:backgroundRemoval>
                    </a14:imgEffect>
                  </a14:imgLayer>
                </a14:imgProps>
              </a:ext>
              <a:ext uri="{28A0092B-C50C-407E-A947-70E740481C1C}">
                <a14:useLocalDpi xmlns:a14="http://schemas.microsoft.com/office/drawing/2010/main" val="0"/>
              </a:ext>
            </a:extLst>
          </a:blip>
          <a:srcRect/>
          <a:stretch>
            <a:fillRect/>
          </a:stretch>
        </p:blipFill>
        <p:spPr bwMode="auto">
          <a:xfrm>
            <a:off x="7384027" y="-51229"/>
            <a:ext cx="4208206" cy="420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4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9214446-883E-9E86-0533-EA778B4513A0}"/>
              </a:ext>
            </a:extLst>
          </p:cNvPr>
          <p:cNvSpPr txBox="1"/>
          <p:nvPr/>
        </p:nvSpPr>
        <p:spPr>
          <a:xfrm>
            <a:off x="57985" y="138275"/>
            <a:ext cx="11128918" cy="646331"/>
          </a:xfrm>
          <a:prstGeom prst="rect">
            <a:avLst/>
          </a:prstGeom>
          <a:noFill/>
        </p:spPr>
        <p:txBody>
          <a:bodyPr wrap="square" rtlCol="0">
            <a:spAutoFit/>
          </a:bodyPr>
          <a:lstStyle/>
          <a:p>
            <a:r>
              <a:rPr kumimoji="1" lang="ja-JP" altLang="en-US" sz="36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rPr>
              <a:t>システム概要</a:t>
            </a:r>
            <a:endParaRPr kumimoji="1" lang="ja-JP" altLang="en-US" sz="20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9A5128BC-45D2-DD21-EA7C-A70FF4AB2591}"/>
              </a:ext>
            </a:extLst>
          </p:cNvPr>
          <p:cNvSpPr txBox="1"/>
          <p:nvPr/>
        </p:nvSpPr>
        <p:spPr>
          <a:xfrm>
            <a:off x="610024" y="1130709"/>
            <a:ext cx="11071123" cy="5026569"/>
          </a:xfrm>
          <a:prstGeom prst="rect">
            <a:avLst/>
          </a:prstGeom>
          <a:noFill/>
        </p:spPr>
        <p:txBody>
          <a:bodyPr wrap="square" rtlCol="0">
            <a:spAutoFit/>
          </a:bodyPr>
          <a:lstStyle/>
          <a:p>
            <a:pPr marL="342900" indent="-342900">
              <a:lnSpc>
                <a:spcPct val="150000"/>
              </a:lnSpc>
              <a:buClr>
                <a:schemeClr val="accent1">
                  <a:lumMod val="60000"/>
                  <a:lumOff val="40000"/>
                </a:schemeClr>
              </a:buClr>
              <a:buFont typeface="Wingdings" panose="05000000000000000000" pitchFamily="2" charset="2"/>
              <a:buChar char="l"/>
            </a:pPr>
            <a:r>
              <a:rPr lang="en-US" altLang="ja-JP" sz="2400" dirty="0"/>
              <a:t>1</a:t>
            </a:r>
            <a:r>
              <a:rPr lang="ja-JP" altLang="en-US" sz="2400" dirty="0"/>
              <a:t>日の感想を日記として記録するジャーナルシステムを作成。</a:t>
            </a:r>
            <a:endParaRPr lang="en-US" altLang="ja-JP" sz="2400" dirty="0"/>
          </a:p>
          <a:p>
            <a:pPr marL="342900" indent="-342900">
              <a:lnSpc>
                <a:spcPct val="150000"/>
              </a:lnSpc>
              <a:buClr>
                <a:schemeClr val="accent1">
                  <a:lumMod val="60000"/>
                  <a:lumOff val="40000"/>
                </a:schemeClr>
              </a:buClr>
              <a:buFont typeface="Wingdings" panose="05000000000000000000" pitchFamily="2" charset="2"/>
              <a:buChar char="l"/>
            </a:pPr>
            <a:r>
              <a:rPr kumimoji="1" lang="en-US" altLang="ja-JP" sz="2400" b="1" dirty="0" err="1"/>
              <a:t>GoogleAPI</a:t>
            </a:r>
            <a:r>
              <a:rPr kumimoji="1" lang="en-US" altLang="ja-JP" sz="2400" dirty="0"/>
              <a:t>(gemini-1.5-flash-latest)</a:t>
            </a:r>
            <a:r>
              <a:rPr kumimoji="1" lang="ja-JP" altLang="en-US" sz="2400" dirty="0"/>
              <a:t>を</a:t>
            </a:r>
            <a:r>
              <a:rPr lang="ja-JP" altLang="en-US" sz="2400" dirty="0"/>
              <a:t>もとに</a:t>
            </a:r>
            <a:r>
              <a:rPr kumimoji="1" lang="ja-JP" altLang="en-US" sz="2400" dirty="0"/>
              <a:t>、</a:t>
            </a:r>
            <a:r>
              <a:rPr kumimoji="1" lang="en-US" altLang="ja-JP" sz="2400" dirty="0"/>
              <a:t>LLM</a:t>
            </a:r>
            <a:r>
              <a:rPr kumimoji="1" lang="ja-JP" altLang="en-US" sz="2400" dirty="0"/>
              <a:t>を利用した</a:t>
            </a:r>
            <a:endParaRPr lang="en-US" altLang="ja-JP" sz="2400" dirty="0"/>
          </a:p>
          <a:p>
            <a:pPr>
              <a:lnSpc>
                <a:spcPct val="150000"/>
              </a:lnSpc>
              <a:buClr>
                <a:schemeClr val="accent1">
                  <a:lumMod val="60000"/>
                  <a:lumOff val="40000"/>
                </a:schemeClr>
              </a:buClr>
            </a:pPr>
            <a:r>
              <a:rPr lang="ja-JP" altLang="en-US" sz="2400" b="1" dirty="0">
                <a:solidFill>
                  <a:schemeClr val="tx2">
                    <a:lumMod val="75000"/>
                    <a:lumOff val="25000"/>
                  </a:schemeClr>
                </a:solidFill>
              </a:rPr>
              <a:t>　</a:t>
            </a:r>
            <a:r>
              <a:rPr kumimoji="1" lang="ja-JP" altLang="en-US" sz="2400" b="1" dirty="0">
                <a:solidFill>
                  <a:schemeClr val="tx2">
                    <a:lumMod val="75000"/>
                    <a:lumOff val="25000"/>
                  </a:schemeClr>
                </a:solidFill>
              </a:rPr>
              <a:t>チャットシステム</a:t>
            </a:r>
            <a:r>
              <a:rPr kumimoji="1" lang="ja-JP" altLang="en-US" sz="2400" dirty="0"/>
              <a:t>を構築</a:t>
            </a:r>
            <a:endParaRPr kumimoji="1" lang="en-US" altLang="ja-JP" sz="2400" dirty="0"/>
          </a:p>
          <a:p>
            <a:pPr marL="342900" indent="-342900">
              <a:lnSpc>
                <a:spcPct val="150000"/>
              </a:lnSpc>
              <a:buClr>
                <a:schemeClr val="accent1">
                  <a:lumMod val="60000"/>
                  <a:lumOff val="40000"/>
                </a:schemeClr>
              </a:buClr>
              <a:buFont typeface="Wingdings" panose="05000000000000000000" pitchFamily="2" charset="2"/>
              <a:buChar char="l"/>
            </a:pPr>
            <a:r>
              <a:rPr lang="ja-JP" altLang="en-US" sz="2400" dirty="0"/>
              <a:t>自分の入力文に応じて</a:t>
            </a:r>
            <a:r>
              <a:rPr lang="en-US" altLang="ja-JP" sz="2400" dirty="0"/>
              <a:t>LLM</a:t>
            </a:r>
            <a:r>
              <a:rPr lang="ja-JP" altLang="en-US" sz="2400" dirty="0"/>
              <a:t>が応答返す</a:t>
            </a:r>
            <a:endParaRPr lang="en-US" altLang="ja-JP" sz="2400" dirty="0"/>
          </a:p>
          <a:p>
            <a:pPr marL="342900" indent="-342900">
              <a:lnSpc>
                <a:spcPct val="150000"/>
              </a:lnSpc>
              <a:buClr>
                <a:schemeClr val="accent1">
                  <a:lumMod val="60000"/>
                  <a:lumOff val="40000"/>
                </a:schemeClr>
              </a:buClr>
              <a:buFont typeface="Wingdings" panose="05000000000000000000" pitchFamily="2" charset="2"/>
              <a:buChar char="l"/>
            </a:pPr>
            <a:r>
              <a:rPr kumimoji="1" lang="ja-JP" altLang="en-US" sz="2400" dirty="0"/>
              <a:t>自分の応答に</a:t>
            </a:r>
            <a:r>
              <a:rPr kumimoji="1" lang="en-US" altLang="ja-JP" sz="2400" dirty="0"/>
              <a:t>BERT</a:t>
            </a:r>
            <a:r>
              <a:rPr kumimoji="1" lang="ja-JP" altLang="en-US" sz="2400" dirty="0"/>
              <a:t>を利用し</a:t>
            </a:r>
            <a:r>
              <a:rPr kumimoji="1" lang="ja-JP" altLang="en-US" sz="2400" b="1" dirty="0"/>
              <a:t>ネガポジ判定</a:t>
            </a:r>
            <a:r>
              <a:rPr kumimoji="1" lang="ja-JP" altLang="en-US" sz="2400" dirty="0"/>
              <a:t>を行う</a:t>
            </a:r>
            <a:endParaRPr lang="en-US" altLang="ja-JP" sz="2400" dirty="0"/>
          </a:p>
          <a:p>
            <a:pPr marL="342900" indent="-342900">
              <a:lnSpc>
                <a:spcPct val="150000"/>
              </a:lnSpc>
              <a:buClr>
                <a:schemeClr val="accent1">
                  <a:lumMod val="60000"/>
                  <a:lumOff val="40000"/>
                </a:schemeClr>
              </a:buClr>
              <a:buFont typeface="Wingdings" panose="05000000000000000000" pitchFamily="2" charset="2"/>
              <a:buChar char="l"/>
            </a:pPr>
            <a:r>
              <a:rPr lang="ja-JP" altLang="en-US" sz="2400" dirty="0"/>
              <a:t>ネガティブが続いている、最近はポジティブなことが多いなど視覚的に認識が可能</a:t>
            </a:r>
            <a:endParaRPr lang="en-US" altLang="ja-JP" sz="2400" dirty="0"/>
          </a:p>
          <a:p>
            <a:pPr marL="342900" indent="-342900">
              <a:lnSpc>
                <a:spcPct val="150000"/>
              </a:lnSpc>
              <a:buClr>
                <a:schemeClr val="accent1">
                  <a:lumMod val="60000"/>
                  <a:lumOff val="40000"/>
                </a:schemeClr>
              </a:buClr>
              <a:buFont typeface="Wingdings" panose="05000000000000000000" pitchFamily="2" charset="2"/>
              <a:buChar char="l"/>
            </a:pPr>
            <a:r>
              <a:rPr kumimoji="1" lang="ja-JP" altLang="en-US" sz="2400" dirty="0"/>
              <a:t>紙の日記と同じように履歴を残すことができ、自分の感情を振り返ることが可能。</a:t>
            </a:r>
          </a:p>
        </p:txBody>
      </p:sp>
      <p:pic>
        <p:nvPicPr>
          <p:cNvPr id="4" name="Picture 2" descr="チャットボット イラスト素材 - iStock">
            <a:extLst>
              <a:ext uri="{FF2B5EF4-FFF2-40B4-BE49-F238E27FC236}">
                <a16:creationId xmlns:a16="http://schemas.microsoft.com/office/drawing/2014/main" id="{0676A703-239A-D991-E10A-3DBFEFE3AF4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0523" y1="37418" x2="44771" y2="40033"/>
                        <a14:foregroundMark x1="58660" y1="36601" x2="61601" y2="38235"/>
                        <a14:foregroundMark x1="33987" y1="50654" x2="46405" y2="52288"/>
                        <a14:foregroundMark x1="46405" y1="52288" x2="62745" y2="50654"/>
                      </a14:backgroundRemoval>
                    </a14:imgEffect>
                  </a14:imgLayer>
                </a14:imgProps>
              </a:ext>
              <a:ext uri="{28A0092B-C50C-407E-A947-70E740481C1C}">
                <a14:useLocalDpi xmlns:a14="http://schemas.microsoft.com/office/drawing/2010/main" val="0"/>
              </a:ext>
            </a:extLst>
          </a:blip>
          <a:srcRect/>
          <a:stretch>
            <a:fillRect/>
          </a:stretch>
        </p:blipFill>
        <p:spPr bwMode="auto">
          <a:xfrm>
            <a:off x="11021962" y="6198814"/>
            <a:ext cx="659186" cy="6591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4806C14-B4B7-94DF-A1F3-A6BF7881E05D}"/>
              </a:ext>
            </a:extLst>
          </p:cNvPr>
          <p:cNvSpPr txBox="1"/>
          <p:nvPr/>
        </p:nvSpPr>
        <p:spPr>
          <a:xfrm>
            <a:off x="11572993" y="6343741"/>
            <a:ext cx="659186" cy="369332"/>
          </a:xfrm>
          <a:prstGeom prst="rect">
            <a:avLst/>
          </a:prstGeom>
          <a:noFill/>
        </p:spPr>
        <p:txBody>
          <a:bodyPr wrap="square" rtlCol="0">
            <a:spAutoFit/>
          </a:bodyPr>
          <a:lstStyle/>
          <a:p>
            <a:r>
              <a:rPr kumimoji="1" lang="en-US" altLang="ja-JP" dirty="0"/>
              <a:t>01</a:t>
            </a:r>
            <a:endParaRPr kumimoji="1" lang="ja-JP" altLang="en-US" dirty="0"/>
          </a:p>
        </p:txBody>
      </p:sp>
    </p:spTree>
    <p:extLst>
      <p:ext uri="{BB962C8B-B14F-4D97-AF65-F5344CB8AC3E}">
        <p14:creationId xmlns:p14="http://schemas.microsoft.com/office/powerpoint/2010/main" val="229138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AE3B-838C-37AA-B346-8D81F562631A}"/>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1D9A8D-3676-A42D-1C6A-DBDA692F4D5C}"/>
              </a:ext>
            </a:extLst>
          </p:cNvPr>
          <p:cNvSpPr txBox="1"/>
          <p:nvPr/>
        </p:nvSpPr>
        <p:spPr>
          <a:xfrm>
            <a:off x="57985" y="138275"/>
            <a:ext cx="11128918" cy="646331"/>
          </a:xfrm>
          <a:prstGeom prst="rect">
            <a:avLst/>
          </a:prstGeom>
          <a:noFill/>
        </p:spPr>
        <p:txBody>
          <a:bodyPr wrap="square" rtlCol="0">
            <a:spAutoFit/>
          </a:bodyPr>
          <a:lstStyle/>
          <a:p>
            <a:r>
              <a:rPr kumimoji="1" lang="ja-JP" altLang="en-US" sz="36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rPr>
              <a:t>ターゲットユーザ</a:t>
            </a:r>
            <a:endParaRPr kumimoji="1" lang="ja-JP" altLang="en-US" sz="20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9D24A462-22C7-C2E0-4CA0-EEFF7651B59C}"/>
              </a:ext>
            </a:extLst>
          </p:cNvPr>
          <p:cNvSpPr txBox="1"/>
          <p:nvPr/>
        </p:nvSpPr>
        <p:spPr>
          <a:xfrm>
            <a:off x="648929" y="1199535"/>
            <a:ext cx="10962968" cy="2371996"/>
          </a:xfrm>
          <a:prstGeom prst="rect">
            <a:avLst/>
          </a:prstGeom>
          <a:noFill/>
        </p:spPr>
        <p:txBody>
          <a:bodyPr wrap="square" rtlCol="0">
            <a:spAutoFit/>
          </a:bodyPr>
          <a:lstStyle/>
          <a:p>
            <a:pPr>
              <a:lnSpc>
                <a:spcPct val="125000"/>
              </a:lnSpc>
            </a:pPr>
            <a:r>
              <a:rPr lang="ja-JP" altLang="en-US" sz="2400" dirty="0"/>
              <a:t>①紙での日記はつけていないけど毎日の感情を記録したいと考えているユーザ</a:t>
            </a:r>
            <a:endParaRPr lang="en-US" altLang="ja-JP" sz="2400" dirty="0"/>
          </a:p>
          <a:p>
            <a:pPr>
              <a:lnSpc>
                <a:spcPct val="125000"/>
              </a:lnSpc>
            </a:pPr>
            <a:r>
              <a:rPr kumimoji="1" lang="ja-JP" altLang="en-US" sz="2400" dirty="0"/>
              <a:t>→手軽に登録できるため利用しやすい</a:t>
            </a:r>
            <a:endParaRPr kumimoji="1" lang="en-US" altLang="ja-JP" sz="2400" dirty="0"/>
          </a:p>
          <a:p>
            <a:pPr>
              <a:lnSpc>
                <a:spcPct val="125000"/>
              </a:lnSpc>
            </a:pPr>
            <a:r>
              <a:rPr lang="ja-JP" altLang="en-US" sz="2400" dirty="0"/>
              <a:t>②紙で日記付けているけれど、客観的な自分の感情を知りたいユーザ</a:t>
            </a:r>
            <a:endParaRPr lang="en-US" altLang="ja-JP" sz="2400" dirty="0"/>
          </a:p>
          <a:p>
            <a:pPr>
              <a:lnSpc>
                <a:spcPct val="125000"/>
              </a:lnSpc>
            </a:pPr>
            <a:r>
              <a:rPr kumimoji="1" lang="ja-JP" altLang="en-US" sz="2400" dirty="0"/>
              <a:t>→ネガポジ判定されるため自分の気持ちの数値的理解が可能</a:t>
            </a:r>
            <a:endParaRPr kumimoji="1" lang="en-US" altLang="ja-JP" sz="2400" dirty="0"/>
          </a:p>
          <a:p>
            <a:pPr>
              <a:lnSpc>
                <a:spcPct val="125000"/>
              </a:lnSpc>
            </a:pPr>
            <a:endParaRPr kumimoji="1" lang="ja-JP" altLang="en-US" sz="2400" dirty="0"/>
          </a:p>
        </p:txBody>
      </p:sp>
      <p:pic>
        <p:nvPicPr>
          <p:cNvPr id="4" name="Picture 2" descr="チャットボット イラスト素材 - iStock">
            <a:extLst>
              <a:ext uri="{FF2B5EF4-FFF2-40B4-BE49-F238E27FC236}">
                <a16:creationId xmlns:a16="http://schemas.microsoft.com/office/drawing/2014/main" id="{BBF8EC47-5A0C-3823-5FDB-CAB662FC02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0523" y1="37418" x2="44771" y2="40033"/>
                        <a14:foregroundMark x1="58660" y1="36601" x2="61601" y2="38235"/>
                        <a14:foregroundMark x1="33987" y1="50654" x2="46405" y2="52288"/>
                        <a14:foregroundMark x1="46405" y1="52288" x2="62745" y2="50654"/>
                      </a14:backgroundRemoval>
                    </a14:imgEffect>
                  </a14:imgLayer>
                </a14:imgProps>
              </a:ext>
              <a:ext uri="{28A0092B-C50C-407E-A947-70E740481C1C}">
                <a14:useLocalDpi xmlns:a14="http://schemas.microsoft.com/office/drawing/2010/main" val="0"/>
              </a:ext>
            </a:extLst>
          </a:blip>
          <a:srcRect/>
          <a:stretch>
            <a:fillRect/>
          </a:stretch>
        </p:blipFill>
        <p:spPr bwMode="auto">
          <a:xfrm>
            <a:off x="11021962" y="6198814"/>
            <a:ext cx="659186" cy="6591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5477611E-2565-E0E5-A891-40A0F489F0B0}"/>
              </a:ext>
            </a:extLst>
          </p:cNvPr>
          <p:cNvSpPr txBox="1"/>
          <p:nvPr/>
        </p:nvSpPr>
        <p:spPr>
          <a:xfrm>
            <a:off x="11572993" y="6343741"/>
            <a:ext cx="659186" cy="369332"/>
          </a:xfrm>
          <a:prstGeom prst="rect">
            <a:avLst/>
          </a:prstGeom>
          <a:noFill/>
        </p:spPr>
        <p:txBody>
          <a:bodyPr wrap="square" rtlCol="0">
            <a:spAutoFit/>
          </a:bodyPr>
          <a:lstStyle/>
          <a:p>
            <a:r>
              <a:rPr kumimoji="1" lang="en-US" altLang="ja-JP" dirty="0"/>
              <a:t>02</a:t>
            </a:r>
            <a:endParaRPr kumimoji="1" lang="ja-JP" altLang="en-US" dirty="0"/>
          </a:p>
        </p:txBody>
      </p:sp>
      <p:pic>
        <p:nvPicPr>
          <p:cNvPr id="7" name="図 6" descr="ダイアグラム が含まれている画像&#10;&#10;AI 生成コンテンツは誤りを含む可能性があります。">
            <a:extLst>
              <a:ext uri="{FF2B5EF4-FFF2-40B4-BE49-F238E27FC236}">
                <a16:creationId xmlns:a16="http://schemas.microsoft.com/office/drawing/2014/main" id="{40EBC635-A71E-7805-93D6-E26139171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955" y="3341377"/>
            <a:ext cx="4495594" cy="3371696"/>
          </a:xfrm>
          <a:prstGeom prst="rect">
            <a:avLst/>
          </a:prstGeom>
        </p:spPr>
      </p:pic>
      <p:pic>
        <p:nvPicPr>
          <p:cNvPr id="4098" name="Picture 2" descr="スマホを触る男性のイラスト🎨【フリー素材】｜看護roo![カンゴルー]">
            <a:extLst>
              <a:ext uri="{FF2B5EF4-FFF2-40B4-BE49-F238E27FC236}">
                <a16:creationId xmlns:a16="http://schemas.microsoft.com/office/drawing/2014/main" id="{42A32E2D-72A9-4DDF-BF84-BAC9F1011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497" y="3186650"/>
            <a:ext cx="3397046" cy="339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3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EAF76-D596-65BA-5CA4-5A15CD30D7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03880B-DB7E-AF88-4DD6-3CA1A0E961E9}"/>
              </a:ext>
            </a:extLst>
          </p:cNvPr>
          <p:cNvSpPr>
            <a:spLocks noGrp="1"/>
          </p:cNvSpPr>
          <p:nvPr>
            <p:ph type="ctrTitle"/>
          </p:nvPr>
        </p:nvSpPr>
        <p:spPr>
          <a:xfrm>
            <a:off x="1219200" y="1790957"/>
            <a:ext cx="9144000" cy="2387600"/>
          </a:xfrm>
        </p:spPr>
        <p:txBody>
          <a:bodyPr>
            <a:normAutofit/>
          </a:bodyPr>
          <a:lstStyle/>
          <a:p>
            <a:r>
              <a:rPr kumimoji="1" lang="en-US" altLang="ja-JP" sz="9600" dirty="0">
                <a:solidFill>
                  <a:schemeClr val="accent1"/>
                </a:solidFill>
                <a:latin typeface="HGS創英角ﾎﾟｯﾌﾟ体" panose="040B0A00000000000000" pitchFamily="50" charset="-128"/>
                <a:ea typeface="HGS創英角ﾎﾟｯﾌﾟ体" panose="040B0A00000000000000" pitchFamily="50" charset="-128"/>
              </a:rPr>
              <a:t>DEMO</a:t>
            </a:r>
            <a:endParaRPr kumimoji="1" lang="ja-JP" altLang="en-US" sz="9600" dirty="0">
              <a:solidFill>
                <a:schemeClr val="accent1"/>
              </a:solidFill>
              <a:latin typeface="HGS創英角ﾎﾟｯﾌﾟ体" panose="040B0A00000000000000" pitchFamily="50" charset="-128"/>
              <a:ea typeface="HGS創英角ﾎﾟｯﾌﾟ体" panose="040B0A00000000000000" pitchFamily="50" charset="-128"/>
            </a:endParaRPr>
          </a:p>
        </p:txBody>
      </p:sp>
      <p:pic>
        <p:nvPicPr>
          <p:cNvPr id="6" name="Picture 2" descr="チャットボット イラスト素材 - iStock">
            <a:extLst>
              <a:ext uri="{FF2B5EF4-FFF2-40B4-BE49-F238E27FC236}">
                <a16:creationId xmlns:a16="http://schemas.microsoft.com/office/drawing/2014/main" id="{23166BE5-6692-AF8F-613A-08AB9C2120E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0523" y1="37418" x2="44771" y2="40033"/>
                        <a14:foregroundMark x1="58660" y1="36601" x2="61601" y2="38235"/>
                        <a14:foregroundMark x1="33987" y1="50654" x2="46405" y2="52288"/>
                        <a14:foregroundMark x1="46405" y1="52288" x2="62745" y2="50654"/>
                      </a14:backgroundRemoval>
                    </a14:imgEffect>
                  </a14:imgLayer>
                </a14:imgProps>
              </a:ext>
              <a:ext uri="{28A0092B-C50C-407E-A947-70E740481C1C}">
                <a14:useLocalDpi xmlns:a14="http://schemas.microsoft.com/office/drawing/2010/main" val="0"/>
              </a:ext>
            </a:extLst>
          </a:blip>
          <a:srcRect/>
          <a:stretch>
            <a:fillRect/>
          </a:stretch>
        </p:blipFill>
        <p:spPr bwMode="auto">
          <a:xfrm>
            <a:off x="11021962" y="6198814"/>
            <a:ext cx="659186" cy="65918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12758B4C-B85F-6CB6-882A-D7BCA9846598}"/>
              </a:ext>
            </a:extLst>
          </p:cNvPr>
          <p:cNvSpPr txBox="1"/>
          <p:nvPr/>
        </p:nvSpPr>
        <p:spPr>
          <a:xfrm>
            <a:off x="11572993" y="6343741"/>
            <a:ext cx="659186" cy="369332"/>
          </a:xfrm>
          <a:prstGeom prst="rect">
            <a:avLst/>
          </a:prstGeom>
          <a:noFill/>
        </p:spPr>
        <p:txBody>
          <a:bodyPr wrap="square" rtlCol="0">
            <a:spAutoFit/>
          </a:bodyPr>
          <a:lstStyle/>
          <a:p>
            <a:r>
              <a:rPr kumimoji="1" lang="en-US" altLang="ja-JP" dirty="0"/>
              <a:t>03</a:t>
            </a:r>
            <a:endParaRPr kumimoji="1" lang="ja-JP" altLang="en-US" dirty="0"/>
          </a:p>
        </p:txBody>
      </p:sp>
    </p:spTree>
    <p:extLst>
      <p:ext uri="{BB962C8B-B14F-4D97-AF65-F5344CB8AC3E}">
        <p14:creationId xmlns:p14="http://schemas.microsoft.com/office/powerpoint/2010/main" val="426086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00001-DA2B-56A4-C0DE-FFEAE9B977D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20CB12-90E4-8261-F305-2C2A7A43D544}"/>
              </a:ext>
            </a:extLst>
          </p:cNvPr>
          <p:cNvSpPr txBox="1"/>
          <p:nvPr/>
        </p:nvSpPr>
        <p:spPr>
          <a:xfrm>
            <a:off x="57985" y="138275"/>
            <a:ext cx="11128918" cy="646331"/>
          </a:xfrm>
          <a:prstGeom prst="rect">
            <a:avLst/>
          </a:prstGeom>
          <a:noFill/>
        </p:spPr>
        <p:txBody>
          <a:bodyPr wrap="square" rtlCol="0">
            <a:spAutoFit/>
          </a:bodyPr>
          <a:lstStyle/>
          <a:p>
            <a:r>
              <a:rPr kumimoji="1" lang="ja-JP" altLang="en-US" sz="36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rPr>
              <a:t>上手くいったこと</a:t>
            </a:r>
            <a:endParaRPr kumimoji="1" lang="ja-JP" altLang="en-US" sz="20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9C1B1931-907D-56FC-D981-7AD8F253864A}"/>
              </a:ext>
            </a:extLst>
          </p:cNvPr>
          <p:cNvSpPr txBox="1"/>
          <p:nvPr/>
        </p:nvSpPr>
        <p:spPr>
          <a:xfrm>
            <a:off x="131727" y="3429000"/>
            <a:ext cx="11128918" cy="646331"/>
          </a:xfrm>
          <a:prstGeom prst="rect">
            <a:avLst/>
          </a:prstGeom>
          <a:noFill/>
        </p:spPr>
        <p:txBody>
          <a:bodyPr wrap="square" rtlCol="0">
            <a:spAutoFit/>
          </a:bodyPr>
          <a:lstStyle/>
          <a:p>
            <a:r>
              <a:rPr kumimoji="1" lang="ja-JP" altLang="en-US" sz="36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rPr>
              <a:t>課題・今後の展望</a:t>
            </a:r>
            <a:endParaRPr kumimoji="1" lang="ja-JP" altLang="en-US" sz="2000" u="sng" dirty="0">
              <a:solidFill>
                <a:schemeClr val="tx2">
                  <a:lumMod val="75000"/>
                  <a:lumOff val="25000"/>
                </a:schemeClr>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a:extLst>
              <a:ext uri="{FF2B5EF4-FFF2-40B4-BE49-F238E27FC236}">
                <a16:creationId xmlns:a16="http://schemas.microsoft.com/office/drawing/2014/main" id="{435FD1BA-A37D-5F21-F3B4-A13BFBD8687D}"/>
              </a:ext>
            </a:extLst>
          </p:cNvPr>
          <p:cNvSpPr txBox="1"/>
          <p:nvPr/>
        </p:nvSpPr>
        <p:spPr>
          <a:xfrm>
            <a:off x="648929" y="1199535"/>
            <a:ext cx="10962968" cy="1448666"/>
          </a:xfrm>
          <a:prstGeom prst="rect">
            <a:avLst/>
          </a:prstGeom>
          <a:noFill/>
        </p:spPr>
        <p:txBody>
          <a:bodyPr wrap="square" rtlCol="0">
            <a:spAutoFit/>
          </a:bodyPr>
          <a:lstStyle/>
          <a:p>
            <a:pPr marL="342900" indent="-342900">
              <a:lnSpc>
                <a:spcPct val="125000"/>
              </a:lnSpc>
              <a:buClr>
                <a:schemeClr val="accent1">
                  <a:lumMod val="60000"/>
                  <a:lumOff val="40000"/>
                </a:schemeClr>
              </a:buClr>
              <a:buFont typeface="Wingdings" panose="05000000000000000000" pitchFamily="2" charset="2"/>
              <a:buChar char="l"/>
            </a:pPr>
            <a:r>
              <a:rPr lang="en-US" altLang="ja-JP" sz="2400" dirty="0"/>
              <a:t>LLM</a:t>
            </a:r>
            <a:r>
              <a:rPr lang="ja-JP" altLang="en-US" sz="2400" dirty="0"/>
              <a:t>を用いたチャットボットの作成</a:t>
            </a:r>
            <a:endParaRPr lang="en-US" altLang="ja-JP" sz="2400" dirty="0"/>
          </a:p>
          <a:p>
            <a:pPr marL="342900" indent="-342900">
              <a:lnSpc>
                <a:spcPct val="125000"/>
              </a:lnSpc>
              <a:buClr>
                <a:schemeClr val="accent1">
                  <a:lumMod val="60000"/>
                  <a:lumOff val="40000"/>
                </a:schemeClr>
              </a:buClr>
              <a:buFont typeface="Wingdings" panose="05000000000000000000" pitchFamily="2" charset="2"/>
              <a:buChar char="l"/>
            </a:pPr>
            <a:r>
              <a:rPr kumimoji="1" lang="en-US" altLang="ja-JP" sz="2400" dirty="0"/>
              <a:t>BERT</a:t>
            </a:r>
            <a:r>
              <a:rPr kumimoji="1" lang="ja-JP" altLang="en-US" sz="2400" dirty="0"/>
              <a:t>モデルを活用したネガポジ判定</a:t>
            </a:r>
            <a:endParaRPr kumimoji="1" lang="en-US" altLang="ja-JP" sz="2400" dirty="0"/>
          </a:p>
          <a:p>
            <a:pPr marL="342900" indent="-342900">
              <a:lnSpc>
                <a:spcPct val="125000"/>
              </a:lnSpc>
              <a:buClr>
                <a:schemeClr val="accent1">
                  <a:lumMod val="60000"/>
                  <a:lumOff val="40000"/>
                </a:schemeClr>
              </a:buClr>
              <a:buFont typeface="Wingdings" panose="05000000000000000000" pitchFamily="2" charset="2"/>
              <a:buChar char="l"/>
            </a:pPr>
            <a:r>
              <a:rPr lang="ja-JP" altLang="en-US" sz="2400" dirty="0"/>
              <a:t>入力ごとに入力文とネガポジ値を保存すること</a:t>
            </a:r>
            <a:endParaRPr kumimoji="1" lang="ja-JP" altLang="en-US" sz="2400" dirty="0"/>
          </a:p>
        </p:txBody>
      </p:sp>
      <p:sp>
        <p:nvSpPr>
          <p:cNvPr id="5" name="テキスト ボックス 4">
            <a:extLst>
              <a:ext uri="{FF2B5EF4-FFF2-40B4-BE49-F238E27FC236}">
                <a16:creationId xmlns:a16="http://schemas.microsoft.com/office/drawing/2014/main" id="{4ABC2A96-8B6F-8C40-052B-70A11BEBA0AB}"/>
              </a:ext>
            </a:extLst>
          </p:cNvPr>
          <p:cNvSpPr txBox="1"/>
          <p:nvPr/>
        </p:nvSpPr>
        <p:spPr>
          <a:xfrm>
            <a:off x="614516" y="4419599"/>
            <a:ext cx="10962968" cy="1448666"/>
          </a:xfrm>
          <a:prstGeom prst="rect">
            <a:avLst/>
          </a:prstGeom>
          <a:noFill/>
        </p:spPr>
        <p:txBody>
          <a:bodyPr wrap="square" rtlCol="0">
            <a:spAutoFit/>
          </a:bodyPr>
          <a:lstStyle/>
          <a:p>
            <a:pPr marL="342900" indent="-342900">
              <a:lnSpc>
                <a:spcPct val="125000"/>
              </a:lnSpc>
              <a:buClr>
                <a:schemeClr val="accent1">
                  <a:lumMod val="60000"/>
                  <a:lumOff val="40000"/>
                </a:schemeClr>
              </a:buClr>
              <a:buFont typeface="Wingdings" panose="05000000000000000000" pitchFamily="2" charset="2"/>
              <a:buChar char="l"/>
            </a:pPr>
            <a:r>
              <a:rPr kumimoji="1" lang="ja-JP" altLang="en-US" sz="2400" dirty="0"/>
              <a:t>ネガティブが続いたら、システムからポジティブな話題を提供する</a:t>
            </a:r>
            <a:endParaRPr kumimoji="1" lang="en-US" altLang="ja-JP" sz="2400" dirty="0"/>
          </a:p>
          <a:p>
            <a:pPr marL="342900" indent="-342900">
              <a:lnSpc>
                <a:spcPct val="125000"/>
              </a:lnSpc>
              <a:buClr>
                <a:schemeClr val="accent1">
                  <a:lumMod val="60000"/>
                  <a:lumOff val="40000"/>
                </a:schemeClr>
              </a:buClr>
              <a:buFont typeface="Wingdings" panose="05000000000000000000" pitchFamily="2" charset="2"/>
              <a:buChar char="l"/>
            </a:pPr>
            <a:r>
              <a:rPr lang="ja-JP" altLang="en-US" sz="2400" dirty="0"/>
              <a:t>応答が割と機械的であるため人間と話しているようなシステムの構築</a:t>
            </a:r>
            <a:endParaRPr lang="en-US" altLang="ja-JP" sz="2400" dirty="0"/>
          </a:p>
          <a:p>
            <a:pPr marL="342900" indent="-342900">
              <a:lnSpc>
                <a:spcPct val="125000"/>
              </a:lnSpc>
              <a:buClr>
                <a:schemeClr val="accent1">
                  <a:lumMod val="60000"/>
                  <a:lumOff val="40000"/>
                </a:schemeClr>
              </a:buClr>
              <a:buFont typeface="Wingdings" panose="05000000000000000000" pitchFamily="2" charset="2"/>
              <a:buChar char="l"/>
            </a:pPr>
            <a:r>
              <a:rPr lang="ja-JP" altLang="en-US" sz="2400" dirty="0"/>
              <a:t>複数のボタンを作成し、</a:t>
            </a:r>
            <a:r>
              <a:rPr lang="en-US" altLang="ja-JP" sz="2400" dirty="0"/>
              <a:t>Google</a:t>
            </a:r>
            <a:r>
              <a:rPr lang="ja-JP" altLang="en-US" sz="2400" dirty="0"/>
              <a:t>カレンダーと連携したサービスなどの実装</a:t>
            </a:r>
            <a:endParaRPr kumimoji="1" lang="ja-JP" altLang="en-US" sz="2400" dirty="0"/>
          </a:p>
        </p:txBody>
      </p:sp>
      <p:pic>
        <p:nvPicPr>
          <p:cNvPr id="6" name="Picture 2" descr="チャットボット イラスト素材 - iStock">
            <a:extLst>
              <a:ext uri="{FF2B5EF4-FFF2-40B4-BE49-F238E27FC236}">
                <a16:creationId xmlns:a16="http://schemas.microsoft.com/office/drawing/2014/main" id="{1948FD27-5C9C-7AF9-264C-D8CBE2C85E2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0523" y1="37418" x2="44771" y2="40033"/>
                        <a14:foregroundMark x1="58660" y1="36601" x2="61601" y2="38235"/>
                        <a14:foregroundMark x1="33987" y1="50654" x2="46405" y2="52288"/>
                        <a14:foregroundMark x1="46405" y1="52288" x2="62745" y2="50654"/>
                      </a14:backgroundRemoval>
                    </a14:imgEffect>
                  </a14:imgLayer>
                </a14:imgProps>
              </a:ext>
              <a:ext uri="{28A0092B-C50C-407E-A947-70E740481C1C}">
                <a14:useLocalDpi xmlns:a14="http://schemas.microsoft.com/office/drawing/2010/main" val="0"/>
              </a:ext>
            </a:extLst>
          </a:blip>
          <a:srcRect/>
          <a:stretch>
            <a:fillRect/>
          </a:stretch>
        </p:blipFill>
        <p:spPr bwMode="auto">
          <a:xfrm>
            <a:off x="11021962" y="6198814"/>
            <a:ext cx="659186" cy="65918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70E74352-97D3-7FFC-05CC-BD192CDFC598}"/>
              </a:ext>
            </a:extLst>
          </p:cNvPr>
          <p:cNvSpPr txBox="1"/>
          <p:nvPr/>
        </p:nvSpPr>
        <p:spPr>
          <a:xfrm>
            <a:off x="11572993" y="6343741"/>
            <a:ext cx="659186" cy="369332"/>
          </a:xfrm>
          <a:prstGeom prst="rect">
            <a:avLst/>
          </a:prstGeom>
          <a:noFill/>
        </p:spPr>
        <p:txBody>
          <a:bodyPr wrap="square" rtlCol="0">
            <a:spAutoFit/>
          </a:bodyPr>
          <a:lstStyle/>
          <a:p>
            <a:r>
              <a:rPr kumimoji="1" lang="en-US" altLang="ja-JP" dirty="0"/>
              <a:t>04</a:t>
            </a:r>
            <a:endParaRPr kumimoji="1" lang="ja-JP" altLang="en-US" dirty="0"/>
          </a:p>
        </p:txBody>
      </p:sp>
    </p:spTree>
    <p:extLst>
      <p:ext uri="{BB962C8B-B14F-4D97-AF65-F5344CB8AC3E}">
        <p14:creationId xmlns:p14="http://schemas.microsoft.com/office/powerpoint/2010/main" val="1780724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236</Words>
  <Application>Microsoft Office PowerPoint</Application>
  <PresentationFormat>ワイド画面</PresentationFormat>
  <Paragraphs>28</Paragraphs>
  <Slides>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HGP創英角ﾎﾟｯﾌﾟ体</vt:lpstr>
      <vt:lpstr>HGS創英角ﾎﾟｯﾌﾟ体</vt:lpstr>
      <vt:lpstr>HG創英角ﾎﾟｯﾌﾟ体</vt:lpstr>
      <vt:lpstr>游ゴシック</vt:lpstr>
      <vt:lpstr>游ゴシック Light</vt:lpstr>
      <vt:lpstr>Arial</vt:lpstr>
      <vt:lpstr>Wingdings</vt:lpstr>
      <vt:lpstr>Office テーマ</vt:lpstr>
      <vt:lpstr>Diary_Bot</vt:lpstr>
      <vt:lpstr>PowerPoint プレゼンテーション</vt:lpstr>
      <vt:lpstr>PowerPoint プレゼンテーション</vt:lpstr>
      <vt:lpstr>DEMO</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鈴木　琴音(s25g357)</dc:creator>
  <cp:lastModifiedBy>鈴木　琴音(s25g357)</cp:lastModifiedBy>
  <cp:revision>1</cp:revision>
  <dcterms:created xsi:type="dcterms:W3CDTF">2025-06-29T05:08:26Z</dcterms:created>
  <dcterms:modified xsi:type="dcterms:W3CDTF">2025-06-29T06:04:14Z</dcterms:modified>
</cp:coreProperties>
</file>